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5"/>
  </p:notesMasterIdLst>
  <p:sldIdLst>
    <p:sldId id="264" r:id="rId5"/>
    <p:sldId id="266" r:id="rId6"/>
    <p:sldId id="267" r:id="rId7"/>
    <p:sldId id="268" r:id="rId8"/>
    <p:sldId id="269" r:id="rId9"/>
    <p:sldId id="270" r:id="rId10"/>
    <p:sldId id="271" r:id="rId11"/>
    <p:sldId id="272" r:id="rId12"/>
    <p:sldId id="273" r:id="rId13"/>
    <p:sldId id="274" r:id="rId14"/>
    <p:sldId id="275" r:id="rId15"/>
    <p:sldId id="276" r:id="rId16"/>
    <p:sldId id="277" r:id="rId17"/>
    <p:sldId id="291" r:id="rId18"/>
    <p:sldId id="287" r:id="rId19"/>
    <p:sldId id="288" r:id="rId20"/>
    <p:sldId id="278" r:id="rId21"/>
    <p:sldId id="289" r:id="rId22"/>
    <p:sldId id="290"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9900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p:cViewPr varScale="1">
        <p:scale>
          <a:sx n="112" d="100"/>
          <a:sy n="112" d="100"/>
        </p:scale>
        <p:origin x="91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pPr/>
              <a:t>‹#›</a:t>
            </a:fld>
            <a:endParaRPr lang="en-US"/>
          </a:p>
        </p:txBody>
      </p:sp>
    </p:spTree>
    <p:extLst>
      <p:ext uri="{BB962C8B-B14F-4D97-AF65-F5344CB8AC3E}">
        <p14:creationId xmlns:p14="http://schemas.microsoft.com/office/powerpoint/2010/main" val="140876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1</a:t>
            </a:fld>
            <a:endParaRPr lang="en-US"/>
          </a:p>
        </p:txBody>
      </p:sp>
    </p:spTree>
    <p:extLst>
      <p:ext uri="{BB962C8B-B14F-4D97-AF65-F5344CB8AC3E}">
        <p14:creationId xmlns:p14="http://schemas.microsoft.com/office/powerpoint/2010/main" val="535672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10</a:t>
            </a:fld>
            <a:endParaRPr lang="en-US"/>
          </a:p>
        </p:txBody>
      </p:sp>
    </p:spTree>
    <p:extLst>
      <p:ext uri="{BB962C8B-B14F-4D97-AF65-F5344CB8AC3E}">
        <p14:creationId xmlns:p14="http://schemas.microsoft.com/office/powerpoint/2010/main" val="2898159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11</a:t>
            </a:fld>
            <a:endParaRPr lang="en-US"/>
          </a:p>
        </p:txBody>
      </p:sp>
    </p:spTree>
    <p:extLst>
      <p:ext uri="{BB962C8B-B14F-4D97-AF65-F5344CB8AC3E}">
        <p14:creationId xmlns:p14="http://schemas.microsoft.com/office/powerpoint/2010/main" val="146055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2</a:t>
            </a:fld>
            <a:endParaRPr lang="en-US"/>
          </a:p>
        </p:txBody>
      </p:sp>
    </p:spTree>
    <p:extLst>
      <p:ext uri="{BB962C8B-B14F-4D97-AF65-F5344CB8AC3E}">
        <p14:creationId xmlns:p14="http://schemas.microsoft.com/office/powerpoint/2010/main" val="2547506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law was broader in 1972, the main focus had always been on women’s sports offerings and facilities. </a:t>
            </a:r>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3</a:t>
            </a:fld>
            <a:endParaRPr lang="en-US"/>
          </a:p>
        </p:txBody>
      </p:sp>
    </p:spTree>
    <p:extLst>
      <p:ext uri="{BB962C8B-B14F-4D97-AF65-F5344CB8AC3E}">
        <p14:creationId xmlns:p14="http://schemas.microsoft.com/office/powerpoint/2010/main" val="54040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Colleague</a:t>
            </a:r>
            <a:r>
              <a:rPr lang="en-US" baseline="0" dirty="0" smtClean="0"/>
              <a:t> Letters – clarifications from OCR regarding the law and their expectations of us (2 page doc)</a:t>
            </a:r>
          </a:p>
          <a:p>
            <a:r>
              <a:rPr lang="en-US" baseline="0" dirty="0" smtClean="0"/>
              <a:t>	*Pregnant &amp; parenting students – we MUST make </a:t>
            </a:r>
            <a:r>
              <a:rPr lang="en-US" baseline="0" dirty="0" err="1" smtClean="0"/>
              <a:t>accomodations</a:t>
            </a:r>
            <a:r>
              <a:rPr lang="en-US" baseline="0" dirty="0" smtClean="0"/>
              <a:t> </a:t>
            </a:r>
          </a:p>
          <a:p>
            <a:r>
              <a:rPr lang="en-US" baseline="0" dirty="0" smtClean="0"/>
              <a:t>Significant Guidance Doc – 53+ page doc clarifying the April 2011 letter. Clarifies responsibility and implementation expectations</a:t>
            </a:r>
          </a:p>
          <a:p>
            <a:r>
              <a:rPr lang="en-US" baseline="0" dirty="0" smtClean="0"/>
              <a:t>VAWA – Violence Against Women Act</a:t>
            </a:r>
          </a:p>
          <a:p>
            <a:r>
              <a:rPr lang="en-US" baseline="0" dirty="0" err="1" smtClean="0"/>
              <a:t>Campu</a:t>
            </a:r>
            <a:r>
              <a:rPr lang="en-US" baseline="0" dirty="0" smtClean="0"/>
              <a:t> SaVE Act – </a:t>
            </a:r>
            <a:r>
              <a:rPr lang="en-US" baseline="0" dirty="0" err="1" smtClean="0"/>
              <a:t>Sexal</a:t>
            </a:r>
            <a:r>
              <a:rPr lang="en-US" baseline="0" dirty="0" smtClean="0"/>
              <a:t> Violence Elimination Act</a:t>
            </a:r>
          </a:p>
          <a:p>
            <a:r>
              <a:rPr lang="en-US" baseline="0" dirty="0" smtClean="0"/>
              <a:t>	These 2 change some of the “recommended” items in T9 to “required”</a:t>
            </a:r>
          </a:p>
          <a:p>
            <a:r>
              <a:rPr lang="en-US" baseline="0" dirty="0" smtClean="0"/>
              <a:t>	Change how we report for Clery</a:t>
            </a:r>
          </a:p>
          <a:p>
            <a:r>
              <a:rPr lang="en-US" baseline="0" dirty="0" smtClean="0"/>
              <a:t>	Addition of DV, dating violence and stalking as reportable</a:t>
            </a:r>
          </a:p>
          <a:p>
            <a:r>
              <a:rPr lang="en-US" baseline="0" dirty="0" smtClean="0"/>
              <a:t>	</a:t>
            </a:r>
            <a:r>
              <a:rPr lang="en-US" baseline="0" dirty="0" err="1" smtClean="0"/>
              <a:t>Addiiton</a:t>
            </a:r>
            <a:r>
              <a:rPr lang="en-US" baseline="0" dirty="0" smtClean="0"/>
              <a:t> of gender identity and national origin as hate crime categories</a:t>
            </a:r>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4</a:t>
            </a:fld>
            <a:endParaRPr lang="en-US"/>
          </a:p>
        </p:txBody>
      </p:sp>
    </p:spTree>
    <p:extLst>
      <p:ext uri="{BB962C8B-B14F-4D97-AF65-F5344CB8AC3E}">
        <p14:creationId xmlns:p14="http://schemas.microsoft.com/office/powerpoint/2010/main" val="1523651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Off-campus</a:t>
            </a:r>
            <a:r>
              <a:rPr lang="en-US" baseline="0" dirty="0" smtClean="0"/>
              <a:t> – “geography” is discussed at length in the OCR docs, but includes any college sponsored event, any work-related event/activity, other sites, internship sites, etc.  **Also includes any situation where a T9 incident happens, even if it has nothing to do with the college and isn’t committed by anyone affiliated with BC, but the impact of the incident extends on campus. Example: a person is stalked and it impacts the workplace or class. Our responsibility is to take measure to mitigate the impact on campus and provide support resources.</a:t>
            </a:r>
          </a:p>
          <a:p>
            <a:endParaRPr lang="en-US" baseline="0" dirty="0" smtClean="0"/>
          </a:p>
          <a:p>
            <a:r>
              <a:rPr lang="en-US" baseline="0" dirty="0" smtClean="0"/>
              <a:t>Pan-Institutional – gender equity applies across the college – everything from employee recruiting practices to program offerings to gender neutral bathrooms</a:t>
            </a:r>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5</a:t>
            </a:fld>
            <a:endParaRPr lang="en-US"/>
          </a:p>
        </p:txBody>
      </p:sp>
    </p:spTree>
    <p:extLst>
      <p:ext uri="{BB962C8B-B14F-4D97-AF65-F5344CB8AC3E}">
        <p14:creationId xmlns:p14="http://schemas.microsoft.com/office/powerpoint/2010/main" val="53364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take</a:t>
            </a:r>
            <a:r>
              <a:rPr lang="en-US" baseline="0" dirty="0" smtClean="0"/>
              <a:t> interim measures prior to an investigation being completed, e.g. no contact order on campus, change a class, provide escort, etc.</a:t>
            </a:r>
          </a:p>
        </p:txBody>
      </p:sp>
      <p:sp>
        <p:nvSpPr>
          <p:cNvPr id="4" name="Slide Number Placeholder 3"/>
          <p:cNvSpPr>
            <a:spLocks noGrp="1"/>
          </p:cNvSpPr>
          <p:nvPr>
            <p:ph type="sldNum" sz="quarter" idx="10"/>
          </p:nvPr>
        </p:nvSpPr>
        <p:spPr/>
        <p:txBody>
          <a:bodyPr/>
          <a:lstStyle/>
          <a:p>
            <a:fld id="{406B58CC-E9C5-42B7-BCA5-C30F3F6875A7}" type="slidenum">
              <a:rPr lang="en-US" smtClean="0"/>
              <a:t>6</a:t>
            </a:fld>
            <a:endParaRPr lang="en-US"/>
          </a:p>
        </p:txBody>
      </p:sp>
    </p:spTree>
    <p:extLst>
      <p:ext uri="{BB962C8B-B14F-4D97-AF65-F5344CB8AC3E}">
        <p14:creationId xmlns:p14="http://schemas.microsoft.com/office/powerpoint/2010/main" val="3757268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 – you heard</a:t>
            </a:r>
            <a:r>
              <a:rPr lang="en-US" baseline="0" dirty="0" smtClean="0"/>
              <a:t> it, saw it, was told by student/staff, indirect via online postings</a:t>
            </a:r>
          </a:p>
          <a:p>
            <a:r>
              <a:rPr lang="en-US" baseline="0" dirty="0" smtClean="0"/>
              <a:t>Constructive – we should have known, something that is general knowledge – ‘everyone knows that…’</a:t>
            </a:r>
          </a:p>
          <a:p>
            <a:r>
              <a:rPr lang="en-US" baseline="0" dirty="0" smtClean="0"/>
              <a:t>Responsible employee – ALL employees – our 60 day clock starts ticking when we are “notified” which means when any staff, faculty member is made aware. Student staff count.</a:t>
            </a:r>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7</a:t>
            </a:fld>
            <a:endParaRPr lang="en-US"/>
          </a:p>
        </p:txBody>
      </p:sp>
    </p:spTree>
    <p:extLst>
      <p:ext uri="{BB962C8B-B14F-4D97-AF65-F5344CB8AC3E}">
        <p14:creationId xmlns:p14="http://schemas.microsoft.com/office/powerpoint/2010/main" val="1394115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Anyone</a:t>
            </a:r>
            <a:r>
              <a:rPr lang="en-US" baseline="0" dirty="0" smtClean="0"/>
              <a:t> can report to off-campus entities directly. There is no requirement of a complainant/victim to report on campus.</a:t>
            </a:r>
          </a:p>
          <a:p>
            <a:r>
              <a:rPr lang="en-US" baseline="0" dirty="0" smtClean="0"/>
              <a:t>Confidentiality – we go to great lengths to maintain confidentiality, but it s not guaranteed. The only people who are exempt from reporting are licensed professionals i.e. counselors. </a:t>
            </a:r>
          </a:p>
          <a:p>
            <a:r>
              <a:rPr lang="en-US" baseline="0" dirty="0" smtClean="0"/>
              <a:t>Designated victim advocacy programs – still need to be identified.</a:t>
            </a:r>
          </a:p>
          <a:p>
            <a:r>
              <a:rPr lang="en-US" baseline="0" dirty="0" smtClean="0"/>
              <a:t>2</a:t>
            </a:r>
            <a:r>
              <a:rPr lang="en-US" baseline="30000" dirty="0" smtClean="0"/>
              <a:t>nd</a:t>
            </a:r>
            <a:r>
              <a:rPr lang="en-US" baseline="0" dirty="0" smtClean="0"/>
              <a:t> level confidentiality – Ombuds and those place we designate. Confidentiality means the staff don’t have to report the name to BC, but they still have to share enough information to help us keep data (type of incident). Courts do not recognize </a:t>
            </a:r>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8</a:t>
            </a:fld>
            <a:endParaRPr lang="en-US"/>
          </a:p>
        </p:txBody>
      </p:sp>
    </p:spTree>
    <p:extLst>
      <p:ext uri="{BB962C8B-B14F-4D97-AF65-F5344CB8AC3E}">
        <p14:creationId xmlns:p14="http://schemas.microsoft.com/office/powerpoint/2010/main" val="2604037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Circumstances</a:t>
            </a:r>
            <a:r>
              <a:rPr lang="en-US" baseline="0" dirty="0" smtClean="0"/>
              <a:t> where we would not maintain confidentiality: situation where there are weapons, threat to others, etc. that puts the larger community at risk.</a:t>
            </a:r>
            <a:endParaRPr lang="en-US" dirty="0"/>
          </a:p>
        </p:txBody>
      </p:sp>
      <p:sp>
        <p:nvSpPr>
          <p:cNvPr id="4" name="Slide Number Placeholder 3"/>
          <p:cNvSpPr>
            <a:spLocks noGrp="1"/>
          </p:cNvSpPr>
          <p:nvPr>
            <p:ph type="sldNum" sz="quarter" idx="10"/>
          </p:nvPr>
        </p:nvSpPr>
        <p:spPr/>
        <p:txBody>
          <a:bodyPr/>
          <a:lstStyle/>
          <a:p>
            <a:fld id="{406B58CC-E9C5-42B7-BCA5-C30F3F6875A7}" type="slidenum">
              <a:rPr lang="en-US" smtClean="0"/>
              <a:t>9</a:t>
            </a:fld>
            <a:endParaRPr lang="en-US"/>
          </a:p>
        </p:txBody>
      </p:sp>
    </p:spTree>
    <p:extLst>
      <p:ext uri="{BB962C8B-B14F-4D97-AF65-F5344CB8AC3E}">
        <p14:creationId xmlns:p14="http://schemas.microsoft.com/office/powerpoint/2010/main" val="2333396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Color Reversed BC Horizontal Logo - PNG file format.png"/>
          <p:cNvPicPr>
            <a:picLocks noChangeAspect="1"/>
          </p:cNvPicPr>
          <p:nvPr userDrawn="1"/>
        </p:nvPicPr>
        <p:blipFill>
          <a:blip r:embed="rId2" cstate="print"/>
          <a:stretch>
            <a:fillRect/>
          </a:stretch>
        </p:blipFill>
        <p:spPr>
          <a:xfrm>
            <a:off x="765430" y="457200"/>
            <a:ext cx="4949570" cy="1196146"/>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title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pic>
        <p:nvPicPr>
          <p:cNvPr id="3" name="Picture 2"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Special&quot; slide for video, media, etc">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69219" y="649805"/>
            <a:ext cx="7043208" cy="1523494"/>
          </a:xfrm>
        </p:spPr>
        <p:txBody>
          <a:bodyPr anchor="ctr" anchorCtr="0">
            <a:noAutofit/>
          </a:bodyPr>
          <a:lstStyle>
            <a:lvl1pPr>
              <a:lnSpc>
                <a:spcPct val="90000"/>
              </a:lnSpc>
              <a:defRPr sz="5400"/>
            </a:lvl1pPr>
          </a:lstStyle>
          <a:p>
            <a:r>
              <a:rPr lang="en-US" dirty="0" smtClean="0"/>
              <a:t>Click to edit title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5" name="Picture 4"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pic>
        <p:nvPicPr>
          <p:cNvPr id="2" name="Picture 1" descr="Color_BC_Horizontal_Logo__-__PNG_file_format.png"/>
          <p:cNvPicPr>
            <a:picLocks noChangeAspect="1"/>
          </p:cNvPicPr>
          <p:nvPr userDrawn="1"/>
        </p:nvPicPr>
        <p:blipFill>
          <a:blip r:embed="rId2" cstate="print"/>
          <a:stretch>
            <a:fillRect/>
          </a:stretch>
        </p:blipFill>
        <p:spPr>
          <a:xfrm>
            <a:off x="6019800" y="6096000"/>
            <a:ext cx="2638300" cy="63440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title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1"/>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68" r:id="rId5"/>
    <p:sldLayoutId id="2147483669" r:id="rId6"/>
    <p:sldLayoutId id="2147483664" r:id="rId7"/>
    <p:sldLayoutId id="2147483671" r:id="rId8"/>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25" y="3048000"/>
            <a:ext cx="8610600" cy="914400"/>
          </a:xfrm>
        </p:spPr>
        <p:txBody>
          <a:bodyPr/>
          <a:lstStyle/>
          <a:p>
            <a:pPr algn="ctr"/>
            <a:r>
              <a:rPr lang="en-US" sz="6000" dirty="0"/>
              <a:t>Title </a:t>
            </a:r>
            <a:r>
              <a:rPr lang="en-US" sz="6000" dirty="0" smtClean="0"/>
              <a:t>IX</a:t>
            </a:r>
            <a:endParaRPr lang="en-US" sz="6000" dirty="0"/>
          </a:p>
        </p:txBody>
      </p:sp>
      <p:sp>
        <p:nvSpPr>
          <p:cNvPr id="4" name="TextBox 3"/>
          <p:cNvSpPr txBox="1"/>
          <p:nvPr/>
        </p:nvSpPr>
        <p:spPr>
          <a:xfrm>
            <a:off x="5943600" y="6006683"/>
            <a:ext cx="2828925" cy="861774"/>
          </a:xfrm>
          <a:prstGeom prst="rect">
            <a:avLst/>
          </a:prstGeom>
          <a:noFill/>
        </p:spPr>
        <p:txBody>
          <a:bodyPr wrap="square" rtlCol="0">
            <a:spAutoFit/>
          </a:bodyPr>
          <a:lstStyle/>
          <a:p>
            <a:pPr algn="ctr"/>
            <a:r>
              <a:rPr lang="en-US" b="1" dirty="0">
                <a:solidFill>
                  <a:schemeClr val="bg2"/>
                </a:solidFill>
              </a:rPr>
              <a:t>Rachel </a:t>
            </a:r>
            <a:r>
              <a:rPr lang="en-US" b="1" dirty="0" smtClean="0">
                <a:solidFill>
                  <a:schemeClr val="bg2"/>
                </a:solidFill>
              </a:rPr>
              <a:t>Wellman </a:t>
            </a:r>
          </a:p>
          <a:p>
            <a:pPr algn="ctr"/>
            <a:r>
              <a:rPr lang="en-US" sz="1600" dirty="0" smtClean="0">
                <a:solidFill>
                  <a:schemeClr val="bg2"/>
                </a:solidFill>
              </a:rPr>
              <a:t>Compliance Title </a:t>
            </a:r>
            <a:r>
              <a:rPr lang="en-US" sz="1600" dirty="0">
                <a:solidFill>
                  <a:schemeClr val="bg2"/>
                </a:solidFill>
              </a:rPr>
              <a:t>IX </a:t>
            </a:r>
            <a:r>
              <a:rPr lang="en-US" sz="1600" dirty="0" smtClean="0">
                <a:solidFill>
                  <a:schemeClr val="bg2"/>
                </a:solidFill>
              </a:rPr>
              <a:t>Coordinator</a:t>
            </a:r>
          </a:p>
          <a:p>
            <a:pPr algn="ctr"/>
            <a:r>
              <a:rPr lang="en-US" sz="1600" dirty="0" smtClean="0">
                <a:solidFill>
                  <a:schemeClr val="bg2"/>
                </a:solidFill>
              </a:rPr>
              <a:t>425-564-2441     Office: A220</a:t>
            </a:r>
            <a:endParaRPr lang="en-US" sz="1600" dirty="0">
              <a:solidFill>
                <a:schemeClr val="bg2"/>
              </a:solidFill>
            </a:endParaRPr>
          </a:p>
        </p:txBody>
      </p:sp>
    </p:spTree>
    <p:extLst>
      <p:ext uri="{BB962C8B-B14F-4D97-AF65-F5344CB8AC3E}">
        <p14:creationId xmlns:p14="http://schemas.microsoft.com/office/powerpoint/2010/main" val="366102974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185" y="2057401"/>
            <a:ext cx="6188115" cy="3200400"/>
          </a:xfrm>
        </p:spPr>
        <p:txBody>
          <a:bodyPr>
            <a:normAutofit fontScale="77500" lnSpcReduction="20000"/>
          </a:bodyPr>
          <a:lstStyle/>
          <a:p>
            <a:pPr marL="517525" lvl="1" indent="0">
              <a:buNone/>
            </a:pPr>
            <a:r>
              <a:rPr lang="en-US" dirty="0" smtClean="0"/>
              <a:t>College investigation, NOT a criminal investigation</a:t>
            </a:r>
          </a:p>
          <a:p>
            <a:pPr lvl="1"/>
            <a:r>
              <a:rPr lang="en-US" sz="2600" dirty="0" smtClean="0"/>
              <a:t>Purpose is to </a:t>
            </a:r>
            <a:r>
              <a:rPr lang="en-US" sz="2600" i="1" dirty="0" smtClean="0"/>
              <a:t>fact-find</a:t>
            </a:r>
            <a:r>
              <a:rPr lang="en-US" sz="2600" dirty="0" smtClean="0"/>
              <a:t> in order to stop, remedy and prevent harassment</a:t>
            </a:r>
          </a:p>
          <a:p>
            <a:pPr lvl="1"/>
            <a:r>
              <a:rPr lang="en-US" sz="2600" dirty="0" smtClean="0"/>
              <a:t>Standard of proof: more likely than not (50.1%)</a:t>
            </a:r>
          </a:p>
          <a:p>
            <a:pPr lvl="1"/>
            <a:r>
              <a:rPr lang="en-US" sz="2600" dirty="0" smtClean="0"/>
              <a:t>Process must be equitable</a:t>
            </a:r>
          </a:p>
          <a:p>
            <a:pPr lvl="1"/>
            <a:endParaRPr lang="en-US" sz="800" dirty="0" smtClean="0"/>
          </a:p>
          <a:p>
            <a:pPr lvl="1"/>
            <a:endParaRPr lang="en-US" sz="800" dirty="0" smtClean="0"/>
          </a:p>
          <a:p>
            <a:pPr marL="517525" lvl="1" indent="0">
              <a:buNone/>
            </a:pPr>
            <a:r>
              <a:rPr lang="en-US" dirty="0" smtClean="0"/>
              <a:t>Police investigations</a:t>
            </a:r>
          </a:p>
          <a:p>
            <a:pPr lvl="1"/>
            <a:r>
              <a:rPr lang="en-US" sz="2600" dirty="0"/>
              <a:t>S</a:t>
            </a:r>
            <a:r>
              <a:rPr lang="en-US" sz="2600" dirty="0" smtClean="0"/>
              <a:t>eparate investigations with different standard of proof</a:t>
            </a:r>
          </a:p>
          <a:p>
            <a:pPr lvl="1"/>
            <a:r>
              <a:rPr lang="en-US" sz="2600" dirty="0" smtClean="0"/>
              <a:t>Does not determine outcome of Title IX investigation</a:t>
            </a:r>
            <a:endParaRPr lang="en-US" sz="2600" dirty="0"/>
          </a:p>
        </p:txBody>
      </p:sp>
      <p:sp>
        <p:nvSpPr>
          <p:cNvPr id="8" name="TextBox 7"/>
          <p:cNvSpPr txBox="1"/>
          <p:nvPr/>
        </p:nvSpPr>
        <p:spPr>
          <a:xfrm>
            <a:off x="304800" y="1724025"/>
            <a:ext cx="2281840" cy="424731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a:solidFill>
                  <a:srgbClr val="002060"/>
                </a:solidFill>
              </a:rPr>
              <a:t>Title IX </a:t>
            </a:r>
            <a:r>
              <a:rPr lang="en-US" dirty="0" smtClean="0">
                <a:solidFill>
                  <a:srgbClr val="002060"/>
                </a:solidFill>
              </a:rPr>
              <a:t>investigations are separate </a:t>
            </a:r>
            <a:r>
              <a:rPr lang="en-US" dirty="0">
                <a:solidFill>
                  <a:srgbClr val="002060"/>
                </a:solidFill>
              </a:rPr>
              <a:t>from</a:t>
            </a:r>
            <a:r>
              <a:rPr lang="en-US" dirty="0" smtClean="0">
                <a:solidFill>
                  <a:srgbClr val="002060"/>
                </a:solidFill>
              </a:rPr>
              <a:t>:</a:t>
            </a:r>
          </a:p>
          <a:p>
            <a:pPr algn="ctr"/>
            <a:endParaRPr lang="en-US" sz="800" dirty="0">
              <a:solidFill>
                <a:srgbClr val="002060"/>
              </a:solidFill>
            </a:endParaRPr>
          </a:p>
          <a:p>
            <a:pPr marL="285750" indent="-285750">
              <a:buFont typeface="Arial" panose="020B0604020202020204" pitchFamily="34" charset="0"/>
              <a:buChar char="•"/>
            </a:pPr>
            <a:r>
              <a:rPr lang="en-US" dirty="0">
                <a:solidFill>
                  <a:srgbClr val="002060"/>
                </a:solidFill>
              </a:rPr>
              <a:t>Student conduct</a:t>
            </a:r>
          </a:p>
          <a:p>
            <a:pPr marL="285750" indent="-285750">
              <a:buFont typeface="Arial" panose="020B0604020202020204" pitchFamily="34" charset="0"/>
              <a:buChar char="•"/>
            </a:pPr>
            <a:r>
              <a:rPr lang="en-US" dirty="0">
                <a:solidFill>
                  <a:srgbClr val="002060"/>
                </a:solidFill>
              </a:rPr>
              <a:t>Criminal </a:t>
            </a:r>
          </a:p>
          <a:p>
            <a:pPr marL="285750" indent="-285750">
              <a:buFont typeface="Arial" panose="020B0604020202020204" pitchFamily="34" charset="0"/>
              <a:buChar char="•"/>
            </a:pPr>
            <a:r>
              <a:rPr lang="en-US" dirty="0">
                <a:solidFill>
                  <a:srgbClr val="002060"/>
                </a:solidFill>
              </a:rPr>
              <a:t>Title </a:t>
            </a:r>
            <a:r>
              <a:rPr lang="en-US" dirty="0" smtClean="0">
                <a:solidFill>
                  <a:srgbClr val="002060"/>
                </a:solidFill>
              </a:rPr>
              <a:t>VII</a:t>
            </a:r>
          </a:p>
          <a:p>
            <a:pPr marL="285750" indent="-285750">
              <a:buFont typeface="Arial" panose="020B0604020202020204" pitchFamily="34" charset="0"/>
              <a:buChar char="•"/>
            </a:pPr>
            <a:endParaRPr lang="en-US" dirty="0">
              <a:solidFill>
                <a:srgbClr val="002060"/>
              </a:solidFill>
            </a:endParaRPr>
          </a:p>
          <a:p>
            <a:r>
              <a:rPr lang="en-US" sz="1400" dirty="0" smtClean="0">
                <a:solidFill>
                  <a:srgbClr val="002060"/>
                </a:solidFill>
              </a:rPr>
              <a:t>There are situations where investigations are conducted together.</a:t>
            </a:r>
          </a:p>
          <a:p>
            <a:endParaRPr lang="en-US" sz="1400" dirty="0">
              <a:solidFill>
                <a:srgbClr val="002060"/>
              </a:solidFill>
            </a:endParaRPr>
          </a:p>
          <a:p>
            <a:r>
              <a:rPr lang="en-US" sz="1400" dirty="0" smtClean="0">
                <a:solidFill>
                  <a:srgbClr val="002060"/>
                </a:solidFill>
              </a:rPr>
              <a:t>It is possible to be found guilty in one investigation but not the other.</a:t>
            </a:r>
          </a:p>
          <a:p>
            <a:endParaRPr lang="en-US" sz="1400" dirty="0">
              <a:solidFill>
                <a:srgbClr val="002060"/>
              </a:solidFill>
            </a:endParaRPr>
          </a:p>
          <a:p>
            <a:r>
              <a:rPr lang="en-US" sz="1400" dirty="0" smtClean="0">
                <a:solidFill>
                  <a:srgbClr val="002060"/>
                </a:solidFill>
              </a:rPr>
              <a:t>It is possible to receive conduct charges </a:t>
            </a:r>
            <a:r>
              <a:rPr lang="en-US" sz="1400" b="1" dirty="0" smtClean="0">
                <a:solidFill>
                  <a:srgbClr val="002060"/>
                </a:solidFill>
              </a:rPr>
              <a:t>AND</a:t>
            </a:r>
            <a:r>
              <a:rPr lang="en-US" sz="1400" dirty="0" smtClean="0">
                <a:solidFill>
                  <a:srgbClr val="002060"/>
                </a:solidFill>
              </a:rPr>
              <a:t> criminal charges</a:t>
            </a:r>
            <a:endParaRPr lang="en-US" sz="1400" dirty="0">
              <a:solidFill>
                <a:srgbClr val="002060"/>
              </a:solidFill>
            </a:endParaRPr>
          </a:p>
        </p:txBody>
      </p:sp>
      <p:sp>
        <p:nvSpPr>
          <p:cNvPr id="5" name="Rounded Rectangle 4"/>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a:ln w="3175">
                  <a:noFill/>
                </a:ln>
                <a:solidFill>
                  <a:schemeClr val="bg2"/>
                </a:solidFill>
                <a:effectLst>
                  <a:outerShdw blurRad="50800" dist="38100" dir="2700000" algn="tl" rotWithShape="0">
                    <a:prstClr val="black">
                      <a:alpha val="40000"/>
                    </a:prstClr>
                  </a:outerShdw>
                </a:effectLst>
                <a:cs typeface="Arial" charset="0"/>
              </a:rPr>
              <a:t>Title IX </a:t>
            </a: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Investigations</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27649056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741537564"/>
              </p:ext>
            </p:extLst>
          </p:nvPr>
        </p:nvGraphicFramePr>
        <p:xfrm>
          <a:off x="144976" y="1447800"/>
          <a:ext cx="8922823" cy="2743200"/>
        </p:xfrm>
        <a:graphic>
          <a:graphicData uri="http://schemas.openxmlformats.org/drawingml/2006/table">
            <a:tbl>
              <a:tblPr firstRow="1" firstCol="1" bandRow="1">
                <a:tableStyleId>{5C22544A-7EE6-4342-B048-85BDC9FD1C3A}</a:tableStyleId>
              </a:tblPr>
              <a:tblGrid>
                <a:gridCol w="8922823"/>
              </a:tblGrid>
              <a:tr h="1554489">
                <a:tc>
                  <a:txBody>
                    <a:bodyPr/>
                    <a:lstStyle/>
                    <a:p>
                      <a:pPr marL="0" marR="0">
                        <a:spcBef>
                          <a:spcPts val="0"/>
                        </a:spcBef>
                        <a:spcAft>
                          <a:spcPts val="0"/>
                        </a:spcAft>
                      </a:pPr>
                      <a:r>
                        <a:rPr lang="en-US" sz="1800" dirty="0">
                          <a:solidFill>
                            <a:schemeClr val="accent1">
                              <a:lumMod val="60000"/>
                              <a:lumOff val="40000"/>
                            </a:schemeClr>
                          </a:solidFill>
                          <a:effectLst/>
                        </a:rPr>
                        <a:t>Sexual Harassment</a:t>
                      </a:r>
                    </a:p>
                    <a:p>
                      <a:pPr marL="731520" marR="0" lvl="1" indent="-342900">
                        <a:spcBef>
                          <a:spcPts val="0"/>
                        </a:spcBef>
                        <a:spcAft>
                          <a:spcPts val="0"/>
                        </a:spcAft>
                        <a:buFont typeface="Wingdings" panose="05000000000000000000" pitchFamily="2" charset="2"/>
                        <a:buChar char="¨"/>
                      </a:pPr>
                      <a:r>
                        <a:rPr lang="en-US" sz="1800" dirty="0">
                          <a:effectLst/>
                        </a:rPr>
                        <a:t>Unwelcome conduct </a:t>
                      </a:r>
                    </a:p>
                    <a:p>
                      <a:pPr marL="731520" marR="0" lvl="1" indent="-342900">
                        <a:spcBef>
                          <a:spcPts val="0"/>
                        </a:spcBef>
                        <a:spcAft>
                          <a:spcPts val="0"/>
                        </a:spcAft>
                        <a:buFont typeface="Wingdings" panose="05000000000000000000" pitchFamily="2" charset="2"/>
                        <a:buChar char="¨"/>
                      </a:pPr>
                      <a:r>
                        <a:rPr lang="en-US" sz="1800" dirty="0">
                          <a:effectLst/>
                        </a:rPr>
                        <a:t>that is  sexual in nature, sex-based or gender-based </a:t>
                      </a:r>
                      <a:r>
                        <a:rPr lang="en-US" sz="1800" dirty="0">
                          <a:solidFill>
                            <a:schemeClr val="accent5">
                              <a:lumMod val="75000"/>
                            </a:schemeClr>
                          </a:solidFill>
                          <a:effectLst/>
                        </a:rPr>
                        <a:t>AND</a:t>
                      </a:r>
                    </a:p>
                    <a:p>
                      <a:pPr marL="731520" marR="0" lvl="1" indent="-342900">
                        <a:spcBef>
                          <a:spcPts val="0"/>
                        </a:spcBef>
                        <a:spcAft>
                          <a:spcPts val="0"/>
                        </a:spcAft>
                        <a:buFont typeface="Wingdings" panose="05000000000000000000" pitchFamily="2" charset="2"/>
                        <a:buChar char="¨"/>
                      </a:pPr>
                      <a:r>
                        <a:rPr lang="en-US" sz="1800" dirty="0">
                          <a:effectLst/>
                        </a:rPr>
                        <a:t>Severe, persistent or pervasive </a:t>
                      </a:r>
                      <a:r>
                        <a:rPr lang="en-US" sz="1800" dirty="0">
                          <a:solidFill>
                            <a:schemeClr val="accent5">
                              <a:lumMod val="75000"/>
                            </a:schemeClr>
                          </a:solidFill>
                          <a:effectLst/>
                        </a:rPr>
                        <a:t>AND</a:t>
                      </a:r>
                    </a:p>
                    <a:p>
                      <a:pPr marL="731520" marR="0" lvl="1" indent="-342900">
                        <a:spcBef>
                          <a:spcPts val="0"/>
                        </a:spcBef>
                        <a:spcAft>
                          <a:spcPts val="0"/>
                        </a:spcAft>
                        <a:buFont typeface="Wingdings" panose="05000000000000000000" pitchFamily="2" charset="2"/>
                        <a:buChar char="¨"/>
                      </a:pPr>
                      <a:r>
                        <a:rPr lang="en-US" sz="1800" dirty="0">
                          <a:effectLst/>
                        </a:rPr>
                        <a:t>Objectively offensive </a:t>
                      </a:r>
                      <a:r>
                        <a:rPr lang="en-US" sz="1800" dirty="0">
                          <a:solidFill>
                            <a:schemeClr val="accent5">
                              <a:lumMod val="75000"/>
                            </a:schemeClr>
                          </a:solidFill>
                          <a:effectLst/>
                        </a:rPr>
                        <a:t>AND</a:t>
                      </a:r>
                    </a:p>
                    <a:p>
                      <a:pPr marL="731520" marR="0" lvl="1" indent="-342900">
                        <a:spcBef>
                          <a:spcPts val="0"/>
                        </a:spcBef>
                        <a:spcAft>
                          <a:spcPts val="0"/>
                        </a:spcAft>
                        <a:buFont typeface="Wingdings" panose="05000000000000000000" pitchFamily="2" charset="2"/>
                        <a:buChar char="¨"/>
                      </a:pPr>
                      <a:r>
                        <a:rPr lang="en-US" sz="1800" dirty="0">
                          <a:effectLst/>
                        </a:rPr>
                        <a:t>Interferes with, denies or limits access/ability to participate </a:t>
                      </a:r>
                      <a:r>
                        <a:rPr lang="en-US" sz="1800" dirty="0" smtClean="0">
                          <a:effectLst/>
                        </a:rPr>
                        <a:t>in</a:t>
                      </a:r>
                      <a:r>
                        <a:rPr lang="en-US" sz="1800" baseline="0" dirty="0" smtClean="0">
                          <a:effectLst/>
                        </a:rPr>
                        <a:t> e</a:t>
                      </a:r>
                      <a:r>
                        <a:rPr lang="en-US" sz="1800" dirty="0" smtClean="0">
                          <a:effectLst/>
                        </a:rPr>
                        <a:t>ducation/activity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marL="0" marR="0">
                        <a:spcBef>
                          <a:spcPts val="0"/>
                        </a:spcBef>
                        <a:spcAft>
                          <a:spcPts val="0"/>
                        </a:spcAft>
                      </a:pPr>
                      <a:r>
                        <a:rPr lang="en-US" sz="1800" b="1" dirty="0" smtClean="0">
                          <a:solidFill>
                            <a:schemeClr val="accent1">
                              <a:lumMod val="60000"/>
                              <a:lumOff val="40000"/>
                            </a:schemeClr>
                          </a:solidFill>
                          <a:effectLst/>
                        </a:rPr>
                        <a:t>Retaliatory </a:t>
                      </a:r>
                      <a:r>
                        <a:rPr lang="en-US" sz="1800" b="1" dirty="0">
                          <a:solidFill>
                            <a:schemeClr val="accent1">
                              <a:lumMod val="60000"/>
                              <a:lumOff val="40000"/>
                            </a:schemeClr>
                          </a:solidFill>
                          <a:effectLst/>
                        </a:rPr>
                        <a:t>Harassment</a:t>
                      </a:r>
                    </a:p>
                    <a:p>
                      <a:pPr marL="731520" marR="0" lvl="1" indent="-342900">
                        <a:spcBef>
                          <a:spcPts val="0"/>
                        </a:spcBef>
                        <a:spcAft>
                          <a:spcPts val="0"/>
                        </a:spcAft>
                        <a:buFont typeface="Wingdings" panose="05000000000000000000" pitchFamily="2" charset="2"/>
                        <a:buChar char="¨"/>
                      </a:pPr>
                      <a:r>
                        <a:rPr lang="en-US" sz="1800" dirty="0">
                          <a:effectLst/>
                        </a:rPr>
                        <a:t>Engaged in a protected activity </a:t>
                      </a:r>
                      <a:r>
                        <a:rPr lang="en-US" sz="1800" dirty="0">
                          <a:solidFill>
                            <a:schemeClr val="accent5">
                              <a:lumMod val="75000"/>
                            </a:schemeClr>
                          </a:solidFill>
                          <a:effectLst/>
                        </a:rPr>
                        <a:t>AND</a:t>
                      </a:r>
                    </a:p>
                    <a:p>
                      <a:pPr marL="731520" marR="0" lvl="1" indent="-342900">
                        <a:spcBef>
                          <a:spcPts val="0"/>
                        </a:spcBef>
                        <a:spcAft>
                          <a:spcPts val="0"/>
                        </a:spcAft>
                        <a:buFont typeface="Wingdings" panose="05000000000000000000" pitchFamily="2" charset="2"/>
                        <a:buChar char="¨"/>
                      </a:pPr>
                      <a:r>
                        <a:rPr lang="en-US" sz="1800" dirty="0">
                          <a:effectLst/>
                        </a:rPr>
                        <a:t>Subjected to adverse employment or educational action </a:t>
                      </a:r>
                      <a:r>
                        <a:rPr lang="en-US" sz="1800" dirty="0">
                          <a:solidFill>
                            <a:schemeClr val="accent5">
                              <a:lumMod val="75000"/>
                            </a:schemeClr>
                          </a:solidFill>
                          <a:effectLst/>
                        </a:rPr>
                        <a:t>AND</a:t>
                      </a:r>
                    </a:p>
                    <a:p>
                      <a:pPr marL="731520" marR="0" lvl="1" indent="-342900">
                        <a:spcBef>
                          <a:spcPts val="0"/>
                        </a:spcBef>
                        <a:spcAft>
                          <a:spcPts val="0"/>
                        </a:spcAft>
                        <a:buFont typeface="Wingdings" panose="05000000000000000000" pitchFamily="2" charset="2"/>
                        <a:buChar char="¨"/>
                      </a:pPr>
                      <a:r>
                        <a:rPr lang="en-US" sz="1800" dirty="0">
                          <a:effectLst/>
                        </a:rPr>
                        <a:t>Connection between protected activity and adverse action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404612057"/>
              </p:ext>
            </p:extLst>
          </p:nvPr>
        </p:nvGraphicFramePr>
        <p:xfrm>
          <a:off x="152400" y="4210050"/>
          <a:ext cx="8810195" cy="1371600"/>
        </p:xfrm>
        <a:graphic>
          <a:graphicData uri="http://schemas.openxmlformats.org/drawingml/2006/table">
            <a:tbl>
              <a:tblPr firstRow="1" firstCol="1" bandRow="1">
                <a:tableStyleId>{5C22544A-7EE6-4342-B048-85BDC9FD1C3A}</a:tableStyleId>
              </a:tblPr>
              <a:tblGrid>
                <a:gridCol w="8810195"/>
              </a:tblGrid>
              <a:tr h="0">
                <a:tc>
                  <a:txBody>
                    <a:bodyPr/>
                    <a:lstStyle/>
                    <a:p>
                      <a:pPr marL="0" marR="0">
                        <a:spcBef>
                          <a:spcPts val="0"/>
                        </a:spcBef>
                        <a:spcAft>
                          <a:spcPts val="0"/>
                        </a:spcAft>
                      </a:pPr>
                      <a:r>
                        <a:rPr lang="en-US" sz="1800" dirty="0">
                          <a:solidFill>
                            <a:schemeClr val="accent1">
                              <a:lumMod val="60000"/>
                              <a:lumOff val="40000"/>
                            </a:schemeClr>
                          </a:solidFill>
                          <a:effectLst/>
                        </a:rPr>
                        <a:t>Stalking – Cleary Reportable</a:t>
                      </a:r>
                    </a:p>
                    <a:p>
                      <a:pPr marL="0" marR="0">
                        <a:spcBef>
                          <a:spcPts val="0"/>
                        </a:spcBef>
                        <a:spcAft>
                          <a:spcPts val="0"/>
                        </a:spcAft>
                      </a:pPr>
                      <a:r>
                        <a:rPr lang="en-US" sz="1800" dirty="0">
                          <a:effectLst/>
                        </a:rPr>
                        <a:t>Directly, indirectly, or through a third party, engaging in a course of conduct (2 or more acts), directed at a specific person that would cause a reasonable person to:</a:t>
                      </a:r>
                    </a:p>
                    <a:p>
                      <a:pPr marL="731520" marR="0" lvl="1" indent="-342900">
                        <a:spcBef>
                          <a:spcPts val="0"/>
                        </a:spcBef>
                        <a:spcAft>
                          <a:spcPts val="0"/>
                        </a:spcAft>
                        <a:buFont typeface="Wingdings" panose="05000000000000000000" pitchFamily="2" charset="2"/>
                        <a:buChar char="¨"/>
                      </a:pPr>
                      <a:r>
                        <a:rPr lang="en-US" sz="1800" dirty="0">
                          <a:effectLst/>
                        </a:rPr>
                        <a:t>Fear for their safety or the safety of others; </a:t>
                      </a:r>
                      <a:r>
                        <a:rPr lang="en-US" sz="1800" dirty="0">
                          <a:solidFill>
                            <a:schemeClr val="accent5">
                              <a:lumMod val="75000"/>
                            </a:schemeClr>
                          </a:solidFill>
                          <a:effectLst/>
                        </a:rPr>
                        <a:t>OR</a:t>
                      </a:r>
                    </a:p>
                    <a:p>
                      <a:pPr marL="731520" marR="0" lvl="1" indent="-342900">
                        <a:spcBef>
                          <a:spcPts val="0"/>
                        </a:spcBef>
                        <a:spcAft>
                          <a:spcPts val="0"/>
                        </a:spcAft>
                        <a:buFont typeface="Wingdings" panose="05000000000000000000" pitchFamily="2" charset="2"/>
                        <a:buChar char="¨"/>
                      </a:pPr>
                      <a:r>
                        <a:rPr lang="en-US" sz="1800" dirty="0">
                          <a:effectLst/>
                        </a:rPr>
                        <a:t>Suffer substantial emotional distress (significant mental suffering or anguish)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5" name="Rounded Rectangle 4"/>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What is…			</a:t>
            </a:r>
            <a:r>
              <a:rPr lang="en-US" sz="3600" spc="-150" dirty="0" smtClean="0">
                <a:ln w="3175">
                  <a:noFill/>
                </a:ln>
                <a:solidFill>
                  <a:schemeClr val="accent1">
                    <a:lumMod val="60000"/>
                    <a:lumOff val="40000"/>
                  </a:schemeClr>
                </a:solidFill>
                <a:effectLst>
                  <a:outerShdw blurRad="50800" dist="38100" dir="2700000" algn="tl" rotWithShape="0">
                    <a:prstClr val="black">
                      <a:alpha val="40000"/>
                    </a:prstClr>
                  </a:outerShdw>
                </a:effectLst>
                <a:cs typeface="Arial" charset="0"/>
              </a:rPr>
              <a:t>T7 &amp; T9 &amp; Possible Criminal </a:t>
            </a:r>
            <a:endParaRPr lang="en-US" sz="2400" dirty="0" smtClean="0">
              <a:solidFill>
                <a:schemeClr val="accent1">
                  <a:lumMod val="60000"/>
                  <a:lumOff val="40000"/>
                </a:schemeClr>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46708153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88320100"/>
              </p:ext>
            </p:extLst>
          </p:nvPr>
        </p:nvGraphicFramePr>
        <p:xfrm>
          <a:off x="161925" y="1447800"/>
          <a:ext cx="8908930" cy="4744529"/>
        </p:xfrm>
        <a:graphic>
          <a:graphicData uri="http://schemas.openxmlformats.org/drawingml/2006/table">
            <a:tbl>
              <a:tblPr firstRow="1" firstCol="1" bandRow="1">
                <a:tableStyleId>{5C22544A-7EE6-4342-B048-85BDC9FD1C3A}</a:tableStyleId>
              </a:tblPr>
              <a:tblGrid>
                <a:gridCol w="8908930"/>
              </a:tblGrid>
              <a:tr h="2108680">
                <a:tc>
                  <a:txBody>
                    <a:bodyPr/>
                    <a:lstStyle/>
                    <a:p>
                      <a:pPr marL="0" marR="0">
                        <a:spcBef>
                          <a:spcPts val="0"/>
                        </a:spcBef>
                        <a:spcAft>
                          <a:spcPts val="0"/>
                        </a:spcAft>
                      </a:pPr>
                      <a:r>
                        <a:rPr lang="en-US" sz="1800" dirty="0">
                          <a:solidFill>
                            <a:schemeClr val="accent1">
                              <a:lumMod val="60000"/>
                              <a:lumOff val="40000"/>
                            </a:schemeClr>
                          </a:solidFill>
                          <a:effectLst/>
                        </a:rPr>
                        <a:t>Dating Violence – Clery Reportable</a:t>
                      </a:r>
                    </a:p>
                    <a:p>
                      <a:pPr marL="800100" marR="0" lvl="1" indent="-342900">
                        <a:spcBef>
                          <a:spcPts val="0"/>
                        </a:spcBef>
                        <a:spcAft>
                          <a:spcPts val="0"/>
                        </a:spcAft>
                        <a:buFont typeface="Wingdings" panose="05000000000000000000" pitchFamily="2" charset="2"/>
                        <a:buChar char="¨"/>
                      </a:pPr>
                      <a:r>
                        <a:rPr lang="en-US" sz="1800" dirty="0">
                          <a:effectLst/>
                        </a:rPr>
                        <a:t>Is or has been in a social relationship of a romantic or intimate nature </a:t>
                      </a:r>
                      <a:r>
                        <a:rPr lang="en-US" sz="1800" dirty="0" smtClean="0">
                          <a:effectLst/>
                        </a:rPr>
                        <a:t> </a:t>
                      </a:r>
                      <a:r>
                        <a:rPr lang="en-US" sz="1800" dirty="0">
                          <a:solidFill>
                            <a:schemeClr val="accent5">
                              <a:lumMod val="75000"/>
                            </a:schemeClr>
                          </a:solidFill>
                          <a:effectLst/>
                        </a:rPr>
                        <a:t>AND</a:t>
                      </a:r>
                    </a:p>
                    <a:p>
                      <a:pPr marL="800100" marR="0" lvl="1" indent="-342900">
                        <a:spcBef>
                          <a:spcPts val="0"/>
                        </a:spcBef>
                        <a:spcAft>
                          <a:spcPts val="0"/>
                        </a:spcAft>
                        <a:buFont typeface="Wingdings" panose="05000000000000000000" pitchFamily="2" charset="2"/>
                        <a:buChar char="¨"/>
                      </a:pPr>
                      <a:r>
                        <a:rPr lang="en-US" sz="1800" dirty="0">
                          <a:effectLst/>
                        </a:rPr>
                        <a:t>Where existence of such a  relationship shall be determined based on </a:t>
                      </a:r>
                      <a:r>
                        <a:rPr lang="en-US" sz="1800" dirty="0" smtClean="0">
                          <a:effectLst/>
                        </a:rPr>
                        <a:t>the </a:t>
                      </a:r>
                      <a:r>
                        <a:rPr lang="en-US" sz="1800" dirty="0">
                          <a:effectLst/>
                        </a:rPr>
                        <a:t>following factors:</a:t>
                      </a:r>
                    </a:p>
                    <a:p>
                      <a:pPr marL="1200150" marR="0" lvl="2" indent="-285750">
                        <a:spcBef>
                          <a:spcPts val="0"/>
                        </a:spcBef>
                        <a:spcAft>
                          <a:spcPts val="0"/>
                        </a:spcAft>
                        <a:buFont typeface="Wingdings" panose="05000000000000000000" pitchFamily="2" charset="2"/>
                        <a:buChar char="¨"/>
                      </a:pPr>
                      <a:r>
                        <a:rPr lang="en-US" sz="1600" b="0" dirty="0">
                          <a:effectLst/>
                        </a:rPr>
                        <a:t>Length of relationship</a:t>
                      </a:r>
                    </a:p>
                    <a:p>
                      <a:pPr marL="1200150" marR="0" lvl="2" indent="-285750">
                        <a:spcBef>
                          <a:spcPts val="0"/>
                        </a:spcBef>
                        <a:spcAft>
                          <a:spcPts val="0"/>
                        </a:spcAft>
                        <a:buFont typeface="Wingdings" panose="05000000000000000000" pitchFamily="2" charset="2"/>
                        <a:buChar char="¨"/>
                      </a:pPr>
                      <a:r>
                        <a:rPr lang="en-US" sz="1600" b="0" dirty="0">
                          <a:effectLst/>
                        </a:rPr>
                        <a:t>Type of relationship</a:t>
                      </a:r>
                    </a:p>
                    <a:p>
                      <a:pPr marL="1200150" marR="0" lvl="2" indent="-285750">
                        <a:spcBef>
                          <a:spcPts val="0"/>
                        </a:spcBef>
                        <a:spcAft>
                          <a:spcPts val="0"/>
                        </a:spcAft>
                        <a:buFont typeface="Wingdings" panose="05000000000000000000" pitchFamily="2" charset="2"/>
                        <a:buChar char="¨"/>
                      </a:pPr>
                      <a:r>
                        <a:rPr lang="en-US" sz="1600" b="0" dirty="0">
                          <a:effectLst/>
                        </a:rPr>
                        <a:t>Frequency of interaction between the persons involved in the relationship</a:t>
                      </a:r>
                    </a:p>
                    <a:p>
                      <a:pPr marL="800100" marR="0" lvl="1" indent="-342900">
                        <a:spcBef>
                          <a:spcPts val="0"/>
                        </a:spcBef>
                        <a:spcAft>
                          <a:spcPts val="0"/>
                        </a:spcAft>
                        <a:buFont typeface="Wingdings" panose="05000000000000000000" pitchFamily="2" charset="2"/>
                        <a:buChar char="¨"/>
                      </a:pPr>
                      <a:r>
                        <a:rPr lang="en-US" sz="1800" dirty="0">
                          <a:effectLst/>
                        </a:rPr>
                        <a:t>Includes, but not limited to, sexual or physical </a:t>
                      </a:r>
                      <a:r>
                        <a:rPr lang="en-US" sz="1800" dirty="0" smtClean="0">
                          <a:effectLst/>
                        </a:rPr>
                        <a:t>abuse</a:t>
                      </a:r>
                      <a:r>
                        <a:rPr lang="en-US" sz="1800" baseline="0" dirty="0" smtClean="0">
                          <a:effectLst/>
                        </a:rPr>
                        <a:t> or </a:t>
                      </a:r>
                      <a:r>
                        <a:rPr lang="en-US" sz="1800" dirty="0" smtClean="0">
                          <a:effectLst/>
                        </a:rPr>
                        <a:t>threat </a:t>
                      </a:r>
                      <a:r>
                        <a:rPr lang="en-US" sz="1800" dirty="0">
                          <a:effectLst/>
                        </a:rPr>
                        <a:t>of such abuse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635849">
                <a:tc>
                  <a:txBody>
                    <a:bodyPr/>
                    <a:lstStyle/>
                    <a:p>
                      <a:pPr marL="0" marR="0">
                        <a:spcBef>
                          <a:spcPts val="0"/>
                        </a:spcBef>
                        <a:spcAft>
                          <a:spcPts val="0"/>
                        </a:spcAft>
                      </a:pPr>
                      <a:endParaRPr lang="en-US" sz="800" dirty="0" smtClean="0">
                        <a:solidFill>
                          <a:schemeClr val="accent1">
                            <a:lumMod val="60000"/>
                            <a:lumOff val="40000"/>
                          </a:schemeClr>
                        </a:solidFill>
                        <a:effectLst/>
                      </a:endParaRPr>
                    </a:p>
                    <a:p>
                      <a:pPr marL="0" marR="0">
                        <a:spcBef>
                          <a:spcPts val="0"/>
                        </a:spcBef>
                        <a:spcAft>
                          <a:spcPts val="0"/>
                        </a:spcAft>
                      </a:pPr>
                      <a:r>
                        <a:rPr lang="en-US" sz="1800" dirty="0" smtClean="0">
                          <a:solidFill>
                            <a:schemeClr val="accent1">
                              <a:lumMod val="60000"/>
                              <a:lumOff val="40000"/>
                            </a:schemeClr>
                          </a:solidFill>
                          <a:effectLst/>
                        </a:rPr>
                        <a:t>Domestic </a:t>
                      </a:r>
                      <a:r>
                        <a:rPr lang="en-US" sz="1800" dirty="0">
                          <a:solidFill>
                            <a:schemeClr val="accent1">
                              <a:lumMod val="60000"/>
                              <a:lumOff val="40000"/>
                            </a:schemeClr>
                          </a:solidFill>
                          <a:effectLst/>
                        </a:rPr>
                        <a:t>Violence – Cleary Reportable</a:t>
                      </a:r>
                    </a:p>
                    <a:p>
                      <a:pPr marL="0" marR="0" lvl="0">
                        <a:spcBef>
                          <a:spcPts val="0"/>
                        </a:spcBef>
                        <a:spcAft>
                          <a:spcPts val="0"/>
                        </a:spcAft>
                      </a:pPr>
                      <a:r>
                        <a:rPr lang="en-US" sz="1800" dirty="0">
                          <a:effectLst/>
                        </a:rPr>
                        <a:t>Felony or misdemeanor crime of violence committed by a</a:t>
                      </a:r>
                    </a:p>
                    <a:p>
                      <a:pPr marL="800100" marR="0" lvl="1" indent="-342900">
                        <a:spcBef>
                          <a:spcPts val="0"/>
                        </a:spcBef>
                        <a:spcAft>
                          <a:spcPts val="0"/>
                        </a:spcAft>
                        <a:buFont typeface="Wingdings" panose="05000000000000000000" pitchFamily="2" charset="2"/>
                        <a:buChar char="¨"/>
                      </a:pPr>
                      <a:r>
                        <a:rPr lang="en-US" sz="1800" dirty="0">
                          <a:effectLst/>
                        </a:rPr>
                        <a:t>Current or former spouse or intimate </a:t>
                      </a:r>
                      <a:r>
                        <a:rPr lang="en-US" sz="1800" dirty="0" smtClean="0">
                          <a:effectLst/>
                        </a:rPr>
                        <a:t>partner,</a:t>
                      </a:r>
                      <a:endParaRPr lang="en-US" sz="1800" dirty="0">
                        <a:effectLst/>
                      </a:endParaRPr>
                    </a:p>
                    <a:p>
                      <a:pPr marL="800100" marR="0" lvl="1" indent="-342900">
                        <a:spcBef>
                          <a:spcPts val="0"/>
                        </a:spcBef>
                        <a:spcAft>
                          <a:spcPts val="0"/>
                        </a:spcAft>
                        <a:buFont typeface="Wingdings" panose="05000000000000000000" pitchFamily="2" charset="2"/>
                        <a:buChar char="¨"/>
                      </a:pPr>
                      <a:r>
                        <a:rPr lang="en-US" sz="1800" dirty="0">
                          <a:effectLst/>
                        </a:rPr>
                        <a:t>Person with who the complainant shares a </a:t>
                      </a:r>
                      <a:r>
                        <a:rPr lang="en-US" sz="1800" dirty="0" smtClean="0">
                          <a:effectLst/>
                        </a:rPr>
                        <a:t>child,</a:t>
                      </a:r>
                      <a:endParaRPr lang="en-US" sz="1800" dirty="0">
                        <a:effectLst/>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a:effectLst/>
                        </a:rPr>
                        <a:t>Person </a:t>
                      </a:r>
                      <a:r>
                        <a:rPr lang="en-US" sz="1800" dirty="0" smtClean="0">
                          <a:effectLst/>
                        </a:rPr>
                        <a:t>who has or </a:t>
                      </a:r>
                      <a:r>
                        <a:rPr lang="en-US" sz="1800" dirty="0">
                          <a:effectLst/>
                        </a:rPr>
                        <a:t>is </a:t>
                      </a:r>
                      <a:r>
                        <a:rPr lang="en-US" sz="1800" dirty="0" smtClean="0">
                          <a:effectLst/>
                        </a:rPr>
                        <a:t>cohabitating as </a:t>
                      </a:r>
                      <a:r>
                        <a:rPr lang="en-US" sz="1800" dirty="0">
                          <a:effectLst/>
                        </a:rPr>
                        <a:t>a spouse or intimate partner</a:t>
                      </a:r>
                      <a:r>
                        <a:rPr lang="en-US" sz="1800" dirty="0" smtClean="0">
                          <a:effectLst/>
                        </a:rPr>
                        <a:t>,</a:t>
                      </a:r>
                      <a:r>
                        <a:rPr lang="en-US" sz="1800" dirty="0" smtClean="0">
                          <a:solidFill>
                            <a:schemeClr val="bg1"/>
                          </a:solidFill>
                          <a:effectLst/>
                        </a:rPr>
                        <a:t> </a:t>
                      </a:r>
                      <a:r>
                        <a:rPr lang="en-US" sz="1800" dirty="0" smtClean="0">
                          <a:solidFill>
                            <a:schemeClr val="accent5">
                              <a:lumMod val="75000"/>
                            </a:schemeClr>
                          </a:solidFill>
                          <a:effectLst/>
                        </a:rPr>
                        <a:t>OR</a:t>
                      </a:r>
                      <a:endParaRPr lang="en-US" sz="1800" dirty="0">
                        <a:solidFill>
                          <a:schemeClr val="accent5">
                            <a:lumMod val="75000"/>
                          </a:schemeClr>
                        </a:solidFill>
                        <a:effectLst/>
                      </a:endParaRPr>
                    </a:p>
                    <a:p>
                      <a:pPr marL="800100" marR="0" lvl="1" indent="-342900">
                        <a:spcBef>
                          <a:spcPts val="0"/>
                        </a:spcBef>
                        <a:spcAft>
                          <a:spcPts val="0"/>
                        </a:spcAft>
                        <a:buFont typeface="Wingdings" panose="05000000000000000000" pitchFamily="2" charset="2"/>
                        <a:buChar char="¨"/>
                      </a:pPr>
                      <a:r>
                        <a:rPr lang="en-US" sz="1800" dirty="0" smtClean="0">
                          <a:effectLst/>
                        </a:rPr>
                        <a:t>Any </a:t>
                      </a:r>
                      <a:r>
                        <a:rPr lang="en-US" sz="1800" dirty="0">
                          <a:effectLst/>
                        </a:rPr>
                        <a:t>other person against an adult or youth complainant who is protected from that person’s acts under the domestic or family violence laws of the jurisdiction in which it occurred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T9 &amp; Possible Criminal Violation</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83089146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181600" y="1738312"/>
            <a:ext cx="3733800" cy="838200"/>
          </a:xfrm>
        </p:spPr>
        <p:txBody>
          <a:bodyPr>
            <a:normAutofit fontScale="92500" lnSpcReduction="10000"/>
          </a:bodyPr>
          <a:lstStyle/>
          <a:p>
            <a:pPr marL="0" indent="0">
              <a:buNone/>
            </a:pPr>
            <a:r>
              <a:rPr lang="en-US" sz="2400" b="1" dirty="0" smtClean="0"/>
              <a:t>Additional Considerations</a:t>
            </a:r>
          </a:p>
          <a:p>
            <a:pPr lvl="1"/>
            <a:r>
              <a:rPr lang="en-US" sz="1900" dirty="0" smtClean="0"/>
              <a:t>Pregnancy</a:t>
            </a:r>
          </a:p>
          <a:p>
            <a:pPr lvl="1"/>
            <a:r>
              <a:rPr lang="en-US" sz="1900" dirty="0" smtClean="0"/>
              <a:t>Gender Identity/Equity</a:t>
            </a:r>
          </a:p>
          <a:p>
            <a:endParaRPr lang="en-US" dirty="0"/>
          </a:p>
        </p:txBody>
      </p:sp>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And there’s more</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6" name="Content Placeholder 6"/>
          <p:cNvSpPr txBox="1">
            <a:spLocks/>
          </p:cNvSpPr>
          <p:nvPr/>
        </p:nvSpPr>
        <p:spPr>
          <a:xfrm>
            <a:off x="381000" y="1676400"/>
            <a:ext cx="4305300" cy="1781175"/>
          </a:xfrm>
          <a:prstGeom prst="rect">
            <a:avLst/>
          </a:prstGeom>
        </p:spPr>
        <p:txBody>
          <a:bodyPr vert="horz" lIns="0" tIns="0" rIns="0" bIns="0" rtlCol="0">
            <a:norm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b="1" dirty="0" smtClean="0"/>
              <a:t>Additional Training Components</a:t>
            </a:r>
          </a:p>
          <a:p>
            <a:pPr lvl="1"/>
            <a:r>
              <a:rPr lang="en-US" sz="1800" dirty="0" smtClean="0"/>
              <a:t>Trauma informed questioning</a:t>
            </a:r>
          </a:p>
          <a:p>
            <a:pPr lvl="1"/>
            <a:r>
              <a:rPr lang="en-US" sz="1800" dirty="0" smtClean="0"/>
              <a:t>Neurobiology of trauma</a:t>
            </a:r>
          </a:p>
          <a:p>
            <a:pPr lvl="1"/>
            <a:r>
              <a:rPr lang="en-US" sz="1800" dirty="0" smtClean="0"/>
              <a:t>Bystander approach</a:t>
            </a:r>
          </a:p>
          <a:p>
            <a:pPr lvl="1"/>
            <a:r>
              <a:rPr lang="en-US" sz="1800" dirty="0" smtClean="0"/>
              <a:t>Affirmative &amp; Enthusiastic Consent</a:t>
            </a:r>
            <a:endParaRPr lang="en-US" sz="1800" dirty="0"/>
          </a:p>
        </p:txBody>
      </p:sp>
      <p:sp>
        <p:nvSpPr>
          <p:cNvPr id="5" name="Rounded Rectangle 4"/>
          <p:cNvSpPr/>
          <p:nvPr/>
        </p:nvSpPr>
        <p:spPr bwMode="auto">
          <a:xfrm>
            <a:off x="1752600" y="3573452"/>
            <a:ext cx="6019800" cy="1600200"/>
          </a:xfrm>
          <a:prstGeom prst="roundRect">
            <a:avLst/>
          </a:prstGeom>
          <a:ln w="12700" cmpd="thickThin">
            <a:solidFill>
              <a:schemeClr val="bg2"/>
            </a:solidFill>
            <a:headEnd type="none" w="med" len="med"/>
            <a:tailEnd type="none" w="med" len="med"/>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lvl="1" defTabSz="914099" fontAlgn="base">
              <a:spcBef>
                <a:spcPct val="0"/>
              </a:spcBef>
              <a:spcAft>
                <a:spcPct val="0"/>
              </a:spcAft>
            </a:pPr>
            <a:endParaRPr lang="en-US" sz="2000" dirty="0" smtClean="0">
              <a:solidFill>
                <a:schemeClr val="bg2">
                  <a:lumMod val="50000"/>
                </a:schemeClr>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1981200" y="3650277"/>
            <a:ext cx="5562599" cy="1446550"/>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US" sz="2800" b="1" dirty="0" smtClean="0">
                <a:ln w="50800"/>
                <a:solidFill>
                  <a:schemeClr val="bg1">
                    <a:shade val="50000"/>
                  </a:schemeClr>
                </a:solidFill>
              </a:rPr>
              <a:t>Is it…?</a:t>
            </a:r>
          </a:p>
          <a:p>
            <a:pPr marL="285750" indent="-285750">
              <a:buFont typeface="Arial" panose="020B0604020202020204" pitchFamily="34" charset="0"/>
              <a:buChar char="•"/>
            </a:pPr>
            <a:r>
              <a:rPr lang="en-US" sz="2000" b="1" dirty="0" smtClean="0">
                <a:ln w="50800"/>
                <a:solidFill>
                  <a:schemeClr val="bg1">
                    <a:shade val="50000"/>
                  </a:schemeClr>
                </a:solidFill>
              </a:rPr>
              <a:t>Gendered issue vs. sexual orientation?</a:t>
            </a:r>
          </a:p>
          <a:p>
            <a:pPr marL="285750" indent="-285750">
              <a:buFont typeface="Arial" panose="020B0604020202020204" pitchFamily="34" charset="0"/>
              <a:buChar char="•"/>
            </a:pPr>
            <a:r>
              <a:rPr lang="en-US" sz="2000" b="1" dirty="0" smtClean="0">
                <a:ln w="50800"/>
                <a:solidFill>
                  <a:schemeClr val="bg1">
                    <a:shade val="50000"/>
                  </a:schemeClr>
                </a:solidFill>
              </a:rPr>
              <a:t>Off-campus – downstream impact?</a:t>
            </a:r>
          </a:p>
          <a:p>
            <a:pPr marL="285750" indent="-285750">
              <a:buFont typeface="Arial" panose="020B0604020202020204" pitchFamily="34" charset="0"/>
              <a:buChar char="•"/>
            </a:pPr>
            <a:r>
              <a:rPr lang="en-US" sz="2000" b="1" dirty="0" smtClean="0">
                <a:ln w="50800"/>
                <a:solidFill>
                  <a:schemeClr val="bg1">
                    <a:shade val="50000"/>
                  </a:schemeClr>
                </a:solidFill>
              </a:rPr>
              <a:t>Interfering with ability to complete education?</a:t>
            </a:r>
            <a:endParaRPr lang="en-US" sz="2000" b="1" dirty="0">
              <a:ln w="50800"/>
              <a:solidFill>
                <a:schemeClr val="bg1">
                  <a:shade val="50000"/>
                </a:schemeClr>
              </a:solidFill>
            </a:endParaRPr>
          </a:p>
        </p:txBody>
      </p:sp>
    </p:spTree>
    <p:extLst>
      <p:ext uri="{BB962C8B-B14F-4D97-AF65-F5344CB8AC3E}">
        <p14:creationId xmlns:p14="http://schemas.microsoft.com/office/powerpoint/2010/main" val="86515126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And there’s more help for all the other stuff!</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2" name="Content Placeholder 1"/>
          <p:cNvSpPr>
            <a:spLocks noGrp="1"/>
          </p:cNvSpPr>
          <p:nvPr>
            <p:ph idx="1"/>
          </p:nvPr>
        </p:nvSpPr>
        <p:spPr>
          <a:xfrm>
            <a:off x="342900" y="1811156"/>
            <a:ext cx="8382000" cy="615553"/>
          </a:xfrm>
        </p:spPr>
        <p:txBody>
          <a:bodyPr/>
          <a:lstStyle/>
          <a:p>
            <a:pPr marL="0" indent="0" algn="ctr">
              <a:buNone/>
            </a:pPr>
            <a:r>
              <a:rPr lang="en-US" sz="2000" b="1" dirty="0"/>
              <a:t>http://www.bellevuecollege.edu/reportconcerns/Student </a:t>
            </a:r>
            <a:r>
              <a:rPr lang="en-US" sz="2000" b="1" dirty="0" smtClean="0"/>
              <a:t>Affairs</a:t>
            </a:r>
          </a:p>
          <a:p>
            <a:pPr marL="0" indent="0" algn="ctr">
              <a:buNone/>
            </a:pPr>
            <a:r>
              <a:rPr lang="en-US" sz="2000" b="1" dirty="0"/>
              <a:t>http://www.bellevuecollege.edu/diversity/programs/birst/</a:t>
            </a:r>
          </a:p>
        </p:txBody>
      </p:sp>
      <p:sp>
        <p:nvSpPr>
          <p:cNvPr id="8" name="Content Placeholder 6"/>
          <p:cNvSpPr txBox="1">
            <a:spLocks/>
          </p:cNvSpPr>
          <p:nvPr/>
        </p:nvSpPr>
        <p:spPr>
          <a:xfrm>
            <a:off x="1143000" y="2932305"/>
            <a:ext cx="7696200" cy="2514601"/>
          </a:xfrm>
          <a:prstGeom prst="rect">
            <a:avLst/>
          </a:prstGeom>
        </p:spPr>
        <p:txBody>
          <a:bodyPr vert="horz" lIns="0" tIns="0" rIns="0" bIns="0" rtlCol="0">
            <a:norm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smtClean="0"/>
              <a:t>Dean of Student Success – Ana Blackstad x2630</a:t>
            </a:r>
          </a:p>
          <a:p>
            <a:pPr marL="0" indent="0">
              <a:buNone/>
            </a:pPr>
            <a:r>
              <a:rPr lang="en-US" sz="2200" dirty="0" smtClean="0"/>
              <a:t>Disability Resource Center - Susan Gjolmesi or AJ Duxbury x2498</a:t>
            </a:r>
          </a:p>
          <a:p>
            <a:pPr marL="0" indent="0">
              <a:buNone/>
            </a:pPr>
            <a:r>
              <a:rPr lang="en-US" sz="2200" dirty="0" smtClean="0"/>
              <a:t>Ombuds – Miranda Kato  x2131</a:t>
            </a:r>
          </a:p>
          <a:p>
            <a:pPr marL="0" indent="0">
              <a:buNone/>
            </a:pPr>
            <a:r>
              <a:rPr lang="en-US" sz="2200" dirty="0" smtClean="0"/>
              <a:t>Title IX – Rachel Wellman  x2441</a:t>
            </a:r>
          </a:p>
          <a:p>
            <a:pPr marL="0" indent="0">
              <a:buNone/>
            </a:pPr>
            <a:r>
              <a:rPr lang="en-US" sz="2200" dirty="0" smtClean="0"/>
              <a:t>Public Safety – x2400</a:t>
            </a:r>
          </a:p>
          <a:p>
            <a:pPr marL="517525" lvl="1" indent="0">
              <a:buNone/>
            </a:pPr>
            <a:endParaRPr lang="en-US" sz="1800" dirty="0" smtClean="0"/>
          </a:p>
          <a:p>
            <a:pPr lvl="1"/>
            <a:endParaRPr lang="en-US" sz="1800" dirty="0" smtClean="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smtClean="0"/>
          </a:p>
          <a:p>
            <a:pPr lvl="1"/>
            <a:endParaRPr lang="en-US" sz="1800" dirty="0"/>
          </a:p>
        </p:txBody>
      </p:sp>
    </p:spTree>
    <p:extLst>
      <p:ext uri="{BB962C8B-B14F-4D97-AF65-F5344CB8AC3E}">
        <p14:creationId xmlns:p14="http://schemas.microsoft.com/office/powerpoint/2010/main" val="230679923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Role of Compliance Title IX Coordinator</a:t>
            </a:r>
            <a:endParaRPr lang="en-US" sz="4000" spc="-150" dirty="0">
              <a:ln w="3175">
                <a:noFill/>
              </a:ln>
              <a:solidFill>
                <a:schemeClr val="bg2"/>
              </a:solidFill>
              <a:effectLst>
                <a:outerShdw blurRad="50800" dist="38100" dir="2700000" algn="tl" rotWithShape="0">
                  <a:prstClr val="black">
                    <a:alpha val="40000"/>
                  </a:prstClr>
                </a:outerShdw>
              </a:effectLst>
              <a:cs typeface="Arial" charset="0"/>
            </a:endParaRPr>
          </a:p>
        </p:txBody>
      </p:sp>
      <p:sp>
        <p:nvSpPr>
          <p:cNvPr id="6" name="TextBox 5"/>
          <p:cNvSpPr txBox="1"/>
          <p:nvPr/>
        </p:nvSpPr>
        <p:spPr>
          <a:xfrm>
            <a:off x="295275" y="1447800"/>
            <a:ext cx="8458200" cy="3687163"/>
          </a:xfrm>
          <a:prstGeom prst="rect">
            <a:avLst/>
          </a:prstGeom>
          <a:noFill/>
        </p:spPr>
        <p:txBody>
          <a:bodyPr wrap="square" rtlCol="0">
            <a:spAutoFit/>
          </a:bodyPr>
          <a:lstStyle/>
          <a:p>
            <a:pPr marL="396875" indent="-396875" defTabSz="914363">
              <a:lnSpc>
                <a:spcPct val="90000"/>
              </a:lnSpc>
              <a:spcBef>
                <a:spcPct val="20000"/>
              </a:spcBef>
              <a:buBlip>
                <a:blip r:embed="rId2"/>
              </a:buBlip>
            </a:pPr>
            <a:r>
              <a:rPr lang="en-US" sz="3200" dirty="0" smtClean="0">
                <a:solidFill>
                  <a:srgbClr val="FFFFFF"/>
                </a:solidFill>
              </a:rPr>
              <a:t>Consultation</a:t>
            </a:r>
            <a:endParaRPr lang="en-US" sz="3200" dirty="0">
              <a:solidFill>
                <a:srgbClr val="FFFFFF"/>
              </a:solidFill>
            </a:endParaRPr>
          </a:p>
          <a:p>
            <a:pPr marL="396875" indent="-396875" defTabSz="914363">
              <a:lnSpc>
                <a:spcPct val="90000"/>
              </a:lnSpc>
              <a:spcBef>
                <a:spcPct val="20000"/>
              </a:spcBef>
              <a:buBlip>
                <a:blip r:embed="rId2"/>
              </a:buBlip>
            </a:pPr>
            <a:r>
              <a:rPr lang="en-US" sz="3200" dirty="0">
                <a:solidFill>
                  <a:srgbClr val="FFFFFF"/>
                </a:solidFill>
              </a:rPr>
              <a:t>Policy and procedure development</a:t>
            </a:r>
          </a:p>
          <a:p>
            <a:pPr marL="396875" indent="-396875" defTabSz="914363">
              <a:lnSpc>
                <a:spcPct val="90000"/>
              </a:lnSpc>
              <a:spcBef>
                <a:spcPct val="20000"/>
              </a:spcBef>
              <a:buBlip>
                <a:blip r:embed="rId2"/>
              </a:buBlip>
            </a:pPr>
            <a:r>
              <a:rPr lang="en-US" sz="3200" dirty="0">
                <a:solidFill>
                  <a:srgbClr val="FFFFFF"/>
                </a:solidFill>
              </a:rPr>
              <a:t>Ensure College compliance</a:t>
            </a:r>
          </a:p>
          <a:p>
            <a:pPr marL="396875" indent="-396875" defTabSz="914363">
              <a:lnSpc>
                <a:spcPct val="90000"/>
              </a:lnSpc>
              <a:spcBef>
                <a:spcPct val="20000"/>
              </a:spcBef>
              <a:buBlip>
                <a:blip r:embed="rId2"/>
              </a:buBlip>
            </a:pPr>
            <a:r>
              <a:rPr lang="en-US" sz="3200" dirty="0">
                <a:solidFill>
                  <a:srgbClr val="FFFFFF"/>
                </a:solidFill>
              </a:rPr>
              <a:t>Oversee investigations</a:t>
            </a:r>
          </a:p>
          <a:p>
            <a:pPr marL="396875" indent="-396875" defTabSz="914363">
              <a:lnSpc>
                <a:spcPct val="90000"/>
              </a:lnSpc>
              <a:spcBef>
                <a:spcPct val="20000"/>
              </a:spcBef>
              <a:buBlip>
                <a:blip r:embed="rId2"/>
              </a:buBlip>
            </a:pPr>
            <a:r>
              <a:rPr lang="en-US" sz="3200" dirty="0">
                <a:solidFill>
                  <a:srgbClr val="FFFFFF"/>
                </a:solidFill>
              </a:rPr>
              <a:t>Compile statistics</a:t>
            </a:r>
          </a:p>
          <a:p>
            <a:pPr marL="396875" indent="-396875" defTabSz="914363">
              <a:lnSpc>
                <a:spcPct val="90000"/>
              </a:lnSpc>
              <a:spcBef>
                <a:spcPct val="20000"/>
              </a:spcBef>
              <a:buBlip>
                <a:blip r:embed="rId2"/>
              </a:buBlip>
            </a:pPr>
            <a:r>
              <a:rPr lang="en-US" sz="3200" dirty="0">
                <a:solidFill>
                  <a:srgbClr val="FFFFFF"/>
                </a:solidFill>
              </a:rPr>
              <a:t>Oversee student and employee awareness training</a:t>
            </a:r>
          </a:p>
        </p:txBody>
      </p:sp>
    </p:spTree>
    <p:extLst>
      <p:ext uri="{BB962C8B-B14F-4D97-AF65-F5344CB8AC3E}">
        <p14:creationId xmlns:p14="http://schemas.microsoft.com/office/powerpoint/2010/main" val="35033536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47320" y="3048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Faculty/Staff Responsibilities</a:t>
            </a:r>
            <a:endParaRPr lang="en-US" sz="4000" spc="-150" dirty="0">
              <a:ln w="3175">
                <a:noFill/>
              </a:ln>
              <a:solidFill>
                <a:schemeClr val="bg2"/>
              </a:solidFill>
              <a:effectLst>
                <a:outerShdw blurRad="50800" dist="38100" dir="2700000" algn="tl" rotWithShape="0">
                  <a:prstClr val="black">
                    <a:alpha val="40000"/>
                  </a:prstClr>
                </a:outerShdw>
              </a:effectLst>
              <a:cs typeface="Arial" charset="0"/>
            </a:endParaRPr>
          </a:p>
        </p:txBody>
      </p:sp>
      <p:sp>
        <p:nvSpPr>
          <p:cNvPr id="6" name="TextBox 5"/>
          <p:cNvSpPr txBox="1"/>
          <p:nvPr/>
        </p:nvSpPr>
        <p:spPr>
          <a:xfrm>
            <a:off x="177800" y="1447800"/>
            <a:ext cx="8763000" cy="4610493"/>
          </a:xfrm>
          <a:prstGeom prst="rect">
            <a:avLst/>
          </a:prstGeom>
          <a:noFill/>
        </p:spPr>
        <p:txBody>
          <a:bodyPr wrap="square" rtlCol="0">
            <a:spAutoFit/>
          </a:bodyPr>
          <a:lstStyle/>
          <a:p>
            <a:pPr defTabSz="914363">
              <a:lnSpc>
                <a:spcPct val="90000"/>
              </a:lnSpc>
              <a:spcBef>
                <a:spcPct val="20000"/>
              </a:spcBef>
            </a:pPr>
            <a:r>
              <a:rPr lang="en-US" sz="2800" b="1" dirty="0" smtClean="0">
                <a:solidFill>
                  <a:srgbClr val="FFFFFF"/>
                </a:solidFill>
              </a:rPr>
              <a:t>ROLE</a:t>
            </a:r>
          </a:p>
          <a:p>
            <a:pPr marL="396875" indent="-396875" defTabSz="914363">
              <a:lnSpc>
                <a:spcPct val="90000"/>
              </a:lnSpc>
              <a:spcBef>
                <a:spcPct val="20000"/>
              </a:spcBef>
              <a:buBlip>
                <a:blip r:embed="rId2"/>
              </a:buBlip>
            </a:pPr>
            <a:r>
              <a:rPr lang="en-US" sz="2400" dirty="0" smtClean="0">
                <a:solidFill>
                  <a:srgbClr val="FFFFFF"/>
                </a:solidFill>
              </a:rPr>
              <a:t>Report Immediately</a:t>
            </a:r>
            <a:endParaRPr lang="en-US" sz="2400" dirty="0">
              <a:solidFill>
                <a:srgbClr val="FFFFFF"/>
              </a:solidFill>
            </a:endParaRPr>
          </a:p>
          <a:p>
            <a:pPr marL="396875" indent="-396875" defTabSz="914363">
              <a:lnSpc>
                <a:spcPct val="90000"/>
              </a:lnSpc>
              <a:spcBef>
                <a:spcPct val="20000"/>
              </a:spcBef>
              <a:buBlip>
                <a:blip r:embed="rId2"/>
              </a:buBlip>
            </a:pPr>
            <a:r>
              <a:rPr lang="en-US" sz="2400" dirty="0" smtClean="0">
                <a:solidFill>
                  <a:srgbClr val="FFFFFF"/>
                </a:solidFill>
              </a:rPr>
              <a:t>Be prepared to make modifications </a:t>
            </a:r>
            <a:r>
              <a:rPr lang="en-US" sz="2400" i="1" dirty="0" smtClean="0">
                <a:solidFill>
                  <a:srgbClr val="C00000"/>
                </a:solidFill>
              </a:rPr>
              <a:t>after</a:t>
            </a:r>
            <a:r>
              <a:rPr lang="en-US" sz="2400" dirty="0" smtClean="0">
                <a:solidFill>
                  <a:srgbClr val="FFFFFF"/>
                </a:solidFill>
              </a:rPr>
              <a:t> T9 intervention</a:t>
            </a:r>
            <a:endParaRPr lang="en-US" sz="2400" dirty="0">
              <a:solidFill>
                <a:srgbClr val="FFFFFF"/>
              </a:solidFill>
            </a:endParaRPr>
          </a:p>
          <a:p>
            <a:pPr marL="396875" indent="-396875" defTabSz="914363">
              <a:lnSpc>
                <a:spcPct val="90000"/>
              </a:lnSpc>
              <a:spcBef>
                <a:spcPct val="20000"/>
              </a:spcBef>
              <a:buBlip>
                <a:blip r:embed="rId2"/>
              </a:buBlip>
            </a:pPr>
            <a:r>
              <a:rPr lang="en-US" sz="2400" dirty="0" smtClean="0">
                <a:solidFill>
                  <a:srgbClr val="FFFFFF"/>
                </a:solidFill>
              </a:rPr>
              <a:t>Annual training - </a:t>
            </a:r>
            <a:r>
              <a:rPr lang="en-US" sz="2200" dirty="0" smtClean="0">
                <a:solidFill>
                  <a:srgbClr val="FFFFFF"/>
                </a:solidFill>
              </a:rPr>
              <a:t>Active bystander/intervention</a:t>
            </a:r>
          </a:p>
          <a:p>
            <a:pPr marL="396875" indent="-396875" defTabSz="914363">
              <a:lnSpc>
                <a:spcPct val="90000"/>
              </a:lnSpc>
              <a:spcBef>
                <a:spcPct val="20000"/>
              </a:spcBef>
              <a:buBlip>
                <a:blip r:embed="rId2"/>
              </a:buBlip>
            </a:pPr>
            <a:r>
              <a:rPr lang="en-US" sz="2400" dirty="0" smtClean="0">
                <a:solidFill>
                  <a:srgbClr val="FFFFFF"/>
                </a:solidFill>
              </a:rPr>
              <a:t>Events/Activities/Trips – </a:t>
            </a:r>
            <a:r>
              <a:rPr lang="en-US" sz="2200" dirty="0" smtClean="0">
                <a:solidFill>
                  <a:srgbClr val="FFFFFF"/>
                </a:solidFill>
              </a:rPr>
              <a:t>sex offenders? </a:t>
            </a:r>
            <a:r>
              <a:rPr lang="en-US" sz="2200" dirty="0">
                <a:solidFill>
                  <a:srgbClr val="FFFFFF"/>
                </a:solidFill>
              </a:rPr>
              <a:t>m</a:t>
            </a:r>
            <a:r>
              <a:rPr lang="en-US" sz="2200" dirty="0" smtClean="0">
                <a:solidFill>
                  <a:srgbClr val="FFFFFF"/>
                </a:solidFill>
              </a:rPr>
              <a:t>inors? </a:t>
            </a:r>
            <a:r>
              <a:rPr lang="en-US" sz="2200" dirty="0">
                <a:solidFill>
                  <a:srgbClr val="FFFFFF"/>
                </a:solidFill>
              </a:rPr>
              <a:t>b</a:t>
            </a:r>
            <a:r>
              <a:rPr lang="en-US" sz="2200" dirty="0" smtClean="0">
                <a:solidFill>
                  <a:srgbClr val="FFFFFF"/>
                </a:solidFill>
              </a:rPr>
              <a:t>ackground check?</a:t>
            </a:r>
            <a:endParaRPr lang="en-US" sz="2400" dirty="0" smtClean="0">
              <a:solidFill>
                <a:srgbClr val="FFFFFF"/>
              </a:solidFill>
            </a:endParaRPr>
          </a:p>
          <a:p>
            <a:pPr defTabSz="914363">
              <a:lnSpc>
                <a:spcPct val="90000"/>
              </a:lnSpc>
              <a:spcBef>
                <a:spcPct val="20000"/>
              </a:spcBef>
            </a:pPr>
            <a:endParaRPr lang="en-US" sz="2400" b="1" dirty="0" smtClean="0">
              <a:solidFill>
                <a:srgbClr val="FFFFFF"/>
              </a:solidFill>
            </a:endParaRPr>
          </a:p>
          <a:p>
            <a:pPr defTabSz="914363">
              <a:lnSpc>
                <a:spcPct val="90000"/>
              </a:lnSpc>
              <a:spcBef>
                <a:spcPct val="20000"/>
              </a:spcBef>
            </a:pPr>
            <a:r>
              <a:rPr lang="en-US" sz="2800" b="1" dirty="0" smtClean="0">
                <a:solidFill>
                  <a:srgbClr val="FFFFFF"/>
                </a:solidFill>
              </a:rPr>
              <a:t>PREVENTION PRACTICES</a:t>
            </a:r>
          </a:p>
          <a:p>
            <a:pPr marL="396875" indent="-396875" defTabSz="914363">
              <a:lnSpc>
                <a:spcPct val="90000"/>
              </a:lnSpc>
              <a:spcBef>
                <a:spcPct val="20000"/>
              </a:spcBef>
              <a:buBlip>
                <a:blip r:embed="rId2"/>
              </a:buBlip>
            </a:pPr>
            <a:r>
              <a:rPr lang="en-US" sz="2400" dirty="0" smtClean="0">
                <a:solidFill>
                  <a:srgbClr val="FFFFFF"/>
                </a:solidFill>
              </a:rPr>
              <a:t>Group Work – </a:t>
            </a:r>
            <a:r>
              <a:rPr lang="en-US" sz="2200" dirty="0" smtClean="0">
                <a:solidFill>
                  <a:srgbClr val="FFFFFF"/>
                </a:solidFill>
              </a:rPr>
              <a:t>location</a:t>
            </a:r>
          </a:p>
          <a:p>
            <a:pPr marL="396875" indent="-396875" defTabSz="914363">
              <a:lnSpc>
                <a:spcPct val="90000"/>
              </a:lnSpc>
              <a:spcBef>
                <a:spcPct val="20000"/>
              </a:spcBef>
              <a:buBlip>
                <a:blip r:embed="rId2"/>
              </a:buBlip>
            </a:pPr>
            <a:r>
              <a:rPr lang="en-US" sz="2400" dirty="0" smtClean="0">
                <a:solidFill>
                  <a:srgbClr val="FFFFFF"/>
                </a:solidFill>
              </a:rPr>
              <a:t>Disclose reporting requirement </a:t>
            </a:r>
            <a:r>
              <a:rPr lang="en-US" sz="2200" dirty="0" smtClean="0">
                <a:solidFill>
                  <a:srgbClr val="FFFFFF"/>
                </a:solidFill>
              </a:rPr>
              <a:t>– reminder for specific assignments</a:t>
            </a:r>
          </a:p>
          <a:p>
            <a:pPr marL="396875" indent="-396875" defTabSz="914363">
              <a:lnSpc>
                <a:spcPct val="90000"/>
              </a:lnSpc>
              <a:spcBef>
                <a:spcPct val="20000"/>
              </a:spcBef>
              <a:buBlip>
                <a:blip r:embed="rId2"/>
              </a:buBlip>
            </a:pPr>
            <a:r>
              <a:rPr lang="en-US" sz="2400" dirty="0" smtClean="0">
                <a:solidFill>
                  <a:srgbClr val="FFFFFF"/>
                </a:solidFill>
              </a:rPr>
              <a:t>Interrupt before it becomes an issue</a:t>
            </a:r>
          </a:p>
          <a:p>
            <a:pPr marL="396875" indent="-396875" defTabSz="914363">
              <a:lnSpc>
                <a:spcPct val="90000"/>
              </a:lnSpc>
              <a:spcBef>
                <a:spcPct val="20000"/>
              </a:spcBef>
              <a:buBlip>
                <a:blip r:embed="rId2"/>
              </a:buBlip>
            </a:pPr>
            <a:r>
              <a:rPr lang="en-US" sz="2400" dirty="0" smtClean="0">
                <a:solidFill>
                  <a:srgbClr val="FFFFFF"/>
                </a:solidFill>
              </a:rPr>
              <a:t>Request T9 consultation/intervention</a:t>
            </a:r>
            <a:endParaRPr lang="en-US" sz="3200" dirty="0" smtClean="0">
              <a:solidFill>
                <a:srgbClr val="FFFFFF"/>
              </a:solidFill>
            </a:endParaRPr>
          </a:p>
        </p:txBody>
      </p:sp>
      <p:sp>
        <p:nvSpPr>
          <p:cNvPr id="5" name="Rounded Rectangle 4"/>
          <p:cNvSpPr/>
          <p:nvPr/>
        </p:nvSpPr>
        <p:spPr bwMode="auto">
          <a:xfrm>
            <a:off x="5257800" y="1311684"/>
            <a:ext cx="3170238" cy="954107"/>
          </a:xfrm>
          <a:prstGeom prst="roundRect">
            <a:avLst/>
          </a:prstGeom>
          <a:ln w="12700" cmpd="thickThin">
            <a:solidFill>
              <a:schemeClr val="bg2"/>
            </a:solidFill>
            <a:headEnd type="none" w="med" len="med"/>
            <a:tailEnd type="none" w="med" len="med"/>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lvl="1" defTabSz="914099" fontAlgn="base">
              <a:spcBef>
                <a:spcPct val="0"/>
              </a:spcBef>
              <a:spcAft>
                <a:spcPct val="0"/>
              </a:spcAft>
            </a:pPr>
            <a:endParaRPr lang="en-US" sz="2000" dirty="0" smtClean="0">
              <a:solidFill>
                <a:schemeClr val="bg2">
                  <a:lumMod val="50000"/>
                </a:schemeClr>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5539264" y="1344222"/>
            <a:ext cx="3030855" cy="954107"/>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US" sz="2000" b="1" dirty="0" smtClean="0">
                <a:ln w="50800"/>
                <a:solidFill>
                  <a:schemeClr val="bg1">
                    <a:shade val="50000"/>
                  </a:schemeClr>
                </a:solidFill>
              </a:rPr>
              <a:t>Extras</a:t>
            </a:r>
          </a:p>
          <a:p>
            <a:pPr marL="285750" indent="-285750">
              <a:buFont typeface="Arial" panose="020B0604020202020204" pitchFamily="34" charset="0"/>
              <a:buChar char="•"/>
            </a:pPr>
            <a:r>
              <a:rPr lang="en-US" b="1" dirty="0" smtClean="0">
                <a:ln w="50800"/>
                <a:solidFill>
                  <a:schemeClr val="bg1">
                    <a:shade val="50000"/>
                  </a:schemeClr>
                </a:solidFill>
              </a:rPr>
              <a:t>Integrate into curriculum </a:t>
            </a:r>
          </a:p>
          <a:p>
            <a:pPr marL="285750" indent="-285750">
              <a:buFont typeface="Arial" panose="020B0604020202020204" pitchFamily="34" charset="0"/>
              <a:buChar char="•"/>
            </a:pPr>
            <a:r>
              <a:rPr lang="en-US" b="1" dirty="0" smtClean="0">
                <a:ln w="50800"/>
                <a:solidFill>
                  <a:schemeClr val="bg1">
                    <a:shade val="50000"/>
                  </a:schemeClr>
                </a:solidFill>
              </a:rPr>
              <a:t>Investigator</a:t>
            </a:r>
            <a:endParaRPr lang="en-US" sz="2000" b="1" dirty="0">
              <a:ln w="50800"/>
              <a:solidFill>
                <a:schemeClr val="bg1">
                  <a:shade val="50000"/>
                </a:schemeClr>
              </a:solidFill>
            </a:endParaRPr>
          </a:p>
        </p:txBody>
      </p:sp>
    </p:spTree>
    <p:extLst>
      <p:ext uri="{BB962C8B-B14F-4D97-AF65-F5344CB8AC3E}">
        <p14:creationId xmlns:p14="http://schemas.microsoft.com/office/powerpoint/2010/main" val="287557990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82050" cy="4572000"/>
          </a:xfrm>
        </p:spPr>
        <p:txBody>
          <a:bodyPr>
            <a:normAutofit fontScale="70000" lnSpcReduction="20000"/>
          </a:bodyPr>
          <a:lstStyle/>
          <a:p>
            <a:pPr marL="0" indent="0">
              <a:buNone/>
            </a:pPr>
            <a:endParaRPr lang="en-US" dirty="0" smtClean="0"/>
          </a:p>
          <a:p>
            <a:pPr marL="0" indent="0">
              <a:buNone/>
            </a:pPr>
            <a:r>
              <a:rPr lang="en-US" dirty="0" smtClean="0"/>
              <a:t>You learn that  a student is missing class because an ex came to help her move, but physically assaulted her instead. The ex is not a BC student.</a:t>
            </a:r>
          </a:p>
          <a:p>
            <a:pPr marL="0" indent="0">
              <a:buNone/>
            </a:pPr>
            <a:endParaRPr lang="en-US" sz="2900" dirty="0" smtClean="0"/>
          </a:p>
          <a:p>
            <a:pPr marL="0" indent="0">
              <a:buNone/>
            </a:pPr>
            <a:r>
              <a:rPr lang="en-US" dirty="0" smtClean="0"/>
              <a:t>Student informs another, “I want to touch you sexually and dominate you.”</a:t>
            </a:r>
          </a:p>
          <a:p>
            <a:pPr marL="0" indent="0">
              <a:buNone/>
            </a:pPr>
            <a:endParaRPr lang="en-US" sz="2900" dirty="0" smtClean="0"/>
          </a:p>
          <a:p>
            <a:pPr marL="0" indent="0">
              <a:buNone/>
            </a:pPr>
            <a:r>
              <a:rPr lang="en-US" dirty="0" smtClean="0"/>
              <a:t>In a paper, a student discloses that are a victim of  dating violence/domestic violence.</a:t>
            </a:r>
          </a:p>
          <a:p>
            <a:pPr marL="0" indent="0">
              <a:buNone/>
            </a:pPr>
            <a:endParaRPr lang="en-US" sz="2900" dirty="0"/>
          </a:p>
          <a:p>
            <a:pPr marL="0" indent="0">
              <a:buNone/>
            </a:pPr>
            <a:r>
              <a:rPr lang="en-US" dirty="0" smtClean="0"/>
              <a:t>On the first day of class, a student tells you that a former partner, who was stalking them, is in the class. </a:t>
            </a:r>
          </a:p>
          <a:p>
            <a:pPr marL="0" indent="0">
              <a:buNone/>
            </a:pPr>
            <a:endParaRPr lang="en-US" sz="2900" dirty="0"/>
          </a:p>
          <a:p>
            <a:pPr marL="0" indent="0">
              <a:buNone/>
            </a:pPr>
            <a:r>
              <a:rPr lang="en-US" dirty="0" smtClean="0"/>
              <a:t>A person is being called derogatory names based on sexual orientation. </a:t>
            </a:r>
          </a:p>
          <a:p>
            <a:pPr marL="0" indent="0">
              <a:buNone/>
            </a:pPr>
            <a:endParaRPr lang="en-US" sz="2900" dirty="0" smtClean="0"/>
          </a:p>
          <a:p>
            <a:pPr marL="0" indent="0">
              <a:buNone/>
            </a:pPr>
            <a:r>
              <a:rPr lang="en-US" sz="3100" dirty="0" smtClean="0"/>
              <a:t>You hear from students that a colleague is having a sexual relationship with students</a:t>
            </a:r>
            <a:r>
              <a:rPr lang="en-US" sz="2900" dirty="0" smtClean="0"/>
              <a:t>.</a:t>
            </a:r>
            <a:endParaRPr lang="en-US" sz="2900" dirty="0"/>
          </a:p>
        </p:txBody>
      </p:sp>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Scenarios</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94597848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82050" cy="4572000"/>
          </a:xfrm>
        </p:spPr>
        <p:txBody>
          <a:bodyPr>
            <a:normAutofit fontScale="70000" lnSpcReduction="20000"/>
          </a:bodyPr>
          <a:lstStyle/>
          <a:p>
            <a:pPr marL="0" indent="0">
              <a:buNone/>
            </a:pPr>
            <a:endParaRPr lang="en-US" sz="2900" dirty="0" smtClean="0"/>
          </a:p>
          <a:p>
            <a:pPr marL="0" indent="0">
              <a:buNone/>
            </a:pPr>
            <a:r>
              <a:rPr lang="en-US" dirty="0" smtClean="0"/>
              <a:t>You read a Facebook post where students are talking about the creepy _______.</a:t>
            </a:r>
          </a:p>
          <a:p>
            <a:pPr marL="0" indent="0">
              <a:buNone/>
            </a:pPr>
            <a:endParaRPr lang="en-US" dirty="0"/>
          </a:p>
          <a:p>
            <a:pPr marL="0" indent="0">
              <a:buNone/>
            </a:pPr>
            <a:r>
              <a:rPr lang="en-US" dirty="0"/>
              <a:t>A student sent some nude pics to the person they are dating. After they break-up, the one who received the pics shows a couple of friends.</a:t>
            </a:r>
          </a:p>
          <a:p>
            <a:pPr marL="0" indent="0">
              <a:buNone/>
            </a:pPr>
            <a:endParaRPr lang="en-US" dirty="0"/>
          </a:p>
          <a:p>
            <a:pPr marL="0" indent="0">
              <a:buNone/>
            </a:pPr>
            <a:r>
              <a:rPr lang="en-US" dirty="0" smtClean="0"/>
              <a:t>Ann and Bill were in a relationship. Ann accuses Bill, who is an athlete, of sexual misconduct. Bill’s teammate, Carl, threatens to harm Ann if she keeps saying he assaulted her. Bill is also in a relationship with Dee. Ann says that she has been receiving calls soliciting sex after someone posted her information on an anonymous online site.  She is sure it’s Dee.</a:t>
            </a:r>
          </a:p>
          <a:p>
            <a:pPr marL="0" indent="0">
              <a:buNone/>
            </a:pPr>
            <a:endParaRPr lang="en-US" sz="2900" dirty="0"/>
          </a:p>
          <a:p>
            <a:pPr marL="0" indent="0">
              <a:buNone/>
            </a:pPr>
            <a:r>
              <a:rPr lang="en-US" dirty="0" smtClean="0"/>
              <a:t>Allegation of non-consensual  penetration  by a student who had consensual sexual intercourse before and after the alleged non-consensual activity.</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More Scenarios</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30259979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82050" cy="4572000"/>
          </a:xfrm>
        </p:spPr>
        <p:txBody>
          <a:bodyPr>
            <a:normAutofit fontScale="70000" lnSpcReduction="20000"/>
          </a:bodyPr>
          <a:lstStyle/>
          <a:p>
            <a:pPr marL="0" indent="0">
              <a:buNone/>
            </a:pPr>
            <a:endParaRPr lang="en-US" sz="2900" dirty="0" smtClean="0"/>
          </a:p>
          <a:p>
            <a:pPr marL="0" indent="0">
              <a:buNone/>
            </a:pPr>
            <a:r>
              <a:rPr lang="en-US" dirty="0" smtClean="0"/>
              <a:t>A faculty member says to their class, “Students ask me out a lot because I’m attractive.”</a:t>
            </a:r>
          </a:p>
          <a:p>
            <a:pPr marL="0" indent="0">
              <a:buNone/>
            </a:pPr>
            <a:endParaRPr lang="en-US" dirty="0"/>
          </a:p>
          <a:p>
            <a:pPr marL="0" indent="0">
              <a:buNone/>
            </a:pPr>
            <a:r>
              <a:rPr lang="en-US" dirty="0" smtClean="0"/>
              <a:t>Faculty to a student, after the student comments about not doing so well on an exam, “Well, you could have babies. That’s a meaningful thing to do.”</a:t>
            </a:r>
          </a:p>
          <a:p>
            <a:pPr marL="0" indent="0">
              <a:buNone/>
            </a:pPr>
            <a:endParaRPr lang="en-US" dirty="0"/>
          </a:p>
          <a:p>
            <a:pPr marL="0" indent="0">
              <a:buNone/>
            </a:pPr>
            <a:r>
              <a:rPr lang="en-US" dirty="0" smtClean="0"/>
              <a:t>Faculty comments, in front of the class, that a student looks like an actress from a particular movie. Later, a classmate who is shocked at the comparison, informs the student of the nature of the movie character referenced.  </a:t>
            </a:r>
          </a:p>
          <a:p>
            <a:pPr marL="0" indent="0">
              <a:buNone/>
            </a:pPr>
            <a:endParaRPr lang="en-US" dirty="0"/>
          </a:p>
          <a:p>
            <a:pPr marL="0" indent="0">
              <a:buNone/>
            </a:pPr>
            <a:r>
              <a:rPr lang="en-US" dirty="0" smtClean="0"/>
              <a:t>A student in your class has Tourette’s and their outbursts are sexual. Students in the class begin to complain. One student informs you that they have experienced sexual trauma and the sexual outbursts are impacting her ability to concentrate and learn.</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Even More Scenarios</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89588871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1905000"/>
            <a:ext cx="7772400" cy="3581400"/>
          </a:xfrm>
        </p:spPr>
        <p:txBody>
          <a:bodyPr>
            <a:normAutofit/>
          </a:bodyPr>
          <a:lstStyle/>
          <a:p>
            <a:pPr marL="0" indent="0" algn="ctr">
              <a:buNone/>
            </a:pPr>
            <a:r>
              <a:rPr lang="en-US" sz="2800" i="1" dirty="0"/>
              <a:t>“No person in the United States, shall, on the basis of sex, be excluded from participation in, be denied the benefits of, or be subjected to discrimination under any educational program or activity receiving federal financial assistance.”</a:t>
            </a:r>
          </a:p>
          <a:p>
            <a:pPr marL="0" indent="0">
              <a:buNone/>
            </a:pPr>
            <a:endParaRPr lang="en-US" dirty="0" smtClean="0"/>
          </a:p>
          <a:p>
            <a:pPr marL="0" indent="0" algn="ctr">
              <a:buNone/>
            </a:pPr>
            <a:r>
              <a:rPr lang="en-US" sz="1700" dirty="0" smtClean="0"/>
              <a:t>Title </a:t>
            </a:r>
            <a:r>
              <a:rPr lang="en-US" sz="1700" dirty="0"/>
              <a:t>IX of the Education Amendments of 1972 Implementing Regulations at: </a:t>
            </a:r>
          </a:p>
          <a:p>
            <a:pPr marL="0" indent="0" algn="ctr">
              <a:buNone/>
            </a:pPr>
            <a:r>
              <a:rPr lang="en-US" sz="1700" dirty="0"/>
              <a:t>20 U.S.C. §1681 &amp; 34 C.F.R Part </a:t>
            </a:r>
            <a:r>
              <a:rPr lang="en-US" sz="1700" dirty="0" smtClean="0"/>
              <a:t>106</a:t>
            </a:r>
            <a:endParaRPr lang="en-US" sz="1700" dirty="0"/>
          </a:p>
        </p:txBody>
      </p:sp>
      <p:sp>
        <p:nvSpPr>
          <p:cNvPr id="2" name="Rounded Rectangle 1"/>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3600" spc="-150" dirty="0">
                <a:ln w="3175">
                  <a:noFill/>
                </a:ln>
                <a:solidFill>
                  <a:schemeClr val="bg2"/>
                </a:solidFill>
                <a:effectLst>
                  <a:outerShdw blurRad="50800" dist="38100" dir="2700000" algn="tl" rotWithShape="0">
                    <a:prstClr val="black">
                      <a:alpha val="40000"/>
                    </a:prstClr>
                  </a:outerShdw>
                </a:effectLst>
                <a:cs typeface="Arial" charset="0"/>
              </a:rPr>
              <a:t>Title IX of the Education Amendments Act of 1972</a:t>
            </a:r>
            <a:endParaRPr lang="en-US" sz="23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49296442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Current Case Data</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a:off x="685800" y="1676400"/>
            <a:ext cx="2438400" cy="369332"/>
          </a:xfrm>
          <a:prstGeom prst="rect">
            <a:avLst/>
          </a:prstGeom>
          <a:noFill/>
        </p:spPr>
        <p:txBody>
          <a:bodyPr wrap="square" rtlCol="0">
            <a:spAutoFit/>
          </a:bodyPr>
          <a:lstStyle/>
          <a:p>
            <a:r>
              <a:rPr lang="en-US" dirty="0" smtClean="0"/>
              <a:t>June 2014 – Current</a:t>
            </a:r>
          </a:p>
        </p:txBody>
      </p:sp>
      <p:graphicFrame>
        <p:nvGraphicFramePr>
          <p:cNvPr id="3" name="Table 2"/>
          <p:cNvGraphicFramePr>
            <a:graphicFrameLocks noGrp="1"/>
          </p:cNvGraphicFramePr>
          <p:nvPr>
            <p:extLst>
              <p:ext uri="{D42A27DB-BD31-4B8C-83A1-F6EECF244321}">
                <p14:modId xmlns:p14="http://schemas.microsoft.com/office/powerpoint/2010/main" val="2249045273"/>
              </p:ext>
            </p:extLst>
          </p:nvPr>
        </p:nvGraphicFramePr>
        <p:xfrm>
          <a:off x="838200" y="2133600"/>
          <a:ext cx="2133600" cy="946404"/>
        </p:xfrm>
        <a:graphic>
          <a:graphicData uri="http://schemas.openxmlformats.org/drawingml/2006/table">
            <a:tbl>
              <a:tblPr firstRow="1" firstCol="1" bandRow="1"/>
              <a:tblGrid>
                <a:gridCol w="1693851"/>
                <a:gridCol w="439749"/>
              </a:tblGrid>
              <a:tr h="232804">
                <a:tc>
                  <a:txBody>
                    <a:bodyPr/>
                    <a:lstStyle/>
                    <a:p>
                      <a:pPr marL="0" marR="0">
                        <a:lnSpc>
                          <a:spcPct val="115000"/>
                        </a:lnSpc>
                        <a:spcBef>
                          <a:spcPts val="0"/>
                        </a:spcBef>
                        <a:spcAft>
                          <a:spcPts val="0"/>
                        </a:spcAft>
                      </a:pPr>
                      <a:r>
                        <a:rPr lang="en-US" sz="1800" dirty="0" smtClean="0">
                          <a:effectLst/>
                          <a:latin typeface="Calibri" panose="020F0502020204030204" pitchFamily="34" charset="0"/>
                          <a:ea typeface="Calibri"/>
                          <a:cs typeface="Times New Roman"/>
                        </a:rPr>
                        <a:t>June - Aug</a:t>
                      </a:r>
                      <a:endParaRPr lang="en-US" sz="18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effectLst/>
                          <a:latin typeface="Calibri" panose="020F0502020204030204" pitchFamily="34" charset="0"/>
                          <a:ea typeface="Calibri"/>
                          <a:cs typeface="Times New Roman"/>
                        </a:rPr>
                        <a:t>7</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a:cs typeface="Times New Roman"/>
                        </a:rPr>
                        <a:t>Fall Total</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effectLst/>
                          <a:latin typeface="Calibri" panose="020F0502020204030204" pitchFamily="34" charset="0"/>
                          <a:ea typeface="Calibri"/>
                          <a:cs typeface="Times New Roman"/>
                        </a:rPr>
                        <a:t>18</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gn="r">
                        <a:lnSpc>
                          <a:spcPct val="115000"/>
                        </a:lnSpc>
                        <a:spcBef>
                          <a:spcPts val="0"/>
                        </a:spcBef>
                        <a:spcAft>
                          <a:spcPts val="0"/>
                        </a:spcAft>
                      </a:pPr>
                      <a:r>
                        <a:rPr lang="en-US" sz="1800" b="1" dirty="0">
                          <a:solidFill>
                            <a:schemeClr val="accent5"/>
                          </a:solidFill>
                          <a:effectLst/>
                          <a:latin typeface="Calibri" panose="020F0502020204030204" pitchFamily="34" charset="0"/>
                          <a:ea typeface="Calibri"/>
                          <a:cs typeface="Times New Roman"/>
                        </a:rPr>
                        <a:t>Total Cases</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b="1" dirty="0">
                          <a:solidFill>
                            <a:schemeClr val="accent5"/>
                          </a:solidFill>
                          <a:effectLst/>
                          <a:latin typeface="Calibri" panose="020F0502020204030204" pitchFamily="34" charset="0"/>
                          <a:ea typeface="Calibri"/>
                          <a:cs typeface="Times New Roman"/>
                        </a:rPr>
                        <a:t>25</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99898346"/>
              </p:ext>
            </p:extLst>
          </p:nvPr>
        </p:nvGraphicFramePr>
        <p:xfrm>
          <a:off x="4038600" y="1759982"/>
          <a:ext cx="2133600" cy="3785616"/>
        </p:xfrm>
        <a:graphic>
          <a:graphicData uri="http://schemas.openxmlformats.org/drawingml/2006/table">
            <a:tbl>
              <a:tblPr firstRow="1" firstCol="1" bandRow="1"/>
              <a:tblGrid>
                <a:gridCol w="1693851"/>
                <a:gridCol w="439749"/>
              </a:tblGrid>
              <a:tr h="232804">
                <a:tc gridSpan="2">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a:cs typeface="Times New Roman"/>
                        </a:rPr>
                        <a:t> </a:t>
                      </a:r>
                      <a:r>
                        <a:rPr lang="en-US" sz="1800" b="1" dirty="0" smtClean="0">
                          <a:effectLst/>
                          <a:latin typeface="Calibri" panose="020F0502020204030204" pitchFamily="34" charset="0"/>
                          <a:ea typeface="Calibri"/>
                          <a:cs typeface="Times New Roman"/>
                        </a:rPr>
                        <a:t>TYPE</a:t>
                      </a:r>
                      <a:r>
                        <a:rPr lang="en-US" sz="1800" b="1" dirty="0">
                          <a:effectLst/>
                          <a:latin typeface="Calibri" panose="020F0502020204030204" pitchFamily="34" charset="0"/>
                          <a:ea typeface="Calibri"/>
                          <a:cs typeface="Times New Roman"/>
                        </a:rPr>
                        <a:t> </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15000"/>
                        </a:lnSpc>
                        <a:spcBef>
                          <a:spcPts val="0"/>
                        </a:spcBef>
                        <a:spcAft>
                          <a:spcPts val="0"/>
                        </a:spcAft>
                      </a:pPr>
                      <a:endParaRPr lang="en-US" sz="1800" dirty="0">
                        <a:effectLst/>
                        <a:latin typeface="Calibri" panose="020F0502020204030204" pitchFamily="34" charset="0"/>
                        <a:ea typeface="Calibri"/>
                        <a:cs typeface="Times New Roman"/>
                      </a:endParaRPr>
                    </a:p>
                  </a:txBody>
                  <a:tcPr marL="47472" marR="47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804">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a:cs typeface="Times New Roman"/>
                        </a:rPr>
                        <a:t>Complaints</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16</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a:cs typeface="Times New Roman"/>
                        </a:rPr>
                        <a:t>Referral </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6</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a:cs typeface="Times New Roman"/>
                        </a:rPr>
                        <a:t>Inquiry</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3</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gridSpan="2">
                  <a:txBody>
                    <a:bodyPr/>
                    <a:lstStyle/>
                    <a:p>
                      <a:pPr marL="0" marR="0" algn="ctr">
                        <a:lnSpc>
                          <a:spcPct val="115000"/>
                        </a:lnSpc>
                        <a:spcBef>
                          <a:spcPts val="0"/>
                        </a:spcBef>
                        <a:spcAft>
                          <a:spcPts val="0"/>
                        </a:spcAft>
                      </a:pPr>
                      <a:r>
                        <a:rPr lang="en-US" sz="1800" b="1" dirty="0" smtClean="0">
                          <a:effectLst/>
                          <a:latin typeface="Calibri" panose="020F0502020204030204" pitchFamily="34" charset="0"/>
                          <a:ea typeface="Calibri"/>
                          <a:cs typeface="Times New Roman"/>
                        </a:rPr>
                        <a:t>TITLE</a:t>
                      </a:r>
                      <a:r>
                        <a:rPr lang="en-US" sz="1800" b="1" baseline="0" dirty="0" smtClean="0">
                          <a:effectLst/>
                          <a:latin typeface="Calibri" panose="020F0502020204030204" pitchFamily="34" charset="0"/>
                          <a:ea typeface="Calibri"/>
                          <a:cs typeface="Times New Roman"/>
                        </a:rPr>
                        <a:t> IX</a:t>
                      </a:r>
                      <a:endParaRPr lang="en-US" sz="1800" b="1"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15000"/>
                        </a:lnSpc>
                        <a:spcBef>
                          <a:spcPts val="0"/>
                        </a:spcBef>
                        <a:spcAft>
                          <a:spcPts val="0"/>
                        </a:spcAft>
                      </a:pPr>
                      <a:endParaRPr lang="en-US" sz="1800" dirty="0">
                        <a:effectLst/>
                        <a:latin typeface="Calibri" panose="020F0502020204030204" pitchFamily="34" charset="0"/>
                        <a:ea typeface="Calibri"/>
                        <a:cs typeface="Times New Roman"/>
                      </a:endParaRPr>
                    </a:p>
                  </a:txBody>
                  <a:tcPr marL="47472" marR="47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804">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Y</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13</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N</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5</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gn="r">
                        <a:lnSpc>
                          <a:spcPct val="115000"/>
                        </a:lnSpc>
                        <a:spcBef>
                          <a:spcPts val="0"/>
                        </a:spcBef>
                        <a:spcAft>
                          <a:spcPts val="0"/>
                        </a:spcAft>
                      </a:pPr>
                      <a:endParaRPr lang="en-US" sz="16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7</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gridSpan="2">
                  <a:txBody>
                    <a:bodyPr/>
                    <a:lstStyle/>
                    <a:p>
                      <a:pPr marL="0" marR="0" algn="ctr">
                        <a:lnSpc>
                          <a:spcPct val="115000"/>
                        </a:lnSpc>
                        <a:spcBef>
                          <a:spcPts val="0"/>
                        </a:spcBef>
                        <a:spcAft>
                          <a:spcPts val="0"/>
                        </a:spcAft>
                      </a:pPr>
                      <a:r>
                        <a:rPr lang="en-US" sz="1800" b="1" dirty="0" smtClean="0">
                          <a:effectLst/>
                          <a:latin typeface="Calibri" panose="020F0502020204030204" pitchFamily="34" charset="0"/>
                          <a:ea typeface="Calibri"/>
                          <a:cs typeface="Times New Roman"/>
                        </a:rPr>
                        <a:t>BEHAVIOR</a:t>
                      </a:r>
                      <a:endParaRPr lang="en-US" sz="1800" b="1"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15000"/>
                        </a:lnSpc>
                        <a:spcBef>
                          <a:spcPts val="0"/>
                        </a:spcBef>
                        <a:spcAft>
                          <a:spcPts val="0"/>
                        </a:spcAft>
                      </a:pPr>
                      <a:endParaRPr lang="en-US" sz="18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gn="l">
                        <a:lnSpc>
                          <a:spcPct val="115000"/>
                        </a:lnSpc>
                        <a:spcBef>
                          <a:spcPts val="0"/>
                        </a:spcBef>
                        <a:spcAft>
                          <a:spcPts val="0"/>
                        </a:spcAft>
                      </a:pPr>
                      <a:r>
                        <a:rPr lang="en-US" sz="1600" dirty="0" smtClean="0">
                          <a:effectLst/>
                          <a:latin typeface="Calibri" panose="020F0502020204030204" pitchFamily="34" charset="0"/>
                          <a:ea typeface="Calibri"/>
                          <a:cs typeface="Times New Roman"/>
                        </a:rPr>
                        <a:t>DV &amp;/or Stalking</a:t>
                      </a:r>
                      <a:endParaRPr lang="en-US" sz="16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smtClean="0">
                          <a:effectLst/>
                          <a:latin typeface="Calibri" panose="020F0502020204030204" pitchFamily="34" charset="0"/>
                          <a:ea typeface="Calibri"/>
                          <a:cs typeface="Times New Roman"/>
                        </a:rPr>
                        <a:t>10</a:t>
                      </a:r>
                      <a:endParaRPr lang="en-US" sz="16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a:txBody>
                    <a:bodyPr/>
                    <a:lstStyle/>
                    <a:p>
                      <a:pPr marL="0" marR="0" algn="l">
                        <a:lnSpc>
                          <a:spcPct val="115000"/>
                        </a:lnSpc>
                        <a:spcBef>
                          <a:spcPts val="0"/>
                        </a:spcBef>
                        <a:spcAft>
                          <a:spcPts val="0"/>
                        </a:spcAft>
                      </a:pPr>
                      <a:r>
                        <a:rPr lang="en-US" sz="1600" dirty="0" smtClean="0">
                          <a:effectLst/>
                          <a:latin typeface="Calibri" panose="020F0502020204030204" pitchFamily="34" charset="0"/>
                          <a:ea typeface="Calibri"/>
                          <a:cs typeface="Times New Roman"/>
                        </a:rPr>
                        <a:t>Harassment</a:t>
                      </a:r>
                      <a:endParaRPr lang="en-US" sz="16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smtClean="0">
                          <a:effectLst/>
                          <a:latin typeface="Calibri" panose="020F0502020204030204" pitchFamily="34" charset="0"/>
                          <a:ea typeface="Calibri"/>
                          <a:cs typeface="Times New Roman"/>
                        </a:rPr>
                        <a:t>7</a:t>
                      </a:r>
                      <a:endParaRPr lang="en-US" sz="1600"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804">
                <a:tc gridSpan="2">
                  <a:txBody>
                    <a:bodyPr/>
                    <a:lstStyle/>
                    <a:p>
                      <a:pPr marL="0" marR="0" algn="ctr">
                        <a:lnSpc>
                          <a:spcPct val="115000"/>
                        </a:lnSpc>
                        <a:spcBef>
                          <a:spcPts val="0"/>
                        </a:spcBef>
                        <a:spcAft>
                          <a:spcPts val="0"/>
                        </a:spcAft>
                      </a:pPr>
                      <a:r>
                        <a:rPr lang="en-US" sz="1800" b="1" dirty="0" smtClean="0">
                          <a:effectLst/>
                          <a:latin typeface="Calibri" panose="020F0502020204030204" pitchFamily="34" charset="0"/>
                          <a:ea typeface="Calibri"/>
                          <a:cs typeface="Times New Roman"/>
                        </a:rPr>
                        <a:t>PARTY</a:t>
                      </a:r>
                      <a:endParaRPr lang="en-US" sz="1800" b="1" dirty="0">
                        <a:effectLst/>
                        <a:latin typeface="Calibri" panose="020F0502020204030204" pitchFamily="34" charset="0"/>
                        <a:ea typeface="Calibri"/>
                        <a:cs typeface="Times New Roman"/>
                      </a:endParaRP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15000"/>
                        </a:lnSpc>
                        <a:spcBef>
                          <a:spcPts val="0"/>
                        </a:spcBef>
                        <a:spcAft>
                          <a:spcPts val="0"/>
                        </a:spcAft>
                      </a:pPr>
                      <a:endParaRPr lang="en-US" sz="1800" dirty="0">
                        <a:effectLst/>
                        <a:latin typeface="Calibri" panose="020F0502020204030204" pitchFamily="34" charset="0"/>
                        <a:ea typeface="Calibri"/>
                        <a:cs typeface="Times New Roman"/>
                      </a:endParaRPr>
                    </a:p>
                  </a:txBody>
                  <a:tcPr marL="47472" marR="47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804">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a:cs typeface="Times New Roman"/>
                        </a:rPr>
                        <a:t>Faculty/Staff</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a:cs typeface="Times New Roman"/>
                        </a:rPr>
                        <a:t>8</a:t>
                      </a:r>
                    </a:p>
                  </a:txBody>
                  <a:tcPr marL="47472" marR="47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3" name="Straight Arrow Connector 12"/>
          <p:cNvCxnSpPr/>
          <p:nvPr/>
        </p:nvCxnSpPr>
        <p:spPr>
          <a:xfrm>
            <a:off x="5486400" y="3926544"/>
            <a:ext cx="228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44061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31784"/>
            <a:ext cx="8610600" cy="3930815"/>
          </a:xfrm>
        </p:spPr>
        <p:txBody>
          <a:bodyPr>
            <a:normAutofit/>
          </a:bodyPr>
          <a:lstStyle/>
          <a:p>
            <a:r>
              <a:rPr lang="en-US" sz="2800" dirty="0" smtClean="0"/>
              <a:t>Civil Rights legislation – sexual harassment &amp; gender equity in education</a:t>
            </a:r>
          </a:p>
          <a:p>
            <a:pPr>
              <a:lnSpc>
                <a:spcPct val="100000"/>
              </a:lnSpc>
              <a:spcBef>
                <a:spcPts val="600"/>
              </a:spcBef>
            </a:pPr>
            <a:endParaRPr lang="en-US" sz="2800" dirty="0" smtClean="0"/>
          </a:p>
          <a:p>
            <a:r>
              <a:rPr lang="en-US" sz="2800" dirty="0" smtClean="0"/>
              <a:t>US Department of Education Office for Civil Rights (OCR)</a:t>
            </a:r>
          </a:p>
          <a:p>
            <a:endParaRPr lang="en-US" sz="2800" dirty="0" smtClean="0"/>
          </a:p>
          <a:p>
            <a:r>
              <a:rPr lang="en-US" sz="2800" dirty="0" smtClean="0"/>
              <a:t>Early focus on gender equity in athletics</a:t>
            </a:r>
          </a:p>
          <a:p>
            <a:endParaRPr lang="en-US" sz="2800" dirty="0"/>
          </a:p>
          <a:p>
            <a:pPr marL="0" indent="0" algn="ctr">
              <a:buNone/>
            </a:pPr>
            <a:r>
              <a:rPr lang="en-US" dirty="0" smtClean="0">
                <a:solidFill>
                  <a:srgbClr val="002060"/>
                </a:solidFill>
              </a:rPr>
              <a:t>Federal mandate </a:t>
            </a:r>
            <a:r>
              <a:rPr lang="en-US" b="1" i="1" dirty="0" smtClean="0">
                <a:solidFill>
                  <a:srgbClr val="002060"/>
                </a:solidFill>
              </a:rPr>
              <a:t>NOT</a:t>
            </a:r>
            <a:r>
              <a:rPr lang="en-US" dirty="0" smtClean="0">
                <a:solidFill>
                  <a:srgbClr val="002060"/>
                </a:solidFill>
              </a:rPr>
              <a:t> optional.</a:t>
            </a:r>
            <a:endParaRPr lang="en-US" dirty="0">
              <a:solidFill>
                <a:srgbClr val="002060"/>
              </a:solidFill>
            </a:endParaRPr>
          </a:p>
          <a:p>
            <a:pPr marL="0" indent="0">
              <a:buNone/>
            </a:pPr>
            <a:endParaRPr lang="en-US" sz="2800" dirty="0" smtClean="0"/>
          </a:p>
        </p:txBody>
      </p:sp>
      <p:sp>
        <p:nvSpPr>
          <p:cNvPr id="6" name="Rounded Rectangle 5"/>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a:ln w="3175">
                  <a:noFill/>
                </a:ln>
                <a:solidFill>
                  <a:schemeClr val="bg2"/>
                </a:solidFill>
                <a:effectLst>
                  <a:outerShdw blurRad="50800" dist="38100" dir="2700000" algn="tl" rotWithShape="0">
                    <a:prstClr val="black">
                      <a:alpha val="40000"/>
                    </a:prstClr>
                  </a:outerShdw>
                </a:effectLst>
                <a:cs typeface="Arial" charset="0"/>
              </a:rPr>
              <a:t>Title IX </a:t>
            </a: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Overview</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2506888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462" y="1524000"/>
            <a:ext cx="8194876" cy="4710896"/>
          </a:xfrm>
        </p:spPr>
        <p:txBody>
          <a:bodyPr>
            <a:normAutofit fontScale="92500" lnSpcReduction="10000"/>
          </a:bodyPr>
          <a:lstStyle/>
          <a:p>
            <a:pPr marL="0" indent="0">
              <a:buNone/>
            </a:pPr>
            <a:r>
              <a:rPr lang="en-US" sz="2800" b="1" dirty="0" smtClean="0"/>
              <a:t>Title IX</a:t>
            </a:r>
          </a:p>
          <a:p>
            <a:pPr marL="0" indent="0">
              <a:buNone/>
            </a:pPr>
            <a:r>
              <a:rPr lang="en-US" sz="2800" dirty="0" smtClean="0"/>
              <a:t>	</a:t>
            </a:r>
            <a:r>
              <a:rPr lang="en-US" dirty="0" smtClean="0"/>
              <a:t>Dear </a:t>
            </a:r>
            <a:r>
              <a:rPr lang="en-US" dirty="0"/>
              <a:t>Colleague </a:t>
            </a:r>
            <a:r>
              <a:rPr lang="en-US" dirty="0" smtClean="0"/>
              <a:t>Letters</a:t>
            </a:r>
            <a:endParaRPr lang="en-US" sz="3200" dirty="0"/>
          </a:p>
          <a:p>
            <a:pPr lvl="3"/>
            <a:r>
              <a:rPr lang="en-US" sz="2400" dirty="0"/>
              <a:t>April 2011 – </a:t>
            </a:r>
            <a:r>
              <a:rPr lang="en-US" sz="2400" dirty="0">
                <a:solidFill>
                  <a:srgbClr val="002060"/>
                </a:solidFill>
              </a:rPr>
              <a:t>Sexual Misconduct</a:t>
            </a:r>
          </a:p>
          <a:p>
            <a:pPr lvl="3"/>
            <a:r>
              <a:rPr lang="en-US" sz="2400" dirty="0"/>
              <a:t>April 2013 – </a:t>
            </a:r>
            <a:r>
              <a:rPr lang="en-US" sz="2400" dirty="0" smtClean="0">
                <a:solidFill>
                  <a:srgbClr val="002060"/>
                </a:solidFill>
              </a:rPr>
              <a:t>Retaliation</a:t>
            </a:r>
            <a:endParaRPr lang="en-US" sz="2400" dirty="0">
              <a:solidFill>
                <a:srgbClr val="002060"/>
              </a:solidFill>
            </a:endParaRPr>
          </a:p>
          <a:p>
            <a:pPr lvl="3"/>
            <a:r>
              <a:rPr lang="en-US" sz="2400" dirty="0"/>
              <a:t>June </a:t>
            </a:r>
            <a:r>
              <a:rPr lang="en-US" sz="2400" dirty="0" smtClean="0"/>
              <a:t>2013 </a:t>
            </a:r>
            <a:r>
              <a:rPr lang="en-US" sz="2400" dirty="0"/>
              <a:t>– </a:t>
            </a:r>
            <a:r>
              <a:rPr lang="en-US" sz="2400" dirty="0">
                <a:solidFill>
                  <a:srgbClr val="002060"/>
                </a:solidFill>
              </a:rPr>
              <a:t>Pregnant and Parenting </a:t>
            </a:r>
            <a:r>
              <a:rPr lang="en-US" sz="2400" dirty="0" smtClean="0">
                <a:solidFill>
                  <a:srgbClr val="002060"/>
                </a:solidFill>
              </a:rPr>
              <a:t>Students</a:t>
            </a:r>
          </a:p>
          <a:p>
            <a:pPr marL="0" indent="0">
              <a:buNone/>
            </a:pPr>
            <a:r>
              <a:rPr lang="en-US" dirty="0" smtClean="0"/>
              <a:t>	Significant Guidance Document</a:t>
            </a:r>
          </a:p>
          <a:p>
            <a:pPr lvl="3"/>
            <a:r>
              <a:rPr lang="en-US" sz="2400" dirty="0" smtClean="0"/>
              <a:t>April 2014 – </a:t>
            </a:r>
            <a:r>
              <a:rPr lang="en-US" sz="2400" dirty="0" smtClean="0">
                <a:solidFill>
                  <a:srgbClr val="002060"/>
                </a:solidFill>
              </a:rPr>
              <a:t>Q&amp;A about Title IX and Sexual Violence</a:t>
            </a:r>
            <a:endParaRPr lang="en-US" sz="2400" dirty="0">
              <a:solidFill>
                <a:srgbClr val="002060"/>
              </a:solidFill>
            </a:endParaRPr>
          </a:p>
          <a:p>
            <a:pPr marL="0" indent="0">
              <a:lnSpc>
                <a:spcPct val="110000"/>
              </a:lnSpc>
              <a:spcBef>
                <a:spcPts val="0"/>
              </a:spcBef>
              <a:buNone/>
            </a:pPr>
            <a:endParaRPr lang="en-US" sz="2800" b="1" dirty="0" smtClean="0"/>
          </a:p>
          <a:p>
            <a:pPr marL="0" indent="0">
              <a:lnSpc>
                <a:spcPct val="110000"/>
              </a:lnSpc>
              <a:spcBef>
                <a:spcPts val="0"/>
              </a:spcBef>
              <a:buNone/>
            </a:pPr>
            <a:endParaRPr lang="en-US" sz="3000" b="1" dirty="0" smtClean="0"/>
          </a:p>
          <a:p>
            <a:pPr marL="0" indent="0">
              <a:lnSpc>
                <a:spcPct val="120000"/>
              </a:lnSpc>
              <a:spcBef>
                <a:spcPts val="0"/>
              </a:spcBef>
              <a:buNone/>
            </a:pPr>
            <a:r>
              <a:rPr lang="en-US" sz="2600" b="1" dirty="0" smtClean="0"/>
              <a:t>						</a:t>
            </a:r>
            <a:r>
              <a:rPr lang="en-US" b="1" dirty="0" smtClean="0"/>
              <a:t>						</a:t>
            </a:r>
            <a:r>
              <a:rPr lang="en-US" sz="2200" b="1" dirty="0" smtClean="0"/>
              <a:t> </a:t>
            </a:r>
            <a:endParaRPr lang="en-US" sz="1900" dirty="0" smtClean="0">
              <a:solidFill>
                <a:srgbClr val="002060"/>
              </a:solidFill>
            </a:endParaRPr>
          </a:p>
        </p:txBody>
      </p:sp>
      <p:sp>
        <p:nvSpPr>
          <p:cNvPr id="4" name="Block Arc 3"/>
          <p:cNvSpPr/>
          <p:nvPr/>
        </p:nvSpPr>
        <p:spPr>
          <a:xfrm>
            <a:off x="2667000" y="4260500"/>
            <a:ext cx="4139626" cy="1745311"/>
          </a:xfrm>
          <a:prstGeom prst="blockArc">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chemeClr val="tx1"/>
              </a:solidFill>
            </a:endParaRPr>
          </a:p>
        </p:txBody>
      </p:sp>
      <p:sp>
        <p:nvSpPr>
          <p:cNvPr id="5" name="TextBox 4"/>
          <p:cNvSpPr txBox="1"/>
          <p:nvPr/>
        </p:nvSpPr>
        <p:spPr>
          <a:xfrm>
            <a:off x="4203413" y="4260500"/>
            <a:ext cx="1066800" cy="461665"/>
          </a:xfrm>
          <a:prstGeom prst="rect">
            <a:avLst/>
          </a:prstGeom>
          <a:noFill/>
        </p:spPr>
        <p:txBody>
          <a:bodyPr wrap="square" rtlCol="0">
            <a:spAutoFit/>
          </a:bodyPr>
          <a:lstStyle/>
          <a:p>
            <a:r>
              <a:rPr lang="en-US" sz="2400" b="1" dirty="0">
                <a:solidFill>
                  <a:schemeClr val="bg2">
                    <a:lumMod val="50000"/>
                  </a:schemeClr>
                </a:solidFill>
              </a:rPr>
              <a:t>VAWA</a:t>
            </a:r>
          </a:p>
        </p:txBody>
      </p:sp>
      <p:sp>
        <p:nvSpPr>
          <p:cNvPr id="6" name="TextBox 5"/>
          <p:cNvSpPr txBox="1"/>
          <p:nvPr/>
        </p:nvSpPr>
        <p:spPr>
          <a:xfrm>
            <a:off x="1524000" y="4681788"/>
            <a:ext cx="1219200" cy="461665"/>
          </a:xfrm>
          <a:prstGeom prst="rect">
            <a:avLst/>
          </a:prstGeom>
          <a:noFill/>
        </p:spPr>
        <p:txBody>
          <a:bodyPr wrap="square" rtlCol="0">
            <a:spAutoFit/>
          </a:bodyPr>
          <a:lstStyle/>
          <a:p>
            <a:r>
              <a:rPr lang="en-US" sz="2400" b="1" dirty="0" smtClean="0"/>
              <a:t>Title IX</a:t>
            </a:r>
            <a:endParaRPr lang="en-US" sz="2400" b="1" dirty="0"/>
          </a:p>
        </p:txBody>
      </p:sp>
      <p:sp>
        <p:nvSpPr>
          <p:cNvPr id="7" name="TextBox 6"/>
          <p:cNvSpPr txBox="1"/>
          <p:nvPr/>
        </p:nvSpPr>
        <p:spPr>
          <a:xfrm>
            <a:off x="6806626" y="4675957"/>
            <a:ext cx="1552576" cy="461665"/>
          </a:xfrm>
          <a:prstGeom prst="rect">
            <a:avLst/>
          </a:prstGeom>
          <a:noFill/>
        </p:spPr>
        <p:txBody>
          <a:bodyPr wrap="square" rtlCol="0">
            <a:spAutoFit/>
          </a:bodyPr>
          <a:lstStyle/>
          <a:p>
            <a:r>
              <a:rPr lang="en-US" sz="2400" b="1" dirty="0" smtClean="0"/>
              <a:t>Clery Act</a:t>
            </a:r>
            <a:endParaRPr lang="en-US" sz="2400" b="1" dirty="0"/>
          </a:p>
        </p:txBody>
      </p:sp>
      <p:sp>
        <p:nvSpPr>
          <p:cNvPr id="8" name="TextBox 7"/>
          <p:cNvSpPr txBox="1"/>
          <p:nvPr/>
        </p:nvSpPr>
        <p:spPr>
          <a:xfrm>
            <a:off x="7162800" y="4999164"/>
            <a:ext cx="1857375" cy="369332"/>
          </a:xfrm>
          <a:prstGeom prst="rect">
            <a:avLst/>
          </a:prstGeom>
          <a:noFill/>
        </p:spPr>
        <p:txBody>
          <a:bodyPr wrap="square" rtlCol="0">
            <a:spAutoFit/>
          </a:bodyPr>
          <a:lstStyle/>
          <a:p>
            <a:r>
              <a:rPr lang="en-US" dirty="0" smtClean="0"/>
              <a:t>Campus SaVE Act</a:t>
            </a:r>
            <a:endParaRPr lang="en-US" dirty="0"/>
          </a:p>
        </p:txBody>
      </p:sp>
      <p:sp>
        <p:nvSpPr>
          <p:cNvPr id="9" name="Rounded Rectangle 8"/>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Updates &amp; Guidance</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36887353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600200"/>
            <a:ext cx="8763000" cy="3733800"/>
          </a:xfrm>
          <a:ln>
            <a:noFill/>
          </a:ln>
        </p:spPr>
        <p:txBody>
          <a:bodyPr>
            <a:normAutofit fontScale="62500" lnSpcReduction="20000"/>
          </a:bodyPr>
          <a:lstStyle/>
          <a:p>
            <a:pPr marL="0" indent="0">
              <a:buNone/>
            </a:pPr>
            <a:r>
              <a:rPr lang="en-US" sz="4500" dirty="0" smtClean="0"/>
              <a:t>Any educational institution receiving federal funds</a:t>
            </a:r>
          </a:p>
          <a:p>
            <a:pPr marL="0" indent="0">
              <a:buNone/>
            </a:pPr>
            <a:endParaRPr lang="en-US" sz="4000" dirty="0" smtClean="0"/>
          </a:p>
          <a:p>
            <a:pPr marL="0" indent="0">
              <a:buNone/>
            </a:pPr>
            <a:endParaRPr lang="en-US" sz="4000" i="1" dirty="0"/>
          </a:p>
          <a:p>
            <a:pPr marL="0" indent="0">
              <a:buNone/>
            </a:pPr>
            <a:r>
              <a:rPr lang="en-US" sz="4500" i="1" dirty="0" smtClean="0"/>
              <a:t>Students &amp; Employees</a:t>
            </a:r>
          </a:p>
          <a:p>
            <a:pPr lvl="1"/>
            <a:r>
              <a:rPr lang="en-US" sz="4000" dirty="0" smtClean="0"/>
              <a:t>On campus and at college-sponsored events</a:t>
            </a:r>
          </a:p>
          <a:p>
            <a:pPr lvl="1"/>
            <a:r>
              <a:rPr lang="en-US" sz="4000" dirty="0" smtClean="0"/>
              <a:t>Off campus, when the impact of the incident extends on campus</a:t>
            </a:r>
          </a:p>
          <a:p>
            <a:pPr marL="0" indent="0">
              <a:buNone/>
            </a:pPr>
            <a:endParaRPr lang="en-US" sz="4000" dirty="0"/>
          </a:p>
          <a:p>
            <a:pPr marL="0" indent="0" algn="ctr">
              <a:buNone/>
            </a:pPr>
            <a:endParaRPr lang="en-US" sz="4000" dirty="0" smtClean="0"/>
          </a:p>
          <a:p>
            <a:pPr marL="0" indent="0" algn="ctr">
              <a:buNone/>
            </a:pPr>
            <a:endParaRPr lang="en-US" sz="4000" b="1" dirty="0" smtClean="0">
              <a:solidFill>
                <a:schemeClr val="bg2"/>
              </a:solidFill>
            </a:endParaRPr>
          </a:p>
          <a:p>
            <a:pPr marL="0" indent="0" algn="ctr">
              <a:buNone/>
            </a:pPr>
            <a:r>
              <a:rPr lang="en-US" sz="4500" b="1" dirty="0" smtClean="0">
                <a:solidFill>
                  <a:schemeClr val="bg2"/>
                </a:solidFill>
              </a:rPr>
              <a:t>Gender </a:t>
            </a:r>
            <a:r>
              <a:rPr lang="en-US" sz="4500" b="1" dirty="0">
                <a:solidFill>
                  <a:schemeClr val="bg2"/>
                </a:solidFill>
              </a:rPr>
              <a:t>equity applies </a:t>
            </a:r>
            <a:r>
              <a:rPr lang="en-US" sz="4500" b="1" dirty="0" smtClean="0">
                <a:solidFill>
                  <a:schemeClr val="bg2"/>
                </a:solidFill>
              </a:rPr>
              <a:t>campus-wide</a:t>
            </a:r>
            <a:endParaRPr lang="en-US" sz="4500" b="1" dirty="0">
              <a:solidFill>
                <a:schemeClr val="bg2"/>
              </a:solidFill>
            </a:endParaRPr>
          </a:p>
        </p:txBody>
      </p:sp>
      <p:sp>
        <p:nvSpPr>
          <p:cNvPr id="6" name="Rounded Rectangle 5"/>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a:ln w="3175">
                  <a:noFill/>
                </a:ln>
                <a:solidFill>
                  <a:schemeClr val="bg2"/>
                </a:solidFill>
                <a:effectLst>
                  <a:outerShdw blurRad="50800" dist="38100" dir="2700000" algn="tl" rotWithShape="0">
                    <a:prstClr val="black">
                      <a:alpha val="40000"/>
                    </a:prstClr>
                  </a:outerShdw>
                </a:effectLst>
                <a:cs typeface="Arial" charset="0"/>
              </a:rPr>
              <a:t>Title IX </a:t>
            </a: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Covers…</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9208147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108" y="1752600"/>
            <a:ext cx="7921583" cy="4376583"/>
          </a:xfrm>
        </p:spPr>
        <p:txBody>
          <a:bodyPr/>
          <a:lstStyle/>
          <a:p>
            <a:r>
              <a:rPr lang="en-US" sz="3200" dirty="0" smtClean="0"/>
              <a:t>BC </a:t>
            </a:r>
            <a:r>
              <a:rPr lang="en-US" sz="3200" i="1" dirty="0" smtClean="0">
                <a:solidFill>
                  <a:schemeClr val="accent5">
                    <a:lumMod val="75000"/>
                  </a:schemeClr>
                </a:solidFill>
              </a:rPr>
              <a:t>MUST</a:t>
            </a:r>
            <a:r>
              <a:rPr lang="en-US" sz="3200" dirty="0" smtClean="0"/>
              <a:t> take immediate and appropriate steps to investigate</a:t>
            </a:r>
          </a:p>
          <a:p>
            <a:endParaRPr lang="en-US" sz="3200" dirty="0" smtClean="0"/>
          </a:p>
          <a:p>
            <a:r>
              <a:rPr lang="en-US" sz="3200" dirty="0" smtClean="0"/>
              <a:t>BC </a:t>
            </a:r>
            <a:r>
              <a:rPr lang="en-US" sz="3200" i="1" dirty="0" smtClean="0">
                <a:solidFill>
                  <a:schemeClr val="accent5">
                    <a:lumMod val="75000"/>
                  </a:schemeClr>
                </a:solidFill>
              </a:rPr>
              <a:t>MUST</a:t>
            </a:r>
            <a:r>
              <a:rPr lang="en-US" sz="3200" dirty="0" smtClean="0">
                <a:solidFill>
                  <a:schemeClr val="accent5">
                    <a:lumMod val="75000"/>
                  </a:schemeClr>
                </a:solidFill>
              </a:rPr>
              <a:t> </a:t>
            </a:r>
            <a:r>
              <a:rPr lang="en-US" sz="3200" dirty="0" smtClean="0"/>
              <a:t>take prompt and effective </a:t>
            </a:r>
            <a:r>
              <a:rPr lang="en-US" sz="3200" dirty="0"/>
              <a:t>action </a:t>
            </a:r>
            <a:r>
              <a:rPr lang="en-US" sz="3200" dirty="0" smtClean="0"/>
              <a:t>to:</a:t>
            </a:r>
            <a:endParaRPr lang="en-US" sz="3200" dirty="0"/>
          </a:p>
          <a:p>
            <a:pPr lvl="3"/>
            <a:r>
              <a:rPr lang="en-US" sz="2800" dirty="0"/>
              <a:t>Stop the </a:t>
            </a:r>
            <a:r>
              <a:rPr lang="en-US" sz="2800" dirty="0" smtClean="0"/>
              <a:t>harassment </a:t>
            </a:r>
            <a:endParaRPr lang="en-US" sz="2800" dirty="0"/>
          </a:p>
          <a:p>
            <a:pPr lvl="3"/>
            <a:r>
              <a:rPr lang="en-US" sz="2800" dirty="0"/>
              <a:t>Remedy the effects</a:t>
            </a:r>
          </a:p>
          <a:p>
            <a:pPr lvl="3"/>
            <a:r>
              <a:rPr lang="en-US" sz="2800" dirty="0"/>
              <a:t>Prevent the recurrence</a:t>
            </a:r>
          </a:p>
          <a:p>
            <a:endParaRPr lang="en-US" dirty="0"/>
          </a:p>
        </p:txBody>
      </p:sp>
      <p:sp>
        <p:nvSpPr>
          <p:cNvPr id="4" name="Rounded Rectangle 3"/>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Compliance Essentials</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06296469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534400" cy="4114800"/>
          </a:xfrm>
        </p:spPr>
        <p:txBody>
          <a:bodyPr>
            <a:normAutofit/>
          </a:bodyPr>
          <a:lstStyle/>
          <a:p>
            <a:pPr marL="0" indent="0">
              <a:buNone/>
            </a:pPr>
            <a:r>
              <a:rPr lang="en-US" sz="2800" dirty="0" smtClean="0"/>
              <a:t>BC must take action once a </a:t>
            </a:r>
            <a:r>
              <a:rPr lang="en-US" sz="2800" b="1" i="1" dirty="0" smtClean="0">
                <a:solidFill>
                  <a:schemeClr val="accent3">
                    <a:lumMod val="75000"/>
                  </a:schemeClr>
                </a:solidFill>
              </a:rPr>
              <a:t>Responsible Employee </a:t>
            </a:r>
            <a:r>
              <a:rPr lang="en-US" sz="2800" dirty="0" smtClean="0"/>
              <a:t>has either </a:t>
            </a:r>
            <a:r>
              <a:rPr lang="en-US" sz="2800" i="1" dirty="0" smtClean="0"/>
              <a:t>actual</a:t>
            </a:r>
            <a:r>
              <a:rPr lang="en-US" sz="2800" dirty="0" smtClean="0"/>
              <a:t> or </a:t>
            </a:r>
            <a:r>
              <a:rPr lang="en-US" sz="2800" i="1" dirty="0" smtClean="0"/>
              <a:t>constructive</a:t>
            </a:r>
            <a:r>
              <a:rPr lang="en-US" sz="2800" dirty="0" smtClean="0"/>
              <a:t> notice of sexual harassment or misconduct. </a:t>
            </a:r>
          </a:p>
          <a:p>
            <a:pPr lvl="2"/>
            <a:endParaRPr lang="en-US" sz="2400" i="1" dirty="0" smtClean="0"/>
          </a:p>
          <a:p>
            <a:pPr lvl="2"/>
            <a:r>
              <a:rPr lang="en-US" sz="2400" i="1" dirty="0" smtClean="0"/>
              <a:t>Actual </a:t>
            </a:r>
            <a:r>
              <a:rPr lang="en-US" sz="2400" dirty="0" smtClean="0"/>
              <a:t>– reported to you, you witnessed, indirect notice from flyers posted on campus, media, online  postings, videos</a:t>
            </a:r>
          </a:p>
          <a:p>
            <a:pPr lvl="2"/>
            <a:r>
              <a:rPr lang="en-US" sz="2400" i="1" dirty="0" smtClean="0"/>
              <a:t>Constructive</a:t>
            </a:r>
            <a:r>
              <a:rPr lang="en-US" sz="2400" dirty="0" smtClean="0"/>
              <a:t> – should have known, ‘everyone knows’</a:t>
            </a:r>
          </a:p>
          <a:p>
            <a:pPr marL="914400" lvl="2" indent="0">
              <a:buNone/>
            </a:pPr>
            <a:endParaRPr lang="en-US" sz="2000" dirty="0" smtClean="0"/>
          </a:p>
          <a:p>
            <a:pPr marL="0" indent="0">
              <a:buNone/>
            </a:pPr>
            <a:r>
              <a:rPr lang="en-US" sz="2800" dirty="0" smtClean="0"/>
              <a:t>Who is a </a:t>
            </a:r>
            <a:r>
              <a:rPr lang="en-US" sz="2800" b="1" i="1" dirty="0">
                <a:solidFill>
                  <a:schemeClr val="accent3">
                    <a:lumMod val="75000"/>
                  </a:schemeClr>
                </a:solidFill>
              </a:rPr>
              <a:t>R</a:t>
            </a:r>
            <a:r>
              <a:rPr lang="en-US" sz="2800" b="1" i="1" dirty="0" smtClean="0">
                <a:solidFill>
                  <a:schemeClr val="accent3">
                    <a:lumMod val="75000"/>
                  </a:schemeClr>
                </a:solidFill>
              </a:rPr>
              <a:t>esponsible </a:t>
            </a:r>
            <a:r>
              <a:rPr lang="en-US" sz="2800" b="1" i="1" dirty="0">
                <a:solidFill>
                  <a:schemeClr val="accent3">
                    <a:lumMod val="75000"/>
                  </a:schemeClr>
                </a:solidFill>
              </a:rPr>
              <a:t>E</a:t>
            </a:r>
            <a:r>
              <a:rPr lang="en-US" sz="2800" b="1" i="1" dirty="0" smtClean="0">
                <a:solidFill>
                  <a:schemeClr val="accent3">
                    <a:lumMod val="75000"/>
                  </a:schemeClr>
                </a:solidFill>
              </a:rPr>
              <a:t>mployee</a:t>
            </a:r>
            <a:r>
              <a:rPr lang="en-US" sz="2800" dirty="0" smtClean="0"/>
              <a:t>?? </a:t>
            </a:r>
          </a:p>
          <a:p>
            <a:pPr lvl="2"/>
            <a:endParaRPr lang="en-US" dirty="0"/>
          </a:p>
        </p:txBody>
      </p:sp>
      <p:sp>
        <p:nvSpPr>
          <p:cNvPr id="5" name="Rounded Rectangle 4"/>
          <p:cNvSpPr/>
          <p:nvPr/>
        </p:nvSpPr>
        <p:spPr bwMode="auto">
          <a:xfrm>
            <a:off x="152400" y="428625"/>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Compliance Essentials - Notice</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50549202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38274"/>
            <a:ext cx="5081585" cy="5267326"/>
          </a:xfrm>
          <a:ln>
            <a:noFill/>
          </a:ln>
        </p:spPr>
        <p:txBody>
          <a:bodyPr>
            <a:normAutofit fontScale="25000" lnSpcReduction="20000"/>
          </a:bodyPr>
          <a:lstStyle/>
          <a:p>
            <a:pPr marL="0" indent="0">
              <a:buNone/>
            </a:pPr>
            <a:endParaRPr lang="en-US" sz="3800" b="1" dirty="0" smtClean="0">
              <a:solidFill>
                <a:schemeClr val="accent3"/>
              </a:solidFill>
            </a:endParaRPr>
          </a:p>
          <a:p>
            <a:pPr marL="0" indent="0">
              <a:buNone/>
            </a:pPr>
            <a:r>
              <a:rPr lang="en-US" sz="3800" b="1" dirty="0" smtClean="0">
                <a:solidFill>
                  <a:schemeClr val="accent3"/>
                </a:solidFill>
              </a:rPr>
              <a:t>    </a:t>
            </a:r>
            <a:r>
              <a:rPr lang="en-US" sz="9600" b="1" dirty="0" smtClean="0">
                <a:solidFill>
                  <a:schemeClr val="accent3"/>
                </a:solidFill>
              </a:rPr>
              <a:t>On Campus:</a:t>
            </a:r>
          </a:p>
          <a:p>
            <a:pPr lvl="1"/>
            <a:r>
              <a:rPr lang="en-US" sz="8000" dirty="0" smtClean="0"/>
              <a:t>Title IX Coord.  – Rachel Wellman</a:t>
            </a:r>
          </a:p>
          <a:p>
            <a:pPr lvl="1"/>
            <a:r>
              <a:rPr lang="en-US" sz="8000" dirty="0" smtClean="0"/>
              <a:t>Human Resources – Aaron Hilliard</a:t>
            </a:r>
          </a:p>
          <a:p>
            <a:pPr lvl="1"/>
            <a:r>
              <a:rPr lang="en-US" sz="8000" dirty="0" smtClean="0"/>
              <a:t>Student Conduct – Ana Blackstad</a:t>
            </a:r>
          </a:p>
          <a:p>
            <a:pPr lvl="1"/>
            <a:r>
              <a:rPr lang="en-US" sz="8000" dirty="0" smtClean="0"/>
              <a:t>Public Safety </a:t>
            </a:r>
            <a:endParaRPr lang="en-US" sz="8000" dirty="0"/>
          </a:p>
          <a:p>
            <a:pPr lvl="1"/>
            <a:endParaRPr lang="en-US" sz="8000" dirty="0"/>
          </a:p>
          <a:p>
            <a:pPr marL="0" indent="0">
              <a:buNone/>
            </a:pPr>
            <a:r>
              <a:rPr lang="en-US" sz="9600" b="1" dirty="0" smtClean="0">
                <a:solidFill>
                  <a:schemeClr val="accent3"/>
                </a:solidFill>
              </a:rPr>
              <a:t>    Off Campus:</a:t>
            </a:r>
          </a:p>
          <a:p>
            <a:pPr lvl="1"/>
            <a:r>
              <a:rPr lang="en-US" sz="8000" dirty="0" smtClean="0"/>
              <a:t>Police Department</a:t>
            </a:r>
          </a:p>
          <a:p>
            <a:pPr lvl="1"/>
            <a:r>
              <a:rPr lang="en-US" sz="8000" dirty="0" smtClean="0"/>
              <a:t>WA State Human Rights Commission</a:t>
            </a:r>
          </a:p>
          <a:p>
            <a:pPr lvl="1"/>
            <a:r>
              <a:rPr lang="en-US" sz="8000" dirty="0" smtClean="0"/>
              <a:t>US Dept. of Ed. Office for Civil Rights</a:t>
            </a:r>
          </a:p>
          <a:p>
            <a:pPr marL="457200" lvl="1" indent="0">
              <a:buNone/>
            </a:pPr>
            <a:endParaRPr lang="en-US" sz="8000" dirty="0" smtClean="0"/>
          </a:p>
          <a:p>
            <a:pPr marL="0" indent="-60325">
              <a:buNone/>
            </a:pPr>
            <a:r>
              <a:rPr lang="en-US" sz="8000" b="1" dirty="0" smtClean="0">
                <a:solidFill>
                  <a:schemeClr val="accent3">
                    <a:lumMod val="75000"/>
                  </a:schemeClr>
                </a:solidFill>
              </a:rPr>
              <a:t>    </a:t>
            </a:r>
            <a:r>
              <a:rPr lang="en-US" sz="9600" b="1" dirty="0" smtClean="0">
                <a:solidFill>
                  <a:schemeClr val="accent3"/>
                </a:solidFill>
              </a:rPr>
              <a:t>Confidential </a:t>
            </a:r>
            <a:r>
              <a:rPr lang="en-US" sz="9600" b="1" dirty="0">
                <a:solidFill>
                  <a:schemeClr val="accent3"/>
                </a:solidFill>
              </a:rPr>
              <a:t>Options</a:t>
            </a:r>
            <a:r>
              <a:rPr lang="en-US" sz="9600" b="1" dirty="0" smtClean="0">
                <a:solidFill>
                  <a:schemeClr val="accent3"/>
                </a:solidFill>
              </a:rPr>
              <a:t>:</a:t>
            </a:r>
          </a:p>
          <a:p>
            <a:pPr lvl="1"/>
            <a:r>
              <a:rPr lang="en-US" sz="8000" dirty="0" smtClean="0"/>
              <a:t>Licensed Professional Counselors</a:t>
            </a:r>
          </a:p>
          <a:p>
            <a:pPr marL="0" indent="-60325">
              <a:buNone/>
            </a:pPr>
            <a:endParaRPr lang="en-US" sz="8000" b="1" dirty="0">
              <a:solidFill>
                <a:schemeClr val="accent3"/>
              </a:solidFill>
            </a:endParaRPr>
          </a:p>
          <a:p>
            <a:pPr marL="0" indent="-60325">
              <a:buNone/>
            </a:pPr>
            <a:r>
              <a:rPr lang="en-US" sz="9600" b="1" dirty="0">
                <a:solidFill>
                  <a:schemeClr val="accent3"/>
                </a:solidFill>
              </a:rPr>
              <a:t>    “Campus Confidential</a:t>
            </a:r>
            <a:r>
              <a:rPr lang="en-US" sz="9600" b="1" dirty="0" smtClean="0">
                <a:solidFill>
                  <a:schemeClr val="accent3"/>
                </a:solidFill>
              </a:rPr>
              <a:t>”</a:t>
            </a:r>
            <a:endParaRPr lang="en-US" sz="9600" dirty="0"/>
          </a:p>
          <a:p>
            <a:pPr lvl="1"/>
            <a:r>
              <a:rPr lang="en-US" sz="8000" dirty="0" smtClean="0"/>
              <a:t>Ombuds</a:t>
            </a:r>
            <a:endParaRPr lang="en-US" sz="8000" dirty="0"/>
          </a:p>
        </p:txBody>
      </p:sp>
      <p:sp>
        <p:nvSpPr>
          <p:cNvPr id="5" name="Rounded Rectangle 4"/>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Reporting</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
        <p:nvSpPr>
          <p:cNvPr id="6" name="Rounded Rectangle 5"/>
          <p:cNvSpPr/>
          <p:nvPr/>
        </p:nvSpPr>
        <p:spPr bwMode="auto">
          <a:xfrm>
            <a:off x="6781800" y="2705100"/>
            <a:ext cx="2133600" cy="1752600"/>
          </a:xfrm>
          <a:prstGeom prst="roundRect">
            <a:avLst/>
          </a:prstGeom>
          <a:noFill/>
          <a:ln w="3175">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Online reporting</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or</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In-person</a:t>
            </a:r>
          </a:p>
        </p:txBody>
      </p:sp>
      <p:sp>
        <p:nvSpPr>
          <p:cNvPr id="11" name="Right Brace 10"/>
          <p:cNvSpPr/>
          <p:nvPr/>
        </p:nvSpPr>
        <p:spPr>
          <a:xfrm>
            <a:off x="5562600" y="1676400"/>
            <a:ext cx="838200" cy="4038600"/>
          </a:xfrm>
          <a:prstGeom prst="rightBrace">
            <a:avLst/>
          </a:prstGeom>
          <a:ln>
            <a:solidFill>
              <a:schemeClr val="tx1">
                <a:lumMod val="85000"/>
              </a:schemeClr>
            </a:solidFill>
          </a:ln>
        </p:spPr>
        <p:style>
          <a:lnRef idx="3">
            <a:schemeClr val="dk1"/>
          </a:lnRef>
          <a:fillRef idx="0">
            <a:schemeClr val="dk1"/>
          </a:fillRef>
          <a:effectRef idx="2">
            <a:schemeClr val="dk1"/>
          </a:effectRef>
          <a:fontRef idx="minor">
            <a:schemeClr val="tx1"/>
          </a:fontRef>
        </p:style>
        <p:txBody>
          <a:bodyPr vert="wordArtVert" rtlCol="0" anchor="ctr"/>
          <a:lstStyle/>
          <a:p>
            <a:pPr algn="ctr"/>
            <a:r>
              <a:rPr lang="en-US" sz="2800" dirty="0" smtClean="0"/>
              <a:t>VIA</a:t>
            </a:r>
            <a:endParaRPr lang="en-US" sz="2800" dirty="0"/>
          </a:p>
        </p:txBody>
      </p:sp>
    </p:spTree>
    <p:extLst>
      <p:ext uri="{BB962C8B-B14F-4D97-AF65-F5344CB8AC3E}">
        <p14:creationId xmlns:p14="http://schemas.microsoft.com/office/powerpoint/2010/main" val="23444869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620" y="1720959"/>
            <a:ext cx="7210396" cy="3564053"/>
          </a:xfrm>
        </p:spPr>
        <p:txBody>
          <a:bodyPr/>
          <a:lstStyle/>
          <a:p>
            <a:pPr marL="0" indent="0">
              <a:buNone/>
            </a:pPr>
            <a:r>
              <a:rPr lang="en-US" sz="2800" dirty="0" smtClean="0"/>
              <a:t>BC will seek to protect the privacy of the complainant to the full extend possible, consistent with the legal obligation to investigate, take immediate action, and comply with federal &amp; state law, as well as BC policies &amp; procedures.</a:t>
            </a:r>
          </a:p>
          <a:p>
            <a:pPr marL="0" indent="0" algn="ctr">
              <a:buNone/>
            </a:pPr>
            <a:endParaRPr lang="en-US" dirty="0" smtClean="0">
              <a:solidFill>
                <a:srgbClr val="002060"/>
              </a:solidFill>
            </a:endParaRPr>
          </a:p>
          <a:p>
            <a:pPr marL="0" indent="0" algn="ctr">
              <a:buNone/>
            </a:pPr>
            <a:endParaRPr lang="en-US" dirty="0">
              <a:solidFill>
                <a:srgbClr val="002060"/>
              </a:solidFill>
            </a:endParaRPr>
          </a:p>
          <a:p>
            <a:pPr marL="0" indent="0" algn="ctr">
              <a:buNone/>
            </a:pPr>
            <a:r>
              <a:rPr lang="en-US" dirty="0" smtClean="0">
                <a:solidFill>
                  <a:srgbClr val="002060"/>
                </a:solidFill>
              </a:rPr>
              <a:t>Confidentiality </a:t>
            </a:r>
            <a:r>
              <a:rPr lang="en-US" b="1" i="1" dirty="0" smtClean="0">
                <a:solidFill>
                  <a:srgbClr val="002060"/>
                </a:solidFill>
              </a:rPr>
              <a:t>CANNOT</a:t>
            </a:r>
            <a:r>
              <a:rPr lang="en-US" dirty="0" smtClean="0">
                <a:solidFill>
                  <a:srgbClr val="002060"/>
                </a:solidFill>
              </a:rPr>
              <a:t> be guaranteed.</a:t>
            </a:r>
            <a:endParaRPr lang="en-US" dirty="0">
              <a:solidFill>
                <a:srgbClr val="002060"/>
              </a:solidFill>
            </a:endParaRPr>
          </a:p>
        </p:txBody>
      </p:sp>
      <p:sp>
        <p:nvSpPr>
          <p:cNvPr id="6" name="Oval Callout 5"/>
          <p:cNvSpPr/>
          <p:nvPr/>
        </p:nvSpPr>
        <p:spPr>
          <a:xfrm rot="748906">
            <a:off x="7030792" y="3283747"/>
            <a:ext cx="1731021" cy="1522400"/>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solidFill>
                  <a:srgbClr val="002060"/>
                </a:solidFill>
              </a:rPr>
              <a:t>Except for licensed counselors</a:t>
            </a:r>
            <a:endParaRPr lang="en-US" b="1" dirty="0">
              <a:solidFill>
                <a:srgbClr val="002060"/>
              </a:solidFill>
            </a:endParaRPr>
          </a:p>
        </p:txBody>
      </p:sp>
      <p:sp>
        <p:nvSpPr>
          <p:cNvPr id="5" name="Rounded Rectangle 4"/>
          <p:cNvSpPr/>
          <p:nvPr/>
        </p:nvSpPr>
        <p:spPr bwMode="auto">
          <a:xfrm>
            <a:off x="152400" y="457200"/>
            <a:ext cx="8763000" cy="838200"/>
          </a:xfrm>
          <a:prstGeom prst="roundRect">
            <a:avLst/>
          </a:prstGeom>
          <a:ln>
            <a:headEnd type="none" w="med" len="med"/>
            <a:tailEnd type="none" w="med" len="med"/>
          </a:ln>
          <a:scene3d>
            <a:camera prst="orthographicFront"/>
            <a:lightRig rig="threePt" dir="t"/>
          </a:scene3d>
          <a:sp3d>
            <a:bevelT w="114300" prst="hardEdge"/>
          </a:sp3d>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4000" spc="-150" dirty="0" smtClean="0">
                <a:ln w="3175">
                  <a:noFill/>
                </a:ln>
                <a:solidFill>
                  <a:schemeClr val="bg2"/>
                </a:solidFill>
                <a:effectLst>
                  <a:outerShdw blurRad="50800" dist="38100" dir="2700000" algn="tl" rotWithShape="0">
                    <a:prstClr val="black">
                      <a:alpha val="40000"/>
                    </a:prstClr>
                  </a:outerShdw>
                </a:effectLst>
                <a:cs typeface="Arial" charset="0"/>
              </a:rPr>
              <a:t>Confidentiality</a:t>
            </a:r>
            <a:endParaRPr lang="en-US" sz="2400" dirty="0" smtClean="0">
              <a:solidFill>
                <a:schemeClr val="bg2"/>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024260398"/>
      </p:ext>
    </p:extLst>
  </p:cSld>
  <p:clrMapOvr>
    <a:masterClrMapping/>
  </p:clrMapOvr>
  <p:transition>
    <p:fade/>
  </p:transition>
</p:sld>
</file>

<file path=ppt/theme/theme1.xml><?xml version="1.0" encoding="utf-8"?>
<a:theme xmlns:a="http://schemas.openxmlformats.org/drawingml/2006/main" name="Bellevue College Vibrant Colors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A7639223693A458C16573E3BFBF748" ma:contentTypeVersion="1" ma:contentTypeDescription="Create a new document." ma:contentTypeScope="" ma:versionID="5668e932cac500719573f9e74ecc7c7b">
  <xsd:schema xmlns:xsd="http://www.w3.org/2001/XMLSchema" xmlns:p="http://schemas.microsoft.com/office/2006/metadata/properties" xmlns:ns2="5c3219f2-815e-4c0f-abc5-cdfdf953e14c" targetNamespace="http://schemas.microsoft.com/office/2006/metadata/properties" ma:root="true" ma:fieldsID="6c7c1c247e413afc84c4dfa18f6b7e2b" ns2:_="">
    <xsd:import namespace="5c3219f2-815e-4c0f-abc5-cdfdf953e14c"/>
    <xsd:element name="properties">
      <xsd:complexType>
        <xsd:sequence>
          <xsd:element name="documentManagement">
            <xsd:complexType>
              <xsd:all>
                <xsd:element ref="ns2:Notes0" minOccurs="0"/>
              </xsd:all>
            </xsd:complexType>
          </xsd:element>
        </xsd:sequence>
      </xsd:complexType>
    </xsd:element>
  </xsd:schema>
  <xsd:schema xmlns:xsd="http://www.w3.org/2001/XMLSchema" xmlns:dms="http://schemas.microsoft.com/office/2006/documentManagement/types" targetNamespace="5c3219f2-815e-4c0f-abc5-cdfdf953e14c" elementFormDefault="qualified">
    <xsd:import namespace="http://schemas.microsoft.com/office/2006/documentManagement/types"/>
    <xsd:element name="Notes0" ma:index="8" nillable="true" ma:displayName="Notes" ma:internalName="Notes0">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Notes0 xmlns="5c3219f2-815e-4c0f-abc5-cdfdf953e14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49AD27-3B75-4BE1-94C7-8C73A0706D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3219f2-815e-4c0f-abc5-cdfdf953e14c"/>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C3F6CA3-B5BC-4D91-9683-235C9FFB2B4B}">
  <ds:schemaRefs>
    <ds:schemaRef ds:uri="http://www.w3.org/XML/1998/namespace"/>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5c3219f2-815e-4c0f-abc5-cdfdf953e14c"/>
    <ds:schemaRef ds:uri="http://purl.org/dc/terms/"/>
  </ds:schemaRefs>
</ds:datastoreItem>
</file>

<file path=customXml/itemProps3.xml><?xml version="1.0" encoding="utf-8"?>
<ds:datastoreItem xmlns:ds="http://schemas.openxmlformats.org/officeDocument/2006/customXml" ds:itemID="{8332B8F9-3982-4C00-8CDF-7277F7A552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T9 BC Cabinet</Template>
  <TotalTime>1789</TotalTime>
  <Words>1777</Words>
  <Application>Microsoft Office PowerPoint</Application>
  <PresentationFormat>On-screen Show (4:3)</PresentationFormat>
  <Paragraphs>287</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Segoe</vt:lpstr>
      <vt:lpstr>Times New Roman</vt:lpstr>
      <vt:lpstr>Wingdings</vt:lpstr>
      <vt:lpstr>Bellevue College Vibrant Colors Template</vt:lpstr>
      <vt:lpstr>Title 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Bellevue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Rachel Wellman</dc:creator>
  <cp:lastModifiedBy>Sayumi Irey</cp:lastModifiedBy>
  <cp:revision>16</cp:revision>
  <dcterms:created xsi:type="dcterms:W3CDTF">2014-12-01T04:28:24Z</dcterms:created>
  <dcterms:modified xsi:type="dcterms:W3CDTF">2015-01-14T18:53:12Z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TC102867171033</vt:lpwstr>
  </property>
  <property fmtid="{D5CDD505-2E9C-101B-9397-08002B2CF9AE}" pid="3" name="ContentTypeId">
    <vt:lpwstr>0x010100A3A7639223693A458C16573E3BFBF748</vt:lpwstr>
  </property>
</Properties>
</file>