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6" r:id="rId18"/>
    <p:sldId id="272" r:id="rId19"/>
    <p:sldId id="273" r:id="rId20"/>
    <p:sldId id="275" r:id="rId21"/>
    <p:sldId id="278" r:id="rId22"/>
    <p:sldId id="277" r:id="rId23"/>
    <p:sldId id="279" r:id="rId24"/>
    <p:sldId id="282" r:id="rId25"/>
    <p:sldId id="285" r:id="rId26"/>
    <p:sldId id="283" r:id="rId27"/>
    <p:sldId id="280" r:id="rId28"/>
    <p:sldId id="287" r:id="rId29"/>
    <p:sldId id="286" r:id="rId30"/>
    <p:sldId id="288" r:id="rId31"/>
    <p:sldId id="289" r:id="rId32"/>
    <p:sldId id="290" r:id="rId33"/>
    <p:sldId id="291" r:id="rId34"/>
    <p:sldId id="292" r:id="rId35"/>
    <p:sldId id="29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AF94"/>
    <a:srgbClr val="296555"/>
    <a:srgbClr val="920000"/>
    <a:srgbClr val="8B8FD9"/>
    <a:srgbClr val="636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8" autoAdjust="0"/>
    <p:restoredTop sz="92220" autoAdjust="0"/>
  </p:normalViewPr>
  <p:slideViewPr>
    <p:cSldViewPr>
      <p:cViewPr varScale="1">
        <p:scale>
          <a:sx n="103" d="100"/>
          <a:sy n="103" d="100"/>
        </p:scale>
        <p:origin x="-684" y="-96"/>
      </p:cViewPr>
      <p:guideLst>
        <p:guide orient="horz" pos="2160"/>
        <p:guide pos="2880"/>
      </p:guideLst>
    </p:cSldViewPr>
  </p:slideViewPr>
  <p:outlineViewPr>
    <p:cViewPr>
      <p:scale>
        <a:sx n="33" d="100"/>
        <a:sy n="33" d="100"/>
      </p:scale>
      <p:origin x="48" y="1920"/>
    </p:cViewPr>
  </p:outlineViewPr>
  <p:notesTextViewPr>
    <p:cViewPr>
      <p:scale>
        <a:sx n="100" d="100"/>
        <a:sy n="100" d="100"/>
      </p:scale>
      <p:origin x="0" y="0"/>
    </p:cViewPr>
  </p:notesTextViewPr>
  <p:notesViewPr>
    <p:cSldViewPr>
      <p:cViewPr varScale="1">
        <p:scale>
          <a:sx n="85" d="100"/>
          <a:sy n="85" d="100"/>
        </p:scale>
        <p:origin x="-315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62C463-9555-4F18-8938-681D5520AB03}" type="datetimeFigureOut">
              <a:rPr lang="en-US" smtClean="0"/>
              <a:pPr/>
              <a:t>10/19/2010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BD26FB-DF66-4081-BDBF-0E5FEE0847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My name is Connie,</a:t>
            </a:r>
            <a:r>
              <a:rPr lang="en-US" baseline="0" dirty="0" smtClean="0"/>
              <a:t> and I’ll be running this evening’s workshop.  If you haven’t put your name on the sign in sheet, please do so now.  Tonight we’ll be talking about Run-on Sentences.  What they are, how to identify them, and several methods to correct them.  That is a lot of ground to cover in 50 minutes, so without further ado, let’s begin!</a:t>
            </a:r>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all the ways to correct a run-on – including the ones I haven’t shown you yet –</a:t>
            </a:r>
            <a:r>
              <a:rPr lang="en-US" baseline="0" dirty="0" smtClean="0"/>
              <a:t> the semicolon is the one you should use the least.</a:t>
            </a:r>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a:t>
            </a:r>
            <a:r>
              <a:rPr lang="en-US" baseline="0" dirty="0" smtClean="0"/>
              <a:t> sure to select the right ‘</a:t>
            </a:r>
            <a:r>
              <a:rPr lang="en-US" baseline="0" dirty="0" err="1" smtClean="0"/>
              <a:t>fanboy</a:t>
            </a:r>
            <a:r>
              <a:rPr lang="en-US" baseline="0" dirty="0" smtClean="0"/>
              <a:t>’.  For example, I could not use the word ‘but’  or ‘yet’ with the first sentence because then the sentence wouldn’t make much sense.</a:t>
            </a:r>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look at your run-on.  You add a period.  Don’t like it?  Try a </a:t>
            </a:r>
            <a:r>
              <a:rPr lang="en-US" baseline="0" dirty="0" err="1" smtClean="0"/>
              <a:t>semicolong</a:t>
            </a:r>
            <a:r>
              <a:rPr lang="en-US" baseline="0" dirty="0" smtClean="0"/>
              <a:t>.  Still don’t like it?  Replace it with a comma + </a:t>
            </a:r>
            <a:r>
              <a:rPr lang="en-US" baseline="0" dirty="0" err="1" smtClean="0"/>
              <a:t>fanboy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BD26FB-DF66-4081-BDBF-0E5FEE08470C}" type="slidenum">
              <a:rPr lang="en-US" smtClean="0"/>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first thing we cover:</a:t>
            </a:r>
            <a:r>
              <a:rPr lang="en-US" baseline="0" dirty="0" smtClean="0"/>
              <a:t> what is a run-on sentence?</a:t>
            </a:r>
            <a:r>
              <a:rPr lang="en-US" dirty="0" smtClean="0"/>
              <a:t>  Maybe someone</a:t>
            </a:r>
            <a:r>
              <a:rPr lang="en-US" baseline="0" dirty="0" smtClean="0"/>
              <a:t> told you that you need to work on run-ons.  Maybe your professor keeps writing this word on your writing and you don’t know what they’re talking about.  Maybe you already know, in which case, bear with me a little bit. </a:t>
            </a:r>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Run on is NOT a fragment…..(read</a:t>
            </a:r>
            <a:r>
              <a:rPr lang="en-US" baseline="0" dirty="0" smtClean="0"/>
              <a:t> both) </a:t>
            </a:r>
            <a:r>
              <a:rPr lang="en-US" dirty="0" smtClean="0"/>
              <a:t> so</a:t>
            </a:r>
            <a:r>
              <a:rPr lang="en-US" baseline="0" dirty="0" smtClean="0"/>
              <a:t> basically, a f</a:t>
            </a:r>
            <a:r>
              <a:rPr lang="en-US" dirty="0" smtClean="0"/>
              <a:t>ragment</a:t>
            </a:r>
            <a:r>
              <a:rPr lang="en-US" baseline="0" dirty="0" smtClean="0"/>
              <a:t> is missing either a subject or a verb, and run-ons have too many! We’ll get to correcting them in a moment, but there are still a few definitions to cover.</a:t>
            </a:r>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that examples</a:t>
            </a:r>
            <a:r>
              <a:rPr lang="en-US" baseline="0" dirty="0" smtClean="0"/>
              <a:t> I showed a couple slides back ……There are three complete thoughts in this run on.  Who can tell me what the first one is?  Second? Last?  We’ll correct this sentence later, for now I just wanted to give some practice at separating the complete thoughts from one another.</a:t>
            </a:r>
          </a:p>
          <a:p>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it’s </a:t>
            </a:r>
            <a:r>
              <a:rPr lang="en-US" i="1" dirty="0" smtClean="0"/>
              <a:t>splice,</a:t>
            </a:r>
            <a:r>
              <a:rPr lang="en-US" i="0" baseline="0" dirty="0" smtClean="0"/>
              <a:t> not </a:t>
            </a:r>
            <a:r>
              <a:rPr lang="en-US" i="1" baseline="0" dirty="0" smtClean="0"/>
              <a:t>slice.  </a:t>
            </a:r>
            <a:r>
              <a:rPr lang="en-US" i="0" baseline="0" dirty="0" smtClean="0"/>
              <a:t>Let’s look at this example</a:t>
            </a:r>
            <a:r>
              <a:rPr lang="en-US" i="1" baseline="0" dirty="0" smtClean="0"/>
              <a:t> … </a:t>
            </a:r>
            <a:r>
              <a:rPr lang="en-US" i="0" baseline="0" dirty="0" smtClean="0"/>
              <a:t>so here, we have two complete thoughts (1), (2), and someone put a comma there.  It’s punctuation, right?   I’s a pause, right?  No.  It’s not good enough.  (yarn demo) </a:t>
            </a:r>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a:t>
            </a:r>
            <a:r>
              <a:rPr lang="en-US" baseline="0" dirty="0" smtClean="0"/>
              <a:t> call them the easy three because a) they’re the quickest and simplest ways to fix a run-on and b) they are interchangeable.  I’ll show you what I mean by that in a minute.  Let’s look at this example…pick out the two complete thoughts, put a period there….So now our revised sentence looks like…note that “it” is now capitalized to signal the start of a new sentence.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like before, pick</a:t>
            </a:r>
            <a:r>
              <a:rPr lang="en-US" baseline="0" dirty="0" smtClean="0"/>
              <a:t> out the two separate thoughts.  Only this time instead of using a period, use a semicolon…</a:t>
            </a:r>
            <a:endParaRPr lang="en-US" dirty="0"/>
          </a:p>
        </p:txBody>
      </p:sp>
      <p:sp>
        <p:nvSpPr>
          <p:cNvPr id="4" name="Slide Number Placeholder 3"/>
          <p:cNvSpPr>
            <a:spLocks noGrp="1"/>
          </p:cNvSpPr>
          <p:nvPr>
            <p:ph type="sldNum" sz="quarter" idx="10"/>
          </p:nvPr>
        </p:nvSpPr>
        <p:spPr/>
        <p:txBody>
          <a:bodyPr/>
          <a:lstStyle/>
          <a:p>
            <a:fld id="{10BD26FB-DF66-4081-BDBF-0E5FEE08470C}"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C976F23-7C8E-4738-BEDC-3C5923546052}" type="datetimeFigureOut">
              <a:rPr lang="en-US" smtClean="0"/>
              <a:pPr/>
              <a:t>10/19/2010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1631C98-C098-4DAA-84FD-A8A71D8B72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976F23-7C8E-4738-BEDC-3C5923546052}"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31C98-C098-4DAA-84FD-A8A71D8B7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976F23-7C8E-4738-BEDC-3C5923546052}"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31C98-C098-4DAA-84FD-A8A71D8B7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C976F23-7C8E-4738-BEDC-3C5923546052}" type="datetimeFigureOut">
              <a:rPr lang="en-US" smtClean="0"/>
              <a:pPr/>
              <a:t>10/19/2010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1631C98-C098-4DAA-84FD-A8A71D8B72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C976F23-7C8E-4738-BEDC-3C5923546052}" type="datetimeFigureOut">
              <a:rPr lang="en-US" smtClean="0"/>
              <a:pPr/>
              <a:t>10/19/2010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1631C98-C098-4DAA-84FD-A8A71D8B720C}"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C976F23-7C8E-4738-BEDC-3C5923546052}" type="datetimeFigureOut">
              <a:rPr lang="en-US" smtClean="0"/>
              <a:pPr/>
              <a:t>10/19/2010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1631C98-C098-4DAA-84FD-A8A71D8B72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C976F23-7C8E-4738-BEDC-3C5923546052}" type="datetimeFigureOut">
              <a:rPr lang="en-US" smtClean="0"/>
              <a:pPr/>
              <a:t>10/19/2010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1631C98-C098-4DAA-84FD-A8A71D8B72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976F23-7C8E-4738-BEDC-3C5923546052}" type="datetimeFigureOut">
              <a:rPr lang="en-US" smtClean="0"/>
              <a:pPr/>
              <a:t>10/19/2010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31C98-C098-4DAA-84FD-A8A71D8B72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C976F23-7C8E-4738-BEDC-3C5923546052}" type="datetimeFigureOut">
              <a:rPr lang="en-US" smtClean="0"/>
              <a:pPr/>
              <a:t>10/19/2010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1631C98-C098-4DAA-84FD-A8A71D8B72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C976F23-7C8E-4738-BEDC-3C5923546052}" type="datetimeFigureOut">
              <a:rPr lang="en-US" smtClean="0"/>
              <a:pPr/>
              <a:t>10/19/2010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1631C98-C098-4DAA-84FD-A8A71D8B72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C976F23-7C8E-4738-BEDC-3C5923546052}" type="datetimeFigureOut">
              <a:rPr lang="en-US" smtClean="0"/>
              <a:pPr/>
              <a:t>10/19/2010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1631C98-C098-4DAA-84FD-A8A71D8B72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C976F23-7C8E-4738-BEDC-3C5923546052}" type="datetimeFigureOut">
              <a:rPr lang="en-US" smtClean="0"/>
              <a:pPr/>
              <a:t>10/19/2010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1631C98-C098-4DAA-84FD-A8A71D8B720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wmf"/><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bellevuecollege.edu/asc/writin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458200" cy="2362200"/>
          </a:xfrm>
        </p:spPr>
        <p:txBody>
          <a:bodyPr>
            <a:normAutofit/>
          </a:bodyPr>
          <a:lstStyle/>
          <a:p>
            <a:pPr algn="ctr"/>
            <a:r>
              <a:rPr lang="en-US" sz="2200" dirty="0" smtClean="0"/>
              <a:t>Bellevue College Writing Lab Proudly Presents…</a:t>
            </a:r>
            <a:r>
              <a:rPr lang="en-US" dirty="0" smtClean="0"/>
              <a:t/>
            </a:r>
            <a:br>
              <a:rPr lang="en-US" dirty="0" smtClean="0"/>
            </a:br>
            <a:r>
              <a:rPr lang="en-US" sz="5300" dirty="0" smtClean="0"/>
              <a:t>How to Correct Run-On Sentences</a:t>
            </a:r>
            <a:endParaRPr lang="en-US" sz="5300" dirty="0"/>
          </a:p>
        </p:txBody>
      </p:sp>
      <p:sp>
        <p:nvSpPr>
          <p:cNvPr id="3" name="Subtitle 2"/>
          <p:cNvSpPr>
            <a:spLocks noGrp="1"/>
          </p:cNvSpPr>
          <p:nvPr>
            <p:ph type="subTitle" idx="1"/>
          </p:nvPr>
        </p:nvSpPr>
        <p:spPr>
          <a:xfrm>
            <a:off x="457200" y="2514600"/>
            <a:ext cx="8146256" cy="2438400"/>
          </a:xfrm>
        </p:spPr>
        <p:txBody>
          <a:bodyPr>
            <a:normAutofit/>
          </a:bodyPr>
          <a:lstStyle/>
          <a:p>
            <a:pPr algn="l"/>
            <a:endParaRPr lang="en-US" dirty="0" smtClean="0"/>
          </a:p>
          <a:p>
            <a:pPr algn="l"/>
            <a:r>
              <a:rPr lang="en-US" dirty="0" smtClean="0"/>
              <a:t>Welcome!</a:t>
            </a:r>
          </a:p>
          <a:p>
            <a:pPr algn="l"/>
            <a:endParaRPr lang="en-US" dirty="0" smtClean="0"/>
          </a:p>
          <a:p>
            <a:pPr algn="l"/>
            <a:r>
              <a:rPr lang="en-US" dirty="0" smtClean="0"/>
              <a:t>Please sign in and take a hand-out.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Fixing Run-</a:t>
            </a:r>
            <a:r>
              <a:rPr lang="en-US" dirty="0" err="1" smtClean="0"/>
              <a:t>Ons</a:t>
            </a:r>
            <a:endParaRPr lang="en-US" dirty="0"/>
          </a:p>
        </p:txBody>
      </p:sp>
      <p:sp>
        <p:nvSpPr>
          <p:cNvPr id="3" name="Content Placeholder 2"/>
          <p:cNvSpPr>
            <a:spLocks noGrp="1"/>
          </p:cNvSpPr>
          <p:nvPr>
            <p:ph idx="1"/>
          </p:nvPr>
        </p:nvSpPr>
        <p:spPr/>
        <p:txBody>
          <a:bodyPr/>
          <a:lstStyle/>
          <a:p>
            <a:r>
              <a:rPr lang="en-US" dirty="0" smtClean="0"/>
              <a:t>The Easy Three:</a:t>
            </a:r>
          </a:p>
          <a:p>
            <a:pPr lvl="1"/>
            <a:r>
              <a:rPr lang="en-US" dirty="0" smtClean="0"/>
              <a:t> periods, semicolons, and </a:t>
            </a:r>
            <a:r>
              <a:rPr lang="en-US" dirty="0" err="1" smtClean="0"/>
              <a:t>fanboys</a:t>
            </a:r>
            <a:endParaRPr lang="en-US" dirty="0" smtClean="0"/>
          </a:p>
          <a:p>
            <a:endParaRPr lang="en-US" dirty="0" smtClean="0"/>
          </a:p>
          <a:p>
            <a:r>
              <a:rPr lang="en-US" dirty="0" smtClean="0"/>
              <a:t>Subordinators</a:t>
            </a:r>
          </a:p>
          <a:p>
            <a:endParaRPr lang="en-US" dirty="0" smtClean="0"/>
          </a:p>
          <a:p>
            <a:r>
              <a:rPr lang="en-US" dirty="0" smtClean="0"/>
              <a:t>“Trimming the Fat"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1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5638800" y="4572000"/>
            <a:ext cx="457200" cy="304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a:buNone/>
            </a:pPr>
            <a:r>
              <a:rPr lang="en-US" sz="3200" dirty="0" smtClean="0">
                <a:solidFill>
                  <a:schemeClr val="accent2">
                    <a:lumMod val="60000"/>
                    <a:lumOff val="40000"/>
                  </a:schemeClr>
                </a:solidFill>
                <a:latin typeface="+mj-lt"/>
              </a:rPr>
              <a:t>“</a:t>
            </a:r>
            <a:r>
              <a:rPr lang="en-US" sz="2400" dirty="0" smtClean="0">
                <a:solidFill>
                  <a:schemeClr val="accent2">
                    <a:lumMod val="60000"/>
                    <a:lumOff val="40000"/>
                  </a:schemeClr>
                </a:solidFill>
                <a:latin typeface="+mj-lt"/>
              </a:rPr>
              <a:t>Ballet is a classical form of dance it has been performed for centuries.”</a:t>
            </a:r>
          </a:p>
          <a:p>
            <a:pPr>
              <a:buNone/>
            </a:pPr>
            <a:endParaRPr lang="en-US" sz="2400" dirty="0" smtClean="0">
              <a:solidFill>
                <a:srgbClr val="FFFF00"/>
              </a:solidFill>
            </a:endParaRPr>
          </a:p>
          <a:p>
            <a:pPr>
              <a:buNone/>
            </a:pPr>
            <a:r>
              <a:rPr lang="en-US" sz="2400" dirty="0" smtClean="0"/>
              <a:t>To correct it, separate the two complete thoughts with a period.  </a:t>
            </a:r>
          </a:p>
          <a:p>
            <a:pPr>
              <a:buNone/>
            </a:pPr>
            <a:endParaRPr lang="en-US" sz="2400" dirty="0" smtClean="0"/>
          </a:p>
          <a:p>
            <a:pPr>
              <a:buNone/>
            </a:pPr>
            <a:r>
              <a:rPr lang="en-US" sz="2400" dirty="0" smtClean="0">
                <a:solidFill>
                  <a:srgbClr val="92D050"/>
                </a:solidFill>
              </a:rPr>
              <a:t>“Ballet is a classical form of dance. It has been performed for centuries.”</a:t>
            </a:r>
          </a:p>
          <a:p>
            <a:pPr>
              <a:buNone/>
            </a:pPr>
            <a:endParaRPr lang="en-US" sz="2400" dirty="0" smtClean="0">
              <a:solidFill>
                <a:srgbClr val="FFFF00"/>
              </a:solidFill>
            </a:endParaRPr>
          </a:p>
          <a:p>
            <a:pPr>
              <a:buNone/>
            </a:pPr>
            <a:endParaRPr lang="en-US" sz="2400" dirty="0" smtClean="0">
              <a:solidFill>
                <a:srgbClr val="FFFF00"/>
              </a:solidFill>
            </a:endParaRPr>
          </a:p>
          <a:p>
            <a:pPr>
              <a:buNone/>
            </a:pPr>
            <a:endParaRPr lang="en-US" sz="2400" dirty="0" smtClean="0">
              <a:solidFill>
                <a:srgbClr val="FFFF00"/>
              </a:solidFill>
            </a:endParaRPr>
          </a:p>
          <a:p>
            <a:pPr>
              <a:buNone/>
            </a:pPr>
            <a:endParaRPr lang="en-US" sz="2400" dirty="0" smtClean="0">
              <a:solidFill>
                <a:srgbClr val="FFFF00"/>
              </a:solidFill>
            </a:endParaRPr>
          </a:p>
          <a:p>
            <a:pPr algn="ctr">
              <a:buNone/>
            </a:pPr>
            <a:endParaRPr lang="en-US" sz="3200" dirty="0" smtClean="0">
              <a:solidFill>
                <a:srgbClr val="FFFF00"/>
              </a:solidFill>
            </a:endParaRPr>
          </a:p>
          <a:p>
            <a:pPr>
              <a:buNone/>
            </a:pPr>
            <a:endParaRPr lang="en-US" sz="3200" dirty="0" smtClean="0">
              <a:solidFill>
                <a:srgbClr val="FFFF00"/>
              </a:solidFill>
            </a:endParaRPr>
          </a:p>
          <a:p>
            <a:endParaRPr lang="en-US" dirty="0"/>
          </a:p>
        </p:txBody>
      </p:sp>
      <p:sp>
        <p:nvSpPr>
          <p:cNvPr id="2" name="Title 1"/>
          <p:cNvSpPr>
            <a:spLocks noGrp="1"/>
          </p:cNvSpPr>
          <p:nvPr>
            <p:ph type="title"/>
          </p:nvPr>
        </p:nvSpPr>
        <p:spPr/>
        <p:txBody>
          <a:bodyPr/>
          <a:lstStyle/>
          <a:p>
            <a:pPr algn="ctr"/>
            <a:r>
              <a:rPr lang="en-US" dirty="0" smtClean="0"/>
              <a:t>The Easy Three: Period</a:t>
            </a:r>
            <a:endParaRPr lang="en-US" dirty="0"/>
          </a:p>
        </p:txBody>
      </p:sp>
      <p:sp>
        <p:nvSpPr>
          <p:cNvPr id="16" name="Down Arrow 15"/>
          <p:cNvSpPr/>
          <p:nvPr/>
        </p:nvSpPr>
        <p:spPr>
          <a:xfrm>
            <a:off x="4191000" y="3886200"/>
            <a:ext cx="457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 grpId="0" uiExpand="1" build="p"/>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Easy three: Semicolon</a:t>
            </a:r>
            <a:endParaRPr lang="en-US" dirty="0"/>
          </a:p>
        </p:txBody>
      </p:sp>
      <p:sp>
        <p:nvSpPr>
          <p:cNvPr id="3" name="Content Placeholder 2"/>
          <p:cNvSpPr>
            <a:spLocks noGrp="1"/>
          </p:cNvSpPr>
          <p:nvPr>
            <p:ph idx="1"/>
          </p:nvPr>
        </p:nvSpPr>
        <p:spPr>
          <a:xfrm>
            <a:off x="457200" y="1371600"/>
            <a:ext cx="8229600" cy="5083208"/>
          </a:xfrm>
        </p:spPr>
        <p:txBody>
          <a:bodyPr>
            <a:normAutofit/>
          </a:bodyPr>
          <a:lstStyle/>
          <a:p>
            <a:pPr>
              <a:buFont typeface="Arial" pitchFamily="34" charset="0"/>
              <a:buChar char="•"/>
            </a:pPr>
            <a:r>
              <a:rPr lang="en-US" sz="2500" dirty="0" smtClean="0"/>
              <a:t>Semicolon (;)  more than a comma, less than a period</a:t>
            </a:r>
          </a:p>
          <a:p>
            <a:pPr>
              <a:buFont typeface="Arial" pitchFamily="34" charset="0"/>
              <a:buChar char="•"/>
            </a:pPr>
            <a:r>
              <a:rPr lang="en-US" sz="2500" dirty="0" smtClean="0"/>
              <a:t>Use it when two thoughts relate well to each other</a:t>
            </a:r>
          </a:p>
          <a:p>
            <a:pPr>
              <a:buNone/>
            </a:pPr>
            <a:endParaRPr lang="en-US" sz="2500" dirty="0" smtClean="0"/>
          </a:p>
          <a:p>
            <a:pPr>
              <a:buNone/>
            </a:pPr>
            <a:r>
              <a:rPr lang="en-US" sz="2000" dirty="0" smtClean="0">
                <a:solidFill>
                  <a:srgbClr val="92D050"/>
                </a:solidFill>
              </a:rPr>
              <a:t>“I gnaw on old car tires; it strengthens my jaws for combat against bears.” Related!</a:t>
            </a:r>
          </a:p>
          <a:p>
            <a:pPr>
              <a:buNone/>
            </a:pPr>
            <a:r>
              <a:rPr lang="en-US" sz="2000" dirty="0" smtClean="0">
                <a:solidFill>
                  <a:schemeClr val="accent1">
                    <a:lumMod val="50000"/>
                  </a:schemeClr>
                </a:solidFill>
              </a:rPr>
              <a:t>“I fought the bear and won; some people believe unicorns evolved into narwhals.”  NOT Related.</a:t>
            </a:r>
          </a:p>
          <a:p>
            <a:pPr>
              <a:buNone/>
            </a:pPr>
            <a:endParaRPr lang="en-US" sz="2000" dirty="0" smtClean="0">
              <a:solidFill>
                <a:schemeClr val="accent1">
                  <a:lumMod val="50000"/>
                </a:schemeClr>
              </a:solidFill>
            </a:endParaRPr>
          </a:p>
        </p:txBody>
      </p:sp>
      <p:pic>
        <p:nvPicPr>
          <p:cNvPr id="3074" name="Picture 2" descr="C:\Users\Connie\AppData\Local\Microsoft\Windows\Temporary Internet Files\Content.IE5\PWB9ZZ85\MP900314134[1].jpg"/>
          <p:cNvPicPr>
            <a:picLocks noChangeAspect="1" noChangeArrowheads="1"/>
          </p:cNvPicPr>
          <p:nvPr/>
        </p:nvPicPr>
        <p:blipFill>
          <a:blip r:embed="rId3" cstate="print"/>
          <a:srcRect/>
          <a:stretch>
            <a:fillRect/>
          </a:stretch>
        </p:blipFill>
        <p:spPr bwMode="auto">
          <a:xfrm>
            <a:off x="381000" y="5192129"/>
            <a:ext cx="914400" cy="1284871"/>
          </a:xfrm>
          <a:prstGeom prst="rect">
            <a:avLst/>
          </a:prstGeom>
          <a:noFill/>
        </p:spPr>
      </p:pic>
      <p:pic>
        <p:nvPicPr>
          <p:cNvPr id="3075" name="Picture 3" descr="C:\Users\Connie\AppData\Local\Microsoft\Windows\Temporary Internet Files\Content.IE5\H1IX3E86\MC900382610[1].jpg"/>
          <p:cNvPicPr>
            <a:picLocks noChangeAspect="1" noChangeArrowheads="1"/>
          </p:cNvPicPr>
          <p:nvPr/>
        </p:nvPicPr>
        <p:blipFill>
          <a:blip r:embed="rId4" cstate="print"/>
          <a:srcRect/>
          <a:stretch>
            <a:fillRect/>
          </a:stretch>
        </p:blipFill>
        <p:spPr bwMode="auto">
          <a:xfrm>
            <a:off x="1905000" y="5181600"/>
            <a:ext cx="1356796" cy="1447800"/>
          </a:xfrm>
          <a:prstGeom prst="rect">
            <a:avLst/>
          </a:prstGeom>
          <a:noFill/>
        </p:spPr>
      </p:pic>
      <p:pic>
        <p:nvPicPr>
          <p:cNvPr id="3082" name="Picture 10" descr="C:\Users\Connie\AppData\Local\Microsoft\Windows\Temporary Internet Files\Content.IE5\LMD9CA5N\MC900203156[1].wmf"/>
          <p:cNvPicPr>
            <a:picLocks noChangeAspect="1" noChangeArrowheads="1"/>
          </p:cNvPicPr>
          <p:nvPr/>
        </p:nvPicPr>
        <p:blipFill>
          <a:blip r:embed="rId5" cstate="print"/>
          <a:srcRect/>
          <a:stretch>
            <a:fillRect/>
          </a:stretch>
        </p:blipFill>
        <p:spPr bwMode="auto">
          <a:xfrm>
            <a:off x="4520184" y="5230368"/>
            <a:ext cx="987499" cy="1213960"/>
          </a:xfrm>
          <a:prstGeom prst="rect">
            <a:avLst/>
          </a:prstGeom>
          <a:noFill/>
        </p:spPr>
      </p:pic>
      <p:sp>
        <p:nvSpPr>
          <p:cNvPr id="16" name="Right Arrow 15"/>
          <p:cNvSpPr/>
          <p:nvPr/>
        </p:nvSpPr>
        <p:spPr>
          <a:xfrm>
            <a:off x="5715000" y="5791200"/>
            <a:ext cx="685800" cy="3810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narwhal 2.jpg"/>
          <p:cNvPicPr>
            <a:picLocks noChangeAspect="1"/>
          </p:cNvPicPr>
          <p:nvPr/>
        </p:nvPicPr>
        <p:blipFill>
          <a:blip r:embed="rId6" cstate="print">
            <a:lum bright="-21000" contrast="44000"/>
          </a:blip>
          <a:srcRect l="3778" t="18000" b="28667"/>
          <a:stretch>
            <a:fillRect/>
          </a:stretch>
        </p:blipFill>
        <p:spPr>
          <a:xfrm>
            <a:off x="6644323" y="5257800"/>
            <a:ext cx="2231071" cy="12366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par>
                                <p:cTn id="18" presetID="53" presetClass="entr" presetSubtype="0" fill="hold" nodeType="withEffect">
                                  <p:stCondLst>
                                    <p:cond delay="0"/>
                                  </p:stCondLst>
                                  <p:childTnLst>
                                    <p:set>
                                      <p:cBhvr>
                                        <p:cTn id="19" dur="1" fill="hold">
                                          <p:stCondLst>
                                            <p:cond delay="0"/>
                                          </p:stCondLst>
                                        </p:cTn>
                                        <p:tgtEl>
                                          <p:spTgt spid="3074"/>
                                        </p:tgtEl>
                                        <p:attrNameLst>
                                          <p:attrName>style.visibility</p:attrName>
                                        </p:attrNameLst>
                                      </p:cBhvr>
                                      <p:to>
                                        <p:strVal val="visible"/>
                                      </p:to>
                                    </p:set>
                                    <p:anim calcmode="lin" valueType="num">
                                      <p:cBhvr>
                                        <p:cTn id="20" dur="2000" fill="hold"/>
                                        <p:tgtEl>
                                          <p:spTgt spid="3074"/>
                                        </p:tgtEl>
                                        <p:attrNameLst>
                                          <p:attrName>ppt_w</p:attrName>
                                        </p:attrNameLst>
                                      </p:cBhvr>
                                      <p:tavLst>
                                        <p:tav tm="0">
                                          <p:val>
                                            <p:fltVal val="0"/>
                                          </p:val>
                                        </p:tav>
                                        <p:tav tm="100000">
                                          <p:val>
                                            <p:strVal val="#ppt_w"/>
                                          </p:val>
                                        </p:tav>
                                      </p:tavLst>
                                    </p:anim>
                                    <p:anim calcmode="lin" valueType="num">
                                      <p:cBhvr>
                                        <p:cTn id="21" dur="2000" fill="hold"/>
                                        <p:tgtEl>
                                          <p:spTgt spid="3074"/>
                                        </p:tgtEl>
                                        <p:attrNameLst>
                                          <p:attrName>ppt_h</p:attrName>
                                        </p:attrNameLst>
                                      </p:cBhvr>
                                      <p:tavLst>
                                        <p:tav tm="0">
                                          <p:val>
                                            <p:fltVal val="0"/>
                                          </p:val>
                                        </p:tav>
                                        <p:tav tm="100000">
                                          <p:val>
                                            <p:strVal val="#ppt_h"/>
                                          </p:val>
                                        </p:tav>
                                      </p:tavLst>
                                    </p:anim>
                                    <p:animEffect transition="in" filter="fade">
                                      <p:cBhvr>
                                        <p:cTn id="22" dur="2000"/>
                                        <p:tgtEl>
                                          <p:spTgt spid="3074"/>
                                        </p:tgtEl>
                                      </p:cBhvr>
                                    </p:animEffect>
                                  </p:childTnLst>
                                </p:cTn>
                              </p:par>
                              <p:par>
                                <p:cTn id="23" presetID="53" presetClass="entr" presetSubtype="0" fill="hold" nodeType="withEffect">
                                  <p:stCondLst>
                                    <p:cond delay="0"/>
                                  </p:stCondLst>
                                  <p:childTnLst>
                                    <p:set>
                                      <p:cBhvr>
                                        <p:cTn id="24" dur="1" fill="hold">
                                          <p:stCondLst>
                                            <p:cond delay="0"/>
                                          </p:stCondLst>
                                        </p:cTn>
                                        <p:tgtEl>
                                          <p:spTgt spid="3075"/>
                                        </p:tgtEl>
                                        <p:attrNameLst>
                                          <p:attrName>style.visibility</p:attrName>
                                        </p:attrNameLst>
                                      </p:cBhvr>
                                      <p:to>
                                        <p:strVal val="visible"/>
                                      </p:to>
                                    </p:set>
                                    <p:anim calcmode="lin" valueType="num">
                                      <p:cBhvr>
                                        <p:cTn id="25" dur="2000" fill="hold"/>
                                        <p:tgtEl>
                                          <p:spTgt spid="3075"/>
                                        </p:tgtEl>
                                        <p:attrNameLst>
                                          <p:attrName>ppt_w</p:attrName>
                                        </p:attrNameLst>
                                      </p:cBhvr>
                                      <p:tavLst>
                                        <p:tav tm="0">
                                          <p:val>
                                            <p:fltVal val="0"/>
                                          </p:val>
                                        </p:tav>
                                        <p:tav tm="100000">
                                          <p:val>
                                            <p:strVal val="#ppt_w"/>
                                          </p:val>
                                        </p:tav>
                                      </p:tavLst>
                                    </p:anim>
                                    <p:anim calcmode="lin" valueType="num">
                                      <p:cBhvr>
                                        <p:cTn id="26" dur="2000" fill="hold"/>
                                        <p:tgtEl>
                                          <p:spTgt spid="3075"/>
                                        </p:tgtEl>
                                        <p:attrNameLst>
                                          <p:attrName>ppt_h</p:attrName>
                                        </p:attrNameLst>
                                      </p:cBhvr>
                                      <p:tavLst>
                                        <p:tav tm="0">
                                          <p:val>
                                            <p:fltVal val="0"/>
                                          </p:val>
                                        </p:tav>
                                        <p:tav tm="100000">
                                          <p:val>
                                            <p:strVal val="#ppt_h"/>
                                          </p:val>
                                        </p:tav>
                                      </p:tavLst>
                                    </p:anim>
                                    <p:animEffect transition="in" filter="fade">
                                      <p:cBhvr>
                                        <p:cTn id="27" dur="2000"/>
                                        <p:tgtEl>
                                          <p:spTgt spid="307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par>
                                <p:cTn id="33" presetID="17" presetClass="entr" presetSubtype="10" fill="hold" nodeType="withEffect">
                                  <p:stCondLst>
                                    <p:cond delay="0"/>
                                  </p:stCondLst>
                                  <p:childTnLst>
                                    <p:set>
                                      <p:cBhvr>
                                        <p:cTn id="34" dur="1" fill="hold">
                                          <p:stCondLst>
                                            <p:cond delay="0"/>
                                          </p:stCondLst>
                                        </p:cTn>
                                        <p:tgtEl>
                                          <p:spTgt spid="3082"/>
                                        </p:tgtEl>
                                        <p:attrNameLst>
                                          <p:attrName>style.visibility</p:attrName>
                                        </p:attrNameLst>
                                      </p:cBhvr>
                                      <p:to>
                                        <p:strVal val="visible"/>
                                      </p:to>
                                    </p:set>
                                    <p:anim calcmode="lin" valueType="num">
                                      <p:cBhvr>
                                        <p:cTn id="35" dur="500" fill="hold"/>
                                        <p:tgtEl>
                                          <p:spTgt spid="3082"/>
                                        </p:tgtEl>
                                        <p:attrNameLst>
                                          <p:attrName>ppt_w</p:attrName>
                                        </p:attrNameLst>
                                      </p:cBhvr>
                                      <p:tavLst>
                                        <p:tav tm="0">
                                          <p:val>
                                            <p:fltVal val="0"/>
                                          </p:val>
                                        </p:tav>
                                        <p:tav tm="100000">
                                          <p:val>
                                            <p:strVal val="#ppt_w"/>
                                          </p:val>
                                        </p:tav>
                                      </p:tavLst>
                                    </p:anim>
                                    <p:anim calcmode="lin" valueType="num">
                                      <p:cBhvr>
                                        <p:cTn id="36" dur="500" fill="hold"/>
                                        <p:tgtEl>
                                          <p:spTgt spid="3082"/>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strVal val="#ppt_h"/>
                                          </p:val>
                                        </p:tav>
                                        <p:tav tm="100000">
                                          <p:val>
                                            <p:strVal val="#ppt_h"/>
                                          </p:val>
                                        </p:tav>
                                      </p:tavLst>
                                    </p:anim>
                                  </p:childTnLst>
                                </p:cTn>
                              </p:par>
                              <p:par>
                                <p:cTn id="41" presetID="17" presetClass="entr" presetSubtype="1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Semicolon, cont.</a:t>
            </a:r>
            <a:endParaRPr lang="en-US" dirty="0"/>
          </a:p>
        </p:txBody>
      </p:sp>
      <p:sp>
        <p:nvSpPr>
          <p:cNvPr id="3" name="Content Placeholder 2"/>
          <p:cNvSpPr>
            <a:spLocks noGrp="1"/>
          </p:cNvSpPr>
          <p:nvPr>
            <p:ph idx="1"/>
          </p:nvPr>
        </p:nvSpPr>
        <p:spPr/>
        <p:txBody>
          <a:bodyPr>
            <a:normAutofit/>
          </a:bodyPr>
          <a:lstStyle/>
          <a:p>
            <a:pPr>
              <a:buNone/>
            </a:pPr>
            <a:r>
              <a:rPr lang="en-US" sz="2400" dirty="0" smtClean="0">
                <a:solidFill>
                  <a:schemeClr val="accent2">
                    <a:lumMod val="60000"/>
                    <a:lumOff val="40000"/>
                  </a:schemeClr>
                </a:solidFill>
              </a:rPr>
              <a:t>“I feel sorry for the Tyrannosaurus Rex with those weenie arms, he could never scratch his nose!”</a:t>
            </a:r>
          </a:p>
          <a:p>
            <a:pPr>
              <a:buNone/>
            </a:pPr>
            <a:endParaRPr lang="en-US" sz="2400" dirty="0" smtClean="0">
              <a:solidFill>
                <a:schemeClr val="accent2">
                  <a:lumMod val="60000"/>
                  <a:lumOff val="40000"/>
                </a:schemeClr>
              </a:solidFill>
            </a:endParaRPr>
          </a:p>
          <a:p>
            <a:pPr>
              <a:buNone/>
            </a:pPr>
            <a:r>
              <a:rPr lang="en-US" sz="2400" dirty="0" smtClean="0">
                <a:solidFill>
                  <a:srgbClr val="92D050"/>
                </a:solidFill>
              </a:rPr>
              <a:t>“I feel sorry for the Tyrannosaurus Rex; with those weenie arms, he could never scratch his nose!”</a:t>
            </a:r>
          </a:p>
          <a:p>
            <a:pPr>
              <a:buNone/>
            </a:pPr>
            <a:endParaRPr lang="en-US" sz="2400" dirty="0" smtClean="0">
              <a:solidFill>
                <a:srgbClr val="92D050"/>
              </a:solidFill>
            </a:endParaRPr>
          </a:p>
          <a:p>
            <a:pPr>
              <a:buNone/>
            </a:pPr>
            <a:endParaRPr lang="en-US" sz="2400" dirty="0" smtClean="0">
              <a:solidFill>
                <a:srgbClr val="92D050"/>
              </a:solidFill>
            </a:endParaRPr>
          </a:p>
          <a:p>
            <a:pPr>
              <a:buNone/>
            </a:pPr>
            <a:r>
              <a:rPr lang="en-US" sz="2400" dirty="0" smtClean="0"/>
              <a:t>Take note!  </a:t>
            </a:r>
            <a:endParaRPr lang="en-US" sz="2400" i="1" dirty="0" smtClean="0"/>
          </a:p>
          <a:p>
            <a:pPr>
              <a:buNone/>
            </a:pPr>
            <a:r>
              <a:rPr lang="en-US" sz="2400" i="1" dirty="0" smtClean="0"/>
              <a:t>		NO additional words after the semicolon</a:t>
            </a:r>
          </a:p>
          <a:p>
            <a:pPr>
              <a:buNone/>
            </a:pPr>
            <a:r>
              <a:rPr lang="en-US" sz="2400" i="1" dirty="0" smtClean="0"/>
              <a:t>		DO NOT capitalize the next word</a:t>
            </a:r>
          </a:p>
          <a:p>
            <a:pPr>
              <a:buNone/>
            </a:pPr>
            <a:endParaRPr lang="en-US" sz="2400" dirty="0" smtClean="0"/>
          </a:p>
        </p:txBody>
      </p:sp>
      <p:pic>
        <p:nvPicPr>
          <p:cNvPr id="2050" name="Picture 2" descr="C:\Users\Connie\AppData\Local\Microsoft\Windows\Temporary Internet Files\Content.IE5\PWB9ZZ85\MC900020512[1].wmf"/>
          <p:cNvPicPr>
            <a:picLocks noChangeAspect="1" noChangeArrowheads="1"/>
          </p:cNvPicPr>
          <p:nvPr/>
        </p:nvPicPr>
        <p:blipFill>
          <a:blip r:embed="rId3" cstate="print"/>
          <a:srcRect/>
          <a:stretch>
            <a:fillRect/>
          </a:stretch>
        </p:blipFill>
        <p:spPr bwMode="auto">
          <a:xfrm flipH="1">
            <a:off x="6248400" y="3962400"/>
            <a:ext cx="2895600" cy="140643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up)">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dirty="0" smtClean="0"/>
              <a:t>One last word on semicolons</a:t>
            </a:r>
            <a:endParaRPr lang="en-US" dirty="0"/>
          </a:p>
        </p:txBody>
      </p:sp>
      <p:sp>
        <p:nvSpPr>
          <p:cNvPr id="10" name="Content Placeholder 9"/>
          <p:cNvSpPr>
            <a:spLocks noGrp="1"/>
          </p:cNvSpPr>
          <p:nvPr>
            <p:ph idx="1"/>
          </p:nvPr>
        </p:nvSpPr>
        <p:spPr/>
        <p:txBody>
          <a:bodyPr/>
          <a:lstStyle/>
          <a:p>
            <a:pPr>
              <a:buNone/>
            </a:pPr>
            <a:endParaRPr lang="en-US" dirty="0" smtClean="0"/>
          </a:p>
          <a:p>
            <a:pPr>
              <a:buNone/>
            </a:pPr>
            <a:r>
              <a:rPr lang="en-US" dirty="0" smtClean="0"/>
              <a:t>Use semicolons sparingly – no more than </a:t>
            </a:r>
          </a:p>
          <a:p>
            <a:pPr>
              <a:buNone/>
            </a:pPr>
            <a:r>
              <a:rPr lang="en-US" dirty="0" smtClean="0"/>
              <a:t>Once or twice per page.</a:t>
            </a:r>
          </a:p>
          <a:p>
            <a:pPr>
              <a:buNone/>
            </a:pPr>
            <a:endParaRPr lang="en-US" dirty="0" smtClean="0"/>
          </a:p>
          <a:p>
            <a:pPr>
              <a:buNone/>
            </a:pPr>
            <a:endParaRPr lang="en-US" dirty="0" smtClean="0"/>
          </a:p>
          <a:p>
            <a:pPr>
              <a:buNone/>
            </a:pPr>
            <a:r>
              <a:rPr lang="en-US" dirty="0" smtClean="0"/>
              <a:t>Up next…</a:t>
            </a:r>
            <a:r>
              <a:rPr lang="en-US" dirty="0" err="1" smtClean="0"/>
              <a:t>fanboys</a:t>
            </a:r>
            <a:r>
              <a:rPr lang="en-US" dirty="0" smtClean="0"/>
              <a:t>!</a:t>
            </a:r>
          </a:p>
          <a:p>
            <a:pPr>
              <a:buNone/>
            </a:pPr>
            <a:endParaRPr lang="en-US" dirty="0" smtClean="0">
              <a:solidFill>
                <a:schemeClr val="accent6">
                  <a:lumMod val="75000"/>
                </a:schemeClr>
              </a:solidFill>
            </a:endParaRPr>
          </a:p>
        </p:txBody>
      </p:sp>
      <p:pic>
        <p:nvPicPr>
          <p:cNvPr id="5125" name="Picture 5" descr="C:\Users\Connie\AppData\Local\Microsoft\Windows\Temporary Internet Files\Content.IE5\3XO88NVS\MC900412516[1].wmf"/>
          <p:cNvPicPr>
            <a:picLocks noChangeAspect="1" noChangeArrowheads="1"/>
          </p:cNvPicPr>
          <p:nvPr/>
        </p:nvPicPr>
        <p:blipFill>
          <a:blip r:embed="rId3" cstate="print"/>
          <a:srcRect/>
          <a:stretch>
            <a:fillRect/>
          </a:stretch>
        </p:blipFill>
        <p:spPr bwMode="auto">
          <a:xfrm>
            <a:off x="6477000" y="4724400"/>
            <a:ext cx="2237715" cy="175788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2"/>
          </p:nvPr>
        </p:nvSpPr>
        <p:spPr>
          <a:xfrm>
            <a:off x="304800" y="228600"/>
            <a:ext cx="2590800" cy="6477000"/>
          </a:xfrm>
        </p:spPr>
        <p:txBody>
          <a:bodyPr>
            <a:noAutofit/>
          </a:bodyPr>
          <a:lstStyle/>
          <a:p>
            <a:r>
              <a:rPr lang="en-US" sz="6000" dirty="0" smtClean="0">
                <a:solidFill>
                  <a:srgbClr val="92D050"/>
                </a:solidFill>
              </a:rPr>
              <a:t>F</a:t>
            </a:r>
            <a:r>
              <a:rPr lang="en-US" sz="6000" dirty="0" smtClean="0"/>
              <a:t>or</a:t>
            </a:r>
            <a:endParaRPr lang="en-US" sz="6000" dirty="0" smtClean="0">
              <a:solidFill>
                <a:srgbClr val="00B050"/>
              </a:solidFill>
            </a:endParaRPr>
          </a:p>
          <a:p>
            <a:r>
              <a:rPr lang="en-US" sz="6000" dirty="0" smtClean="0">
                <a:solidFill>
                  <a:srgbClr val="92D050"/>
                </a:solidFill>
              </a:rPr>
              <a:t>A</a:t>
            </a:r>
            <a:r>
              <a:rPr lang="en-US" sz="6000" dirty="0" smtClean="0"/>
              <a:t>nd</a:t>
            </a:r>
            <a:endParaRPr lang="en-US" sz="6000" dirty="0" smtClean="0">
              <a:solidFill>
                <a:srgbClr val="00B050"/>
              </a:solidFill>
            </a:endParaRPr>
          </a:p>
          <a:p>
            <a:r>
              <a:rPr lang="en-US" sz="6000" dirty="0" smtClean="0">
                <a:solidFill>
                  <a:srgbClr val="92D050"/>
                </a:solidFill>
              </a:rPr>
              <a:t>N</a:t>
            </a:r>
            <a:r>
              <a:rPr lang="en-US" sz="6000" dirty="0" smtClean="0"/>
              <a:t>or</a:t>
            </a:r>
          </a:p>
          <a:p>
            <a:r>
              <a:rPr lang="en-US" sz="6000" dirty="0" smtClean="0">
                <a:solidFill>
                  <a:srgbClr val="92D050"/>
                </a:solidFill>
              </a:rPr>
              <a:t>B</a:t>
            </a:r>
            <a:r>
              <a:rPr lang="en-US" sz="6000" dirty="0" smtClean="0"/>
              <a:t>ut</a:t>
            </a:r>
            <a:endParaRPr lang="en-US" sz="6000" dirty="0" smtClean="0">
              <a:solidFill>
                <a:srgbClr val="00B050"/>
              </a:solidFill>
            </a:endParaRPr>
          </a:p>
          <a:p>
            <a:r>
              <a:rPr lang="en-US" sz="6000" dirty="0" smtClean="0">
                <a:solidFill>
                  <a:srgbClr val="92D050"/>
                </a:solidFill>
              </a:rPr>
              <a:t>O</a:t>
            </a:r>
            <a:r>
              <a:rPr lang="en-US" sz="6000" dirty="0" smtClean="0"/>
              <a:t>r</a:t>
            </a:r>
            <a:endParaRPr lang="en-US" sz="6000" dirty="0" smtClean="0">
              <a:solidFill>
                <a:srgbClr val="00B050"/>
              </a:solidFill>
            </a:endParaRPr>
          </a:p>
          <a:p>
            <a:r>
              <a:rPr lang="en-US" sz="6000" dirty="0" smtClean="0">
                <a:solidFill>
                  <a:srgbClr val="92D050"/>
                </a:solidFill>
              </a:rPr>
              <a:t>Y</a:t>
            </a:r>
            <a:r>
              <a:rPr lang="en-US" sz="6000" dirty="0" smtClean="0"/>
              <a:t>et</a:t>
            </a:r>
            <a:endParaRPr lang="en-US" sz="6000" dirty="0" smtClean="0">
              <a:solidFill>
                <a:srgbClr val="00B050"/>
              </a:solidFill>
            </a:endParaRPr>
          </a:p>
          <a:p>
            <a:r>
              <a:rPr lang="en-US" sz="6000" dirty="0" smtClean="0">
                <a:solidFill>
                  <a:srgbClr val="92D050"/>
                </a:solidFill>
              </a:rPr>
              <a:t>S</a:t>
            </a:r>
            <a:r>
              <a:rPr lang="en-US" sz="6000" dirty="0" smtClean="0"/>
              <a:t>o</a:t>
            </a:r>
            <a:endParaRPr lang="en-US" sz="6000" dirty="0"/>
          </a:p>
        </p:txBody>
      </p:sp>
      <p:sp>
        <p:nvSpPr>
          <p:cNvPr id="3" name="Content Placeholder 2"/>
          <p:cNvSpPr>
            <a:spLocks noGrp="1"/>
          </p:cNvSpPr>
          <p:nvPr>
            <p:ph sz="half" idx="1"/>
          </p:nvPr>
        </p:nvSpPr>
        <p:spPr>
          <a:xfrm>
            <a:off x="2209800" y="762000"/>
            <a:ext cx="6717538" cy="5547360"/>
          </a:xfrm>
        </p:spPr>
        <p:txBody>
          <a:bodyPr>
            <a:normAutofit fontScale="85000" lnSpcReduction="20000"/>
          </a:bodyPr>
          <a:lstStyle/>
          <a:p>
            <a:pPr>
              <a:buNone/>
            </a:pPr>
            <a:r>
              <a:rPr lang="en-US" dirty="0" smtClean="0"/>
              <a:t>“</a:t>
            </a:r>
            <a:r>
              <a:rPr lang="en-US" dirty="0" err="1" smtClean="0"/>
              <a:t>Fanboys</a:t>
            </a:r>
            <a:r>
              <a:rPr lang="en-US" dirty="0" smtClean="0"/>
              <a:t>” is an acronym for a specific list of words.</a:t>
            </a:r>
          </a:p>
          <a:p>
            <a:pPr>
              <a:buNone/>
            </a:pPr>
            <a:endParaRPr lang="en-US" dirty="0" smtClean="0"/>
          </a:p>
          <a:p>
            <a:pPr>
              <a:buNone/>
            </a:pPr>
            <a:r>
              <a:rPr lang="en-US" dirty="0" smtClean="0"/>
              <a:t>Also known as </a:t>
            </a:r>
            <a:r>
              <a:rPr lang="en-US" b="1" dirty="0" smtClean="0">
                <a:solidFill>
                  <a:schemeClr val="accent4"/>
                </a:solidFill>
              </a:rPr>
              <a:t>coordinating</a:t>
            </a:r>
            <a:r>
              <a:rPr lang="en-US" dirty="0" smtClean="0"/>
              <a:t> </a:t>
            </a:r>
            <a:r>
              <a:rPr lang="en-US" b="1" dirty="0" smtClean="0">
                <a:solidFill>
                  <a:schemeClr val="accent4"/>
                </a:solidFill>
              </a:rPr>
              <a:t>conjunctions</a:t>
            </a:r>
            <a:r>
              <a:rPr lang="en-US" dirty="0" smtClean="0"/>
              <a:t>, these words provide a smooth transition between thoughts. </a:t>
            </a:r>
          </a:p>
          <a:p>
            <a:pPr>
              <a:buNone/>
            </a:pPr>
            <a:endParaRPr lang="en-US" dirty="0" smtClean="0"/>
          </a:p>
          <a:p>
            <a:pPr>
              <a:buNone/>
            </a:pPr>
            <a:endParaRPr lang="en-US" dirty="0" smtClean="0"/>
          </a:p>
          <a:p>
            <a:pPr>
              <a:buNone/>
            </a:pPr>
            <a:r>
              <a:rPr lang="en-US" dirty="0" smtClean="0"/>
              <a:t>Rather than a full stop (period) or a long pause (semicolon), it is a short pause plus a connecting word that makes the flow of sentences less ‘choppy’.  </a:t>
            </a:r>
          </a:p>
          <a:p>
            <a:pPr>
              <a:buNone/>
            </a:pPr>
            <a:endParaRPr lang="en-US" dirty="0" smtClean="0"/>
          </a:p>
          <a:p>
            <a:pPr>
              <a:buNone/>
            </a:pPr>
            <a:endParaRPr lang="en-US" dirty="0" smtClean="0"/>
          </a:p>
          <a:p>
            <a:pPr>
              <a:buNone/>
            </a:pPr>
            <a:r>
              <a:rPr lang="en-US" dirty="0" smtClean="0"/>
              <a:t>The most common 3 from this list:</a:t>
            </a:r>
          </a:p>
          <a:p>
            <a:pPr>
              <a:buNone/>
            </a:pPr>
            <a:r>
              <a:rPr lang="en-US" dirty="0" smtClean="0"/>
              <a:t>			 and, but, or</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ipe(up)">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wipe(up)">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4343400" y="4343400"/>
            <a:ext cx="762000" cy="533400"/>
          </a:xfrm>
          <a:prstGeom prst="ellipse">
            <a:avLst/>
          </a:prstGeom>
          <a:solidFill>
            <a:srgbClr val="8B8FD9"/>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pPr algn="ctr"/>
            <a:r>
              <a:rPr lang="en-US" dirty="0" err="1" smtClean="0"/>
              <a:t>Fanboys</a:t>
            </a:r>
            <a:r>
              <a:rPr lang="en-US" dirty="0" smtClean="0"/>
              <a:t> in practice</a:t>
            </a:r>
            <a:endParaRPr lang="en-US" dirty="0"/>
          </a:p>
        </p:txBody>
      </p:sp>
      <p:sp>
        <p:nvSpPr>
          <p:cNvPr id="9" name="Oval 8"/>
          <p:cNvSpPr/>
          <p:nvPr/>
        </p:nvSpPr>
        <p:spPr>
          <a:xfrm>
            <a:off x="5181600" y="2743200"/>
            <a:ext cx="838200" cy="533400"/>
          </a:xfrm>
          <a:prstGeom prst="ellipse">
            <a:avLst/>
          </a:prstGeom>
          <a:solidFill>
            <a:srgbClr val="8B8FD9"/>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10000" y="5943600"/>
            <a:ext cx="838200" cy="457200"/>
          </a:xfrm>
          <a:prstGeom prst="ellipse">
            <a:avLst/>
          </a:prstGeom>
          <a:solidFill>
            <a:srgbClr val="8B8FD9"/>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p:txBody>
          <a:bodyPr>
            <a:normAutofit fontScale="85000" lnSpcReduction="20000"/>
          </a:bodyPr>
          <a:lstStyle/>
          <a:p>
            <a:pPr>
              <a:buNone/>
            </a:pPr>
            <a:r>
              <a:rPr lang="en-US" sz="2600" dirty="0" smtClean="0">
                <a:solidFill>
                  <a:schemeClr val="accent2">
                    <a:lumMod val="60000"/>
                    <a:lumOff val="40000"/>
                  </a:schemeClr>
                </a:solidFill>
              </a:rPr>
              <a:t>“Ballet is a classical form of dance it has been performed for centuries.”</a:t>
            </a:r>
          </a:p>
          <a:p>
            <a:endParaRPr lang="en-US" sz="2600" dirty="0" smtClean="0">
              <a:solidFill>
                <a:schemeClr val="accent2">
                  <a:lumMod val="60000"/>
                  <a:lumOff val="40000"/>
                </a:schemeClr>
              </a:solidFill>
            </a:endParaRPr>
          </a:p>
          <a:p>
            <a:pPr>
              <a:buNone/>
            </a:pPr>
            <a:r>
              <a:rPr lang="en-US" sz="2600" dirty="0" smtClean="0">
                <a:solidFill>
                  <a:srgbClr val="92D050"/>
                </a:solidFill>
              </a:rPr>
              <a:t>“Ballet is a classical form of dance, and it has been performed for centuries.”</a:t>
            </a:r>
          </a:p>
          <a:p>
            <a:pPr>
              <a:buNone/>
            </a:pPr>
            <a:r>
              <a:rPr lang="en-US" sz="2600" dirty="0" smtClean="0">
                <a:solidFill>
                  <a:srgbClr val="92D050"/>
                </a:solidFill>
              </a:rPr>
              <a:t>~~</a:t>
            </a:r>
          </a:p>
          <a:p>
            <a:pPr>
              <a:buNone/>
            </a:pPr>
            <a:r>
              <a:rPr lang="en-US" sz="2600" dirty="0" smtClean="0">
                <a:solidFill>
                  <a:schemeClr val="accent2">
                    <a:lumMod val="60000"/>
                    <a:lumOff val="40000"/>
                  </a:schemeClr>
                </a:solidFill>
              </a:rPr>
              <a:t>“I like smooth peanut butter my friend prefers it crunchy.”</a:t>
            </a:r>
          </a:p>
          <a:p>
            <a:pPr>
              <a:buNone/>
            </a:pPr>
            <a:endParaRPr lang="en-US" sz="2600" dirty="0" smtClean="0">
              <a:solidFill>
                <a:schemeClr val="accent2">
                  <a:lumMod val="60000"/>
                  <a:lumOff val="40000"/>
                </a:schemeClr>
              </a:solidFill>
            </a:endParaRPr>
          </a:p>
          <a:p>
            <a:pPr>
              <a:buNone/>
            </a:pPr>
            <a:r>
              <a:rPr lang="en-US" sz="2600" dirty="0" smtClean="0">
                <a:solidFill>
                  <a:srgbClr val="92D050"/>
                </a:solidFill>
              </a:rPr>
              <a:t>“I like smooth peanut butter, ___ my friend prefers it crunchy.</a:t>
            </a:r>
          </a:p>
          <a:p>
            <a:pPr>
              <a:buNone/>
            </a:pPr>
            <a:r>
              <a:rPr lang="en-US" sz="2600" dirty="0" smtClean="0">
                <a:solidFill>
                  <a:srgbClr val="92D050"/>
                </a:solidFill>
              </a:rPr>
              <a:t>~~</a:t>
            </a:r>
          </a:p>
          <a:p>
            <a:pPr>
              <a:buNone/>
            </a:pPr>
            <a:r>
              <a:rPr lang="en-US" sz="2400" dirty="0" smtClean="0">
                <a:solidFill>
                  <a:schemeClr val="accent2">
                    <a:lumMod val="60000"/>
                    <a:lumOff val="40000"/>
                  </a:schemeClr>
                </a:solidFill>
              </a:rPr>
              <a:t>“I’m out of dishwasher soap, I need to go to the store today.”</a:t>
            </a:r>
          </a:p>
          <a:p>
            <a:pPr>
              <a:buNone/>
            </a:pPr>
            <a:endParaRPr lang="en-US" sz="2400" dirty="0" smtClean="0">
              <a:solidFill>
                <a:srgbClr val="92D050"/>
              </a:solidFill>
            </a:endParaRPr>
          </a:p>
          <a:p>
            <a:pPr>
              <a:buNone/>
            </a:pPr>
            <a:r>
              <a:rPr lang="en-US" sz="2400" dirty="0" smtClean="0">
                <a:solidFill>
                  <a:srgbClr val="92D050"/>
                </a:solidFill>
              </a:rPr>
              <a:t>I’m out of dishwasher soap, ____ I need to go to the store today.</a:t>
            </a:r>
          </a:p>
          <a:p>
            <a:pPr>
              <a:buNone/>
            </a:pPr>
            <a:endParaRPr lang="en-US" sz="2400" dirty="0" smtClean="0">
              <a:solidFill>
                <a:srgbClr val="92D050"/>
              </a:solidFill>
            </a:endParaRPr>
          </a:p>
          <a:p>
            <a:pPr>
              <a:buNone/>
            </a:pPr>
            <a:endParaRPr lang="en-US" sz="2600" dirty="0" smtClean="0">
              <a:solidFill>
                <a:srgbClr val="92D050"/>
              </a:solidFill>
            </a:endParaRPr>
          </a:p>
          <a:p>
            <a:pPr>
              <a:buNone/>
            </a:pPr>
            <a:endParaRPr lang="en-US" sz="2800" dirty="0" smtClean="0">
              <a:solidFill>
                <a:schemeClr val="accent2">
                  <a:lumMod val="60000"/>
                  <a:lumOff val="40000"/>
                </a:schemeClr>
              </a:solidFill>
            </a:endParaRPr>
          </a:p>
          <a:p>
            <a:endParaRPr lang="en-US" sz="3200" dirty="0" smtClean="0">
              <a:solidFill>
                <a:schemeClr val="accent5">
                  <a:lumMod val="5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par>
                          <p:cTn id="13" fill="hold">
                            <p:stCondLst>
                              <p:cond delay="500"/>
                            </p:stCondLst>
                            <p:childTnLst>
                              <p:par>
                                <p:cTn id="14" presetID="17" presetClass="entr" presetSubtype="1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ppt_w</p:attrName>
                                        </p:attrNameLst>
                                      </p:cBhvr>
                                      <p:tavLst>
                                        <p:tav tm="0">
                                          <p:val>
                                            <p:fltVal val="0"/>
                                          </p:val>
                                        </p:tav>
                                        <p:tav tm="100000">
                                          <p:val>
                                            <p:strVal val="#ppt_w"/>
                                          </p:val>
                                        </p:tav>
                                      </p:tavLst>
                                    </p:anim>
                                    <p:anim calcmode="lin" valueType="num">
                                      <p:cBhvr>
                                        <p:cTn id="17" dur="1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down)">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wipe(down)">
                                      <p:cBhvr>
                                        <p:cTn id="27" dur="500"/>
                                        <p:tgtEl>
                                          <p:spTgt spid="6">
                                            <p:txEl>
                                              <p:pRg st="6" end="6"/>
                                            </p:txEl>
                                          </p:spTgt>
                                        </p:tgtEl>
                                      </p:cBhvr>
                                    </p:animEffect>
                                  </p:childTnLst>
                                </p:cTn>
                              </p:par>
                            </p:childTnLst>
                          </p:cTn>
                        </p:par>
                        <p:par>
                          <p:cTn id="28" fill="hold">
                            <p:stCondLst>
                              <p:cond delay="500"/>
                            </p:stCondLst>
                            <p:childTnLst>
                              <p:par>
                                <p:cTn id="29" presetID="17" presetClass="entr" presetSubtype="10" fill="hold" grpId="1"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wipe(down)">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wipe(down)">
                                      <p:cBhvr>
                                        <p:cTn id="42" dur="500"/>
                                        <p:tgtEl>
                                          <p:spTgt spid="6">
                                            <p:txEl>
                                              <p:pRg st="10" end="10"/>
                                            </p:txEl>
                                          </p:spTgt>
                                        </p:tgtEl>
                                      </p:cBhvr>
                                    </p:animEffect>
                                  </p:childTnLst>
                                </p:cTn>
                              </p:par>
                            </p:childTnLst>
                          </p:cTn>
                        </p:par>
                        <p:par>
                          <p:cTn id="43" fill="hold">
                            <p:stCondLst>
                              <p:cond delay="500"/>
                            </p:stCondLst>
                            <p:childTnLst>
                              <p:par>
                                <p:cTn id="44" presetID="17" presetClass="entr" presetSubtype="10"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1000" fill="hold"/>
                                        <p:tgtEl>
                                          <p:spTgt spid="10"/>
                                        </p:tgtEl>
                                        <p:attrNameLst>
                                          <p:attrName>ppt_w</p:attrName>
                                        </p:attrNameLst>
                                      </p:cBhvr>
                                      <p:tavLst>
                                        <p:tav tm="0">
                                          <p:val>
                                            <p:fltVal val="0"/>
                                          </p:val>
                                        </p:tav>
                                        <p:tav tm="100000">
                                          <p:val>
                                            <p:strVal val="#ppt_w"/>
                                          </p:val>
                                        </p:tav>
                                      </p:tavLst>
                                    </p:anim>
                                    <p:anim calcmode="lin" valueType="num">
                                      <p:cBhvr>
                                        <p:cTn id="47" dur="1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uiExpand="1" animBg="1"/>
      <p:bldP spid="9" grpId="0" animBg="1"/>
      <p:bldP spid="10" grpId="0" animBg="1"/>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 the Easy Three</a:t>
            </a:r>
            <a:endParaRPr lang="en-US" dirty="0"/>
          </a:p>
        </p:txBody>
      </p:sp>
      <p:sp>
        <p:nvSpPr>
          <p:cNvPr id="3" name="Content Placeholder 2"/>
          <p:cNvSpPr>
            <a:spLocks noGrp="1"/>
          </p:cNvSpPr>
          <p:nvPr>
            <p:ph idx="1"/>
          </p:nvPr>
        </p:nvSpPr>
        <p:spPr/>
        <p:txBody>
          <a:bodyPr/>
          <a:lstStyle/>
          <a:p>
            <a:pPr>
              <a:buNone/>
            </a:pPr>
            <a:r>
              <a:rPr lang="en-US" dirty="0" smtClean="0">
                <a:solidFill>
                  <a:schemeClr val="accent6"/>
                </a:solidFill>
              </a:rPr>
              <a:t>“Robins usually arrive in the spring they start to build nests at once.” </a:t>
            </a:r>
          </a:p>
          <a:p>
            <a:pPr>
              <a:buNone/>
            </a:pPr>
            <a:endParaRPr lang="en-US" dirty="0" smtClean="0"/>
          </a:p>
          <a:p>
            <a:pPr>
              <a:buNone/>
            </a:pPr>
            <a:r>
              <a:rPr lang="en-US" dirty="0" smtClean="0"/>
              <a:t>How do I fix this by using a </a:t>
            </a:r>
            <a:r>
              <a:rPr lang="en-US" dirty="0" smtClean="0">
                <a:solidFill>
                  <a:srgbClr val="92D050"/>
                </a:solidFill>
              </a:rPr>
              <a:t>period? </a:t>
            </a:r>
          </a:p>
          <a:p>
            <a:pPr>
              <a:buNone/>
            </a:pPr>
            <a:r>
              <a:rPr lang="en-US" dirty="0" smtClean="0"/>
              <a:t>						    </a:t>
            </a:r>
            <a:r>
              <a:rPr lang="en-US" dirty="0" smtClean="0">
                <a:solidFill>
                  <a:schemeClr val="accent2">
                    <a:lumMod val="60000"/>
                    <a:lumOff val="40000"/>
                  </a:schemeClr>
                </a:solidFill>
              </a:rPr>
              <a:t>semicolon?</a:t>
            </a:r>
          </a:p>
          <a:p>
            <a:pPr>
              <a:buNone/>
            </a:pPr>
            <a:r>
              <a:rPr lang="en-US" dirty="0" smtClean="0"/>
              <a:t>						</a:t>
            </a:r>
            <a:r>
              <a:rPr lang="en-US" dirty="0" smtClean="0">
                <a:solidFill>
                  <a:schemeClr val="accent1">
                    <a:lumMod val="50000"/>
                  </a:schemeClr>
                </a:solidFill>
              </a:rPr>
              <a:t>    </a:t>
            </a:r>
            <a:r>
              <a:rPr lang="en-US" dirty="0" err="1" smtClean="0">
                <a:solidFill>
                  <a:schemeClr val="accent1">
                    <a:lumMod val="50000"/>
                  </a:schemeClr>
                </a:solidFill>
              </a:rPr>
              <a:t>fanboys</a:t>
            </a:r>
            <a:r>
              <a:rPr lang="en-US" dirty="0" smtClean="0">
                <a:solidFill>
                  <a:schemeClr val="accent1">
                    <a:lumMod val="50000"/>
                  </a:schemeClr>
                </a:solidFill>
              </a:rPr>
              <a:t>?</a:t>
            </a:r>
            <a:endParaRPr lang="en-US" dirty="0" smtClean="0">
              <a:solidFill>
                <a:schemeClr val="accent1">
                  <a:lumMod val="5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Wait a minute…</a:t>
            </a:r>
            <a:endParaRPr lang="en-US" dirty="0"/>
          </a:p>
        </p:txBody>
      </p:sp>
      <p:sp>
        <p:nvSpPr>
          <p:cNvPr id="3" name="Content Placeholder 2"/>
          <p:cNvSpPr>
            <a:spLocks noGrp="1"/>
          </p:cNvSpPr>
          <p:nvPr>
            <p:ph idx="1"/>
          </p:nvPr>
        </p:nvSpPr>
        <p:spPr/>
        <p:txBody>
          <a:bodyPr/>
          <a:lstStyle/>
          <a:p>
            <a:pPr>
              <a:buNone/>
            </a:pPr>
            <a:r>
              <a:rPr lang="en-US" dirty="0" smtClean="0"/>
              <a:t>At this point, you may be thinking…</a:t>
            </a:r>
          </a:p>
          <a:p>
            <a:pPr>
              <a:buNone/>
            </a:pPr>
            <a:endParaRPr lang="en-US" dirty="0" smtClean="0"/>
          </a:p>
          <a:p>
            <a:pPr>
              <a:buNone/>
            </a:pPr>
            <a:r>
              <a:rPr lang="en-US" dirty="0" smtClean="0"/>
              <a:t>Yes, those work too!  However, the rules are different with those words, so they are in a different category.</a:t>
            </a:r>
          </a:p>
          <a:p>
            <a:pPr>
              <a:buNone/>
            </a:pPr>
            <a:endParaRPr lang="en-US" dirty="0" smtClean="0"/>
          </a:p>
          <a:p>
            <a:pPr algn="ctr">
              <a:buNone/>
            </a:pPr>
            <a:r>
              <a:rPr lang="en-US" sz="4800" dirty="0" smtClean="0">
                <a:solidFill>
                  <a:srgbClr val="C00000"/>
                </a:solidFill>
              </a:rPr>
              <a:t>Subordinators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…Interchangeable?</a:t>
            </a:r>
            <a:endParaRPr lang="en-US" dirty="0"/>
          </a:p>
        </p:txBody>
      </p:sp>
      <p:sp>
        <p:nvSpPr>
          <p:cNvPr id="3" name="Content Placeholder 2"/>
          <p:cNvSpPr>
            <a:spLocks noGrp="1"/>
          </p:cNvSpPr>
          <p:nvPr>
            <p:ph idx="1"/>
          </p:nvPr>
        </p:nvSpPr>
        <p:spPr/>
        <p:txBody>
          <a:bodyPr/>
          <a:lstStyle/>
          <a:p>
            <a:r>
              <a:rPr lang="en-US" dirty="0" smtClean="0">
                <a:solidFill>
                  <a:schemeClr val="bg1"/>
                </a:solidFill>
              </a:rPr>
              <a:t>The Easy Three (period, semicolon, </a:t>
            </a:r>
            <a:r>
              <a:rPr lang="en-US" dirty="0" err="1" smtClean="0">
                <a:solidFill>
                  <a:schemeClr val="bg1"/>
                </a:solidFill>
              </a:rPr>
              <a:t>fanboy</a:t>
            </a:r>
            <a:r>
              <a:rPr lang="en-US" dirty="0" smtClean="0">
                <a:solidFill>
                  <a:schemeClr val="bg1"/>
                </a:solidFill>
              </a:rPr>
              <a:t>) are the easiest solution to a run-on sentence.</a:t>
            </a:r>
          </a:p>
          <a:p>
            <a:endParaRPr lang="en-US" dirty="0" smtClean="0">
              <a:solidFill>
                <a:schemeClr val="bg1"/>
              </a:solidFill>
            </a:endParaRPr>
          </a:p>
          <a:p>
            <a:r>
              <a:rPr lang="en-US" dirty="0" smtClean="0">
                <a:solidFill>
                  <a:schemeClr val="bg1"/>
                </a:solidFill>
              </a:rPr>
              <a:t>Interchangeable: All of them go in the same place – between the two complete thoughts.  </a:t>
            </a:r>
          </a:p>
          <a:p>
            <a:endParaRPr lang="en-US" dirty="0" smtClean="0">
              <a:solidFill>
                <a:schemeClr val="bg1"/>
              </a:solidFill>
            </a:endParaRPr>
          </a:p>
          <a:p>
            <a:r>
              <a:rPr lang="en-US" dirty="0" smtClean="0">
                <a:solidFill>
                  <a:schemeClr val="bg1"/>
                </a:solidFill>
              </a:rPr>
              <a:t>Subordinators are a bit different.</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run-on sentence?</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2400" dirty="0" smtClean="0">
                <a:latin typeface="+mj-lt"/>
              </a:rPr>
              <a:t>A run on is two or more complete </a:t>
            </a:r>
            <a:r>
              <a:rPr lang="en-US" sz="2400" dirty="0" smtClean="0">
                <a:latin typeface="+mj-lt"/>
              </a:rPr>
              <a:t>sentences </a:t>
            </a:r>
            <a:r>
              <a:rPr lang="en-US" sz="2400" dirty="0" smtClean="0">
                <a:latin typeface="+mj-lt"/>
              </a:rPr>
              <a:t>written as one singular sentence.</a:t>
            </a:r>
          </a:p>
          <a:p>
            <a:pPr>
              <a:buNone/>
            </a:pPr>
            <a:endParaRPr lang="en-US" sz="2400" dirty="0" smtClean="0">
              <a:latin typeface="+mj-lt"/>
            </a:endParaRPr>
          </a:p>
          <a:p>
            <a:pPr>
              <a:buFont typeface="Courier New" pitchFamily="49" charset="0"/>
              <a:buChar char="o"/>
            </a:pPr>
            <a:r>
              <a:rPr lang="en-US" sz="2400" dirty="0" smtClean="0">
                <a:latin typeface="+mj-lt"/>
              </a:rPr>
              <a:t>A run-on has too much information for a single sentence.  It just keeps going, and going and going….</a:t>
            </a:r>
          </a:p>
          <a:p>
            <a:pPr>
              <a:buFont typeface="Courier New" pitchFamily="49" charset="0"/>
              <a:buChar char="o"/>
            </a:pPr>
            <a:endParaRPr lang="en-US" sz="2400" dirty="0" smtClean="0">
              <a:latin typeface="+mj-lt"/>
            </a:endParaRPr>
          </a:p>
          <a:p>
            <a:pPr>
              <a:buFont typeface="Courier New" pitchFamily="49" charset="0"/>
              <a:buChar char="o"/>
            </a:pPr>
            <a:r>
              <a:rPr lang="en-US" sz="2400" dirty="0" smtClean="0"/>
              <a:t>If too many thoughts are given at once, people readers can’t process the information.</a:t>
            </a:r>
            <a:endParaRPr lang="en-US" sz="2400" dirty="0" smtClean="0">
              <a:latin typeface="+mj-lt"/>
            </a:endParaRPr>
          </a:p>
          <a:p>
            <a:pPr>
              <a:buFont typeface="Courier New" pitchFamily="49" charset="0"/>
              <a:buChar char="o"/>
            </a:pPr>
            <a:endParaRPr lang="en-US" sz="2400" dirty="0" smtClean="0">
              <a:latin typeface="+mj-lt"/>
            </a:endParaRPr>
          </a:p>
          <a:p>
            <a:pPr>
              <a:buFont typeface="Courier New" pitchFamily="49" charset="0"/>
              <a:buChar char="o"/>
            </a:pPr>
            <a:endParaRPr lang="en-US" sz="2400" dirty="0" smtClean="0">
              <a:latin typeface="+mj-lt"/>
            </a:endParaRPr>
          </a:p>
        </p:txBody>
      </p:sp>
      <p:pic>
        <p:nvPicPr>
          <p:cNvPr id="5" name="Picture 4" descr="energizer-bunny-298x407.jpg"/>
          <p:cNvPicPr>
            <a:picLocks noChangeAspect="1"/>
          </p:cNvPicPr>
          <p:nvPr/>
        </p:nvPicPr>
        <p:blipFill>
          <a:blip r:embed="rId3" cstate="print"/>
          <a:stretch>
            <a:fillRect/>
          </a:stretch>
        </p:blipFill>
        <p:spPr>
          <a:xfrm>
            <a:off x="6934200" y="4267200"/>
            <a:ext cx="1753980" cy="239553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256506"/>
          </a:xfrm>
        </p:spPr>
        <p:txBody>
          <a:bodyPr/>
          <a:lstStyle/>
          <a:p>
            <a:r>
              <a:rPr lang="en-US" dirty="0" smtClean="0"/>
              <a:t>What are Subordinators?</a:t>
            </a:r>
            <a:endParaRPr lang="en-US" dirty="0"/>
          </a:p>
        </p:txBody>
      </p:sp>
      <p:sp>
        <p:nvSpPr>
          <p:cNvPr id="3" name="Content Placeholder 2"/>
          <p:cNvSpPr>
            <a:spLocks noGrp="1"/>
          </p:cNvSpPr>
          <p:nvPr>
            <p:ph idx="1"/>
          </p:nvPr>
        </p:nvSpPr>
        <p:spPr>
          <a:xfrm>
            <a:off x="381000" y="1447800"/>
            <a:ext cx="8229600" cy="4572000"/>
          </a:xfrm>
        </p:spPr>
        <p:txBody>
          <a:bodyPr>
            <a:normAutofit/>
          </a:bodyPr>
          <a:lstStyle/>
          <a:p>
            <a:pPr>
              <a:buNone/>
            </a:pPr>
            <a:r>
              <a:rPr lang="en-US" sz="2200" dirty="0" smtClean="0"/>
              <a:t>Means ‘to make something secondary’.</a:t>
            </a:r>
          </a:p>
          <a:p>
            <a:pPr>
              <a:buNone/>
            </a:pPr>
            <a:endParaRPr lang="en-US" sz="2200" dirty="0" smtClean="0"/>
          </a:p>
          <a:p>
            <a:pPr>
              <a:buNone/>
            </a:pPr>
            <a:r>
              <a:rPr lang="en-US" sz="2200" dirty="0" smtClean="0"/>
              <a:t>See handout for a list of common subordinators</a:t>
            </a:r>
          </a:p>
          <a:p>
            <a:pPr>
              <a:buNone/>
            </a:pPr>
            <a:endParaRPr lang="en-US" sz="2200" dirty="0" smtClean="0"/>
          </a:p>
          <a:p>
            <a:pPr>
              <a:buNone/>
            </a:pPr>
            <a:r>
              <a:rPr lang="en-US" sz="2200" dirty="0" smtClean="0"/>
              <a:t>Before, the 2 complete thoughts (aka clauses) were equal, and the easy three were the ‘hinge.’</a:t>
            </a:r>
          </a:p>
          <a:p>
            <a:pPr>
              <a:buNone/>
            </a:pPr>
            <a:endParaRPr lang="en-US" sz="2200" dirty="0" smtClean="0"/>
          </a:p>
          <a:p>
            <a:pPr>
              <a:buNone/>
            </a:pPr>
            <a:r>
              <a:rPr lang="en-US" sz="2200" dirty="0" smtClean="0"/>
              <a:t>Subordinators take one of the complete </a:t>
            </a:r>
          </a:p>
          <a:p>
            <a:pPr>
              <a:buNone/>
            </a:pPr>
            <a:r>
              <a:rPr lang="en-US" sz="2200" dirty="0" smtClean="0"/>
              <a:t>thoughts and makes it </a:t>
            </a:r>
            <a:r>
              <a:rPr lang="en-US" sz="2200" i="1" u="sng" dirty="0" smtClean="0"/>
              <a:t>incomplete. </a:t>
            </a:r>
          </a:p>
        </p:txBody>
      </p:sp>
      <p:pic>
        <p:nvPicPr>
          <p:cNvPr id="4099" name="Picture 3" descr="C:\Users\Connie\AppData\Local\Microsoft\Windows\Temporary Internet Files\Content.IE5\LMD9CA5N\MC900354023[1].wmf"/>
          <p:cNvPicPr>
            <a:picLocks noChangeAspect="1" noChangeArrowheads="1"/>
          </p:cNvPicPr>
          <p:nvPr/>
        </p:nvPicPr>
        <p:blipFill>
          <a:blip r:embed="rId3" cstate="print"/>
          <a:srcRect/>
          <a:stretch>
            <a:fillRect/>
          </a:stretch>
        </p:blipFill>
        <p:spPr bwMode="auto">
          <a:xfrm>
            <a:off x="6248400" y="4648200"/>
            <a:ext cx="2133600" cy="16475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Subordinators in Action</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accent5">
                    <a:lumMod val="75000"/>
                  </a:schemeClr>
                </a:solidFill>
              </a:rPr>
              <a:t>Kyle could not eat his salad. </a:t>
            </a:r>
          </a:p>
          <a:p>
            <a:pPr>
              <a:buNone/>
            </a:pPr>
            <a:r>
              <a:rPr lang="en-US" dirty="0" smtClean="0">
                <a:solidFill>
                  <a:schemeClr val="accent5">
                    <a:lumMod val="75000"/>
                  </a:schemeClr>
                </a:solidFill>
              </a:rPr>
              <a:t>He was allergic to onions.</a:t>
            </a:r>
          </a:p>
          <a:p>
            <a:pPr>
              <a:buNone/>
            </a:pPr>
            <a:r>
              <a:rPr lang="en-US" dirty="0" smtClean="0"/>
              <a:t>		</a:t>
            </a:r>
            <a:r>
              <a:rPr lang="en-US" sz="2800" dirty="0" smtClean="0"/>
              <a:t>	Two simple but complete sentences</a:t>
            </a:r>
          </a:p>
          <a:p>
            <a:pPr>
              <a:buNone/>
            </a:pPr>
            <a:r>
              <a:rPr lang="en-US" dirty="0" smtClean="0"/>
              <a:t>			Add a subordinator to one…</a:t>
            </a:r>
          </a:p>
          <a:p>
            <a:pPr>
              <a:buNone/>
            </a:pPr>
            <a:r>
              <a:rPr lang="en-US" u="sng" dirty="0" smtClean="0">
                <a:solidFill>
                  <a:srgbClr val="920000"/>
                </a:solidFill>
              </a:rPr>
              <a:t>Since</a:t>
            </a:r>
            <a:r>
              <a:rPr lang="en-US" dirty="0" smtClean="0">
                <a:solidFill>
                  <a:srgbClr val="920000"/>
                </a:solidFill>
              </a:rPr>
              <a:t> he was allergic to onions</a:t>
            </a:r>
          </a:p>
          <a:p>
            <a:pPr>
              <a:buNone/>
            </a:pPr>
            <a:r>
              <a:rPr lang="en-US" dirty="0" smtClean="0">
                <a:solidFill>
                  <a:srgbClr val="920000"/>
                </a:solidFill>
              </a:rPr>
              <a:t>		</a:t>
            </a:r>
            <a:r>
              <a:rPr lang="en-US" dirty="0" smtClean="0">
                <a:solidFill>
                  <a:schemeClr val="tx1">
                    <a:lumMod val="95000"/>
                  </a:schemeClr>
                </a:solidFill>
              </a:rPr>
              <a:t>it still has a subject and a verb, 		but now  it cannot be by itself.  </a:t>
            </a:r>
          </a:p>
          <a:p>
            <a:pPr>
              <a:buNone/>
            </a:pPr>
            <a:r>
              <a:rPr lang="en-US" dirty="0" smtClean="0">
                <a:solidFill>
                  <a:schemeClr val="tx1">
                    <a:lumMod val="95000"/>
                  </a:schemeClr>
                </a:solidFill>
              </a:rPr>
              <a:t>	</a:t>
            </a:r>
            <a:r>
              <a:rPr lang="en-US" dirty="0" smtClean="0"/>
              <a:t>It’s what we call a </a:t>
            </a:r>
            <a:r>
              <a:rPr lang="en-US" dirty="0" smtClean="0">
                <a:solidFill>
                  <a:schemeClr val="accent6">
                    <a:lumMod val="50000"/>
                  </a:schemeClr>
                </a:solidFill>
              </a:rPr>
              <a:t>‘</a:t>
            </a:r>
            <a:r>
              <a:rPr lang="en-US" b="1" dirty="0" smtClean="0">
                <a:solidFill>
                  <a:schemeClr val="accent6">
                    <a:lumMod val="50000"/>
                  </a:schemeClr>
                </a:solidFill>
              </a:rPr>
              <a:t>subordinate clause.</a:t>
            </a:r>
            <a:r>
              <a:rPr lang="en-US" dirty="0" smtClean="0">
                <a:solidFill>
                  <a:schemeClr val="accent6">
                    <a:lumMod val="50000"/>
                  </a:schemeClr>
                </a:solidFill>
              </a:rPr>
              <a:t>’</a:t>
            </a:r>
          </a:p>
        </p:txBody>
      </p:sp>
      <p:pic>
        <p:nvPicPr>
          <p:cNvPr id="6146" name="Picture 2" descr="C:\Users\Connie\AppData\Local\Microsoft\Windows\Temporary Internet Files\Content.IE5\H1IX3E86\MM900223775[1].gif"/>
          <p:cNvPicPr>
            <a:picLocks noChangeAspect="1" noChangeArrowheads="1" noCrop="1"/>
          </p:cNvPicPr>
          <p:nvPr/>
        </p:nvPicPr>
        <p:blipFill>
          <a:blip r:embed="rId2" cstate="print"/>
          <a:srcRect/>
          <a:stretch>
            <a:fillRect/>
          </a:stretch>
        </p:blipFill>
        <p:spPr bwMode="auto">
          <a:xfrm>
            <a:off x="6629400" y="1676400"/>
            <a:ext cx="1447800" cy="11582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8" fill="hold" nodeType="clickEffect">
                                  <p:stCondLst>
                                    <p:cond delay="0"/>
                                  </p:stCondLst>
                                  <p:childTnLst>
                                    <p:anim calcmode="lin" valueType="num">
                                      <p:cBhvr additive="base">
                                        <p:cTn id="26" dur="10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27" dur="1000"/>
                                        <p:tgtEl>
                                          <p:spTgt spid="3">
                                            <p:txEl>
                                              <p:pRg st="0" end="0"/>
                                            </p:txEl>
                                          </p:spTgt>
                                        </p:tgtEl>
                                        <p:attrNameLst>
                                          <p:attrName>ppt_y</p:attrName>
                                        </p:attrNameLst>
                                      </p:cBhvr>
                                      <p:tavLst>
                                        <p:tav tm="0">
                                          <p:val>
                                            <p:strVal val="ppt_y"/>
                                          </p:val>
                                        </p:tav>
                                        <p:tav tm="100000">
                                          <p:val>
                                            <p:strVal val="ppt_y"/>
                                          </p:val>
                                        </p:tav>
                                      </p:tavLst>
                                    </p:anim>
                                    <p:set>
                                      <p:cBhvr>
                                        <p:cTn id="28"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ipe(down)">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Subordinators in Action cont.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So now that we have made one of the sentences incomplete, we attach it to the other still-complete sentence </a:t>
            </a:r>
            <a:r>
              <a:rPr lang="en-US" dirty="0" smtClean="0">
                <a:solidFill>
                  <a:schemeClr val="accent6">
                    <a:lumMod val="75000"/>
                  </a:schemeClr>
                </a:solidFill>
              </a:rPr>
              <a:t>(aka </a:t>
            </a:r>
            <a:r>
              <a:rPr lang="en-US" b="1" dirty="0" smtClean="0">
                <a:solidFill>
                  <a:schemeClr val="accent6">
                    <a:lumMod val="75000"/>
                  </a:schemeClr>
                </a:solidFill>
              </a:rPr>
              <a:t>main clause</a:t>
            </a:r>
            <a:r>
              <a:rPr lang="en-US" dirty="0" smtClean="0">
                <a:solidFill>
                  <a:schemeClr val="accent6">
                    <a:lumMod val="75000"/>
                  </a:schemeClr>
                </a:solidFill>
              </a:rPr>
              <a:t>).</a:t>
            </a:r>
          </a:p>
          <a:p>
            <a:pPr>
              <a:buNone/>
            </a:pPr>
            <a:endParaRPr lang="en-US" dirty="0" smtClean="0"/>
          </a:p>
          <a:p>
            <a:pPr>
              <a:buNone/>
            </a:pPr>
            <a:r>
              <a:rPr lang="en-US" i="1" dirty="0" smtClean="0">
                <a:solidFill>
                  <a:srgbClr val="92D050"/>
                </a:solidFill>
              </a:rPr>
              <a:t>Kyle could not eat his salad</a:t>
            </a:r>
            <a:r>
              <a:rPr lang="en-US" dirty="0" smtClean="0">
                <a:solidFill>
                  <a:srgbClr val="92D050"/>
                </a:solidFill>
              </a:rPr>
              <a:t>, since he was allergic to onions.</a:t>
            </a:r>
          </a:p>
          <a:p>
            <a:pPr algn="ctr">
              <a:buNone/>
            </a:pPr>
            <a:r>
              <a:rPr lang="en-US" dirty="0" smtClean="0"/>
              <a:t>OR</a:t>
            </a:r>
          </a:p>
          <a:p>
            <a:pPr>
              <a:buNone/>
            </a:pPr>
            <a:r>
              <a:rPr lang="en-US" dirty="0" smtClean="0">
                <a:solidFill>
                  <a:srgbClr val="92D050"/>
                </a:solidFill>
              </a:rPr>
              <a:t>Since he was allergic to </a:t>
            </a:r>
            <a:r>
              <a:rPr lang="en-US" dirty="0" smtClean="0">
                <a:solidFill>
                  <a:srgbClr val="92D050"/>
                </a:solidFill>
              </a:rPr>
              <a:t>onions </a:t>
            </a:r>
            <a:r>
              <a:rPr lang="en-US" i="1" dirty="0" smtClean="0">
                <a:solidFill>
                  <a:srgbClr val="92D050"/>
                </a:solidFill>
              </a:rPr>
              <a:t>Kyle could not eat his salad.</a:t>
            </a:r>
            <a:r>
              <a:rPr lang="en-US" dirty="0" smtClean="0">
                <a:solidFill>
                  <a:srgbClr val="92D050"/>
                </a:solidFill>
              </a:rPr>
              <a:t> </a:t>
            </a:r>
          </a:p>
          <a:p>
            <a:pPr>
              <a:buNone/>
            </a:pPr>
            <a:endParaRPr lang="en-US" dirty="0" smtClean="0">
              <a:solidFill>
                <a:srgbClr val="92D050"/>
              </a:solidFill>
            </a:endParaRP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Subordinators in Action cont.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So now that we have made one of the </a:t>
            </a:r>
            <a:r>
              <a:rPr lang="en-US" dirty="0" smtClean="0"/>
              <a:t>sentences incomplete, </a:t>
            </a:r>
            <a:r>
              <a:rPr lang="en-US" dirty="0" smtClean="0"/>
              <a:t>we attach it to the other still-complete sentence </a:t>
            </a:r>
            <a:r>
              <a:rPr lang="en-US" dirty="0" smtClean="0">
                <a:solidFill>
                  <a:schemeClr val="accent6">
                    <a:lumMod val="75000"/>
                  </a:schemeClr>
                </a:solidFill>
              </a:rPr>
              <a:t>(aka </a:t>
            </a:r>
            <a:r>
              <a:rPr lang="en-US" b="1" dirty="0" smtClean="0">
                <a:solidFill>
                  <a:schemeClr val="accent6">
                    <a:lumMod val="75000"/>
                  </a:schemeClr>
                </a:solidFill>
              </a:rPr>
              <a:t>main clause</a:t>
            </a:r>
            <a:r>
              <a:rPr lang="en-US" dirty="0" smtClean="0">
                <a:solidFill>
                  <a:schemeClr val="accent6">
                    <a:lumMod val="75000"/>
                  </a:schemeClr>
                </a:solidFill>
              </a:rPr>
              <a:t>)</a:t>
            </a:r>
          </a:p>
          <a:p>
            <a:pPr>
              <a:buNone/>
            </a:pPr>
            <a:endParaRPr lang="en-US" dirty="0" smtClean="0"/>
          </a:p>
          <a:p>
            <a:pPr>
              <a:buNone/>
            </a:pPr>
            <a:r>
              <a:rPr lang="en-US" i="1" dirty="0" smtClean="0">
                <a:solidFill>
                  <a:srgbClr val="92D050"/>
                </a:solidFill>
              </a:rPr>
              <a:t>Kyle could not eat his salad</a:t>
            </a:r>
            <a:r>
              <a:rPr lang="en-US" dirty="0" smtClean="0">
                <a:solidFill>
                  <a:srgbClr val="92D050"/>
                </a:solidFill>
              </a:rPr>
              <a:t>, since he was allergic to onions.</a:t>
            </a:r>
          </a:p>
          <a:p>
            <a:pPr algn="ctr">
              <a:buNone/>
            </a:pPr>
            <a:r>
              <a:rPr lang="en-US" dirty="0" smtClean="0"/>
              <a:t>OR</a:t>
            </a:r>
          </a:p>
          <a:p>
            <a:pPr>
              <a:buNone/>
            </a:pPr>
            <a:r>
              <a:rPr lang="en-US" dirty="0" smtClean="0">
                <a:solidFill>
                  <a:srgbClr val="92D050"/>
                </a:solidFill>
              </a:rPr>
              <a:t>Since he was allergic to </a:t>
            </a:r>
            <a:r>
              <a:rPr lang="en-US" dirty="0" smtClean="0">
                <a:solidFill>
                  <a:srgbClr val="92D050"/>
                </a:solidFill>
              </a:rPr>
              <a:t>onions </a:t>
            </a:r>
            <a:r>
              <a:rPr lang="en-US" i="1" dirty="0" smtClean="0">
                <a:solidFill>
                  <a:srgbClr val="92D050"/>
                </a:solidFill>
              </a:rPr>
              <a:t>Kyle could not eat his salad.</a:t>
            </a:r>
            <a:r>
              <a:rPr lang="en-US" dirty="0" smtClean="0">
                <a:solidFill>
                  <a:srgbClr val="92D050"/>
                </a:solidFill>
              </a:rPr>
              <a:t> </a:t>
            </a:r>
          </a:p>
          <a:p>
            <a:pPr>
              <a:buNone/>
            </a:pPr>
            <a:endParaRPr lang="en-US" dirty="0" smtClean="0">
              <a:solidFill>
                <a:srgbClr val="92D050"/>
              </a:solidFill>
            </a:endParaRPr>
          </a:p>
          <a:p>
            <a:pPr>
              <a:buNone/>
            </a:pPr>
            <a:r>
              <a:rPr lang="en-US" dirty="0" smtClean="0"/>
              <a:t>Notice!  </a:t>
            </a:r>
          </a:p>
          <a:p>
            <a:pPr>
              <a:buNone/>
            </a:pPr>
            <a:r>
              <a:rPr lang="en-US" dirty="0" smtClean="0"/>
              <a:t>	-The </a:t>
            </a:r>
            <a:r>
              <a:rPr lang="en-US" dirty="0" smtClean="0"/>
              <a:t>subordinate </a:t>
            </a:r>
            <a:r>
              <a:rPr lang="en-US" dirty="0" smtClean="0"/>
              <a:t>clause can go either </a:t>
            </a:r>
            <a:r>
              <a:rPr lang="en-US" b="1" dirty="0" smtClean="0"/>
              <a:t>before</a:t>
            </a:r>
            <a:r>
              <a:rPr lang="en-US" dirty="0" smtClean="0"/>
              <a:t> or </a:t>
            </a:r>
            <a:r>
              <a:rPr lang="en-US" b="1" dirty="0" smtClean="0"/>
              <a:t>after</a:t>
            </a:r>
            <a:r>
              <a:rPr lang="en-US" dirty="0" smtClean="0"/>
              <a:t> the main </a:t>
            </a:r>
            <a:r>
              <a:rPr lang="en-US" dirty="0" smtClean="0"/>
              <a:t>clause.</a:t>
            </a:r>
            <a:endParaRPr lang="en-US" dirty="0" smtClean="0"/>
          </a:p>
          <a:p>
            <a:pPr>
              <a:buNone/>
            </a:pPr>
            <a:r>
              <a:rPr lang="en-US" dirty="0" smtClean="0"/>
              <a:t>	- </a:t>
            </a:r>
            <a:r>
              <a:rPr lang="en-US" dirty="0" smtClean="0"/>
              <a:t>The clause’s placement in the sentence </a:t>
            </a:r>
            <a:r>
              <a:rPr lang="en-US" dirty="0" smtClean="0"/>
              <a:t>affects </a:t>
            </a:r>
            <a:r>
              <a:rPr lang="en-US" dirty="0" smtClean="0"/>
              <a:t>if and where you </a:t>
            </a:r>
            <a:r>
              <a:rPr lang="en-US" dirty="0" smtClean="0"/>
              <a:t>use commas.</a:t>
            </a:r>
            <a:endParaRPr lang="en-US" dirty="0" smtClean="0"/>
          </a:p>
          <a:p>
            <a:pPr>
              <a:buNone/>
            </a:pPr>
            <a:endParaRPr lang="en-US" dirty="0" smtClean="0">
              <a:solidFill>
                <a:srgbClr val="92D050"/>
              </a:solidFill>
            </a:endParaRP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nodeType="clickEffect">
                                  <p:stCondLst>
                                    <p:cond delay="0"/>
                                  </p:stCondLst>
                                  <p:childTnLst>
                                    <p:anim calcmode="lin" valueType="num">
                                      <p:cBhvr>
                                        <p:cTn id="6" dur="500"/>
                                        <p:tgtEl>
                                          <p:spTgt spid="3">
                                            <p:txEl>
                                              <p:pRg st="0" end="0"/>
                                            </p:txEl>
                                          </p:spTgt>
                                        </p:tgtEl>
                                        <p:attrNameLst>
                                          <p:attrName>ppt_w</p:attrName>
                                        </p:attrNameLst>
                                      </p:cBhvr>
                                      <p:tavLst>
                                        <p:tav tm="0">
                                          <p:val>
                                            <p:strVal val="ppt_w"/>
                                          </p:val>
                                        </p:tav>
                                        <p:tav tm="100000">
                                          <p:val>
                                            <p:fltVal val="0"/>
                                          </p:val>
                                        </p:tav>
                                      </p:tavLst>
                                    </p:anim>
                                    <p:anim calcmode="lin" valueType="num">
                                      <p:cBhvr>
                                        <p:cTn id="7"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8" dur="500"/>
                                        <p:tgtEl>
                                          <p:spTgt spid="3">
                                            <p:txEl>
                                              <p:pRg st="0" end="0"/>
                                            </p:txEl>
                                          </p:spTgt>
                                        </p:tgtEl>
                                      </p:cBhvr>
                                    </p:animEffect>
                                    <p:set>
                                      <p:cBhvr>
                                        <p:cTn id="9" dur="1" fill="hold">
                                          <p:stCondLst>
                                            <p:cond delay="499"/>
                                          </p:stCondLst>
                                        </p:cTn>
                                        <p:tgtEl>
                                          <p:spTgt spid="3">
                                            <p:txEl>
                                              <p:pRg st="0" end="0"/>
                                            </p:txEl>
                                          </p:spTgt>
                                        </p:tgtEl>
                                        <p:attrNameLst>
                                          <p:attrName>style.visibility</p:attrName>
                                        </p:attrNameLst>
                                      </p:cBhvr>
                                      <p:to>
                                        <p:strVal val="hidden"/>
                                      </p:to>
                                    </p:set>
                                  </p:childTnLst>
                                </p:cTn>
                              </p:par>
                            </p:childTnLst>
                          </p:cTn>
                        </p:par>
                        <p:par>
                          <p:cTn id="10" fill="hold">
                            <p:stCondLst>
                              <p:cond delay="500"/>
                            </p:stCondLst>
                            <p:childTnLst>
                              <p:par>
                                <p:cTn id="11" presetID="64" presetClass="path" presetSubtype="0" accel="50000" decel="50000" fill="hold" nodeType="afterEffect">
                                  <p:stCondLst>
                                    <p:cond delay="0"/>
                                  </p:stCondLst>
                                  <p:childTnLst>
                                    <p:animMotion origin="layout" path="M -2.77778E-7 -4.44444E-6 L -0.00017 -0.19652 " pathEditMode="relative" rAng="0" ptsTypes="AA">
                                      <p:cBhvr>
                                        <p:cTn id="12" dur="2000" fill="hold"/>
                                        <p:tgtEl>
                                          <p:spTgt spid="3">
                                            <p:txEl>
                                              <p:pRg st="2" end="2"/>
                                            </p:txEl>
                                          </p:spTgt>
                                        </p:tgtEl>
                                        <p:attrNameLst>
                                          <p:attrName>ppt_x</p:attrName>
                                          <p:attrName>ppt_y</p:attrName>
                                        </p:attrNameLst>
                                      </p:cBhvr>
                                      <p:rCtr x="0" y="-98"/>
                                    </p:animMotion>
                                  </p:childTnLst>
                                </p:cTn>
                              </p:par>
                              <p:par>
                                <p:cTn id="13" presetID="64" presetClass="path" presetSubtype="0" accel="50000" decel="50000" fill="hold" nodeType="withEffect">
                                  <p:stCondLst>
                                    <p:cond delay="0"/>
                                  </p:stCondLst>
                                  <p:childTnLst>
                                    <p:animMotion origin="layout" path="M 4.72222E-6 -2.22222E-6 L 0.00086 -0.1875 " pathEditMode="relative" rAng="0" ptsTypes="AA">
                                      <p:cBhvr>
                                        <p:cTn id="14" dur="2000" fill="hold"/>
                                        <p:tgtEl>
                                          <p:spTgt spid="3">
                                            <p:txEl>
                                              <p:pRg st="3" end="3"/>
                                            </p:txEl>
                                          </p:spTgt>
                                        </p:tgtEl>
                                        <p:attrNameLst>
                                          <p:attrName>ppt_x</p:attrName>
                                          <p:attrName>ppt_y</p:attrName>
                                        </p:attrNameLst>
                                      </p:cBhvr>
                                      <p:rCtr x="0" y="-94"/>
                                    </p:animMotion>
                                  </p:childTnLst>
                                </p:cTn>
                              </p:par>
                              <p:par>
                                <p:cTn id="15" presetID="64" presetClass="path" presetSubtype="0" accel="50000" decel="50000" fill="hold" nodeType="withEffect">
                                  <p:stCondLst>
                                    <p:cond delay="0"/>
                                  </p:stCondLst>
                                  <p:childTnLst>
                                    <p:animMotion origin="layout" path="M 5.55556E-7 -1.48148E-6 L 0.00243 -0.20092 " pathEditMode="relative" rAng="0" ptsTypes="AA">
                                      <p:cBhvr>
                                        <p:cTn id="16" dur="2000" fill="hold"/>
                                        <p:tgtEl>
                                          <p:spTgt spid="3">
                                            <p:txEl>
                                              <p:pRg st="4" end="4"/>
                                            </p:txEl>
                                          </p:spTgt>
                                        </p:tgtEl>
                                        <p:attrNameLst>
                                          <p:attrName>ppt_x</p:attrName>
                                          <p:attrName>ppt_y</p:attrName>
                                        </p:attrNameLst>
                                      </p:cBhvr>
                                      <p:rCtr x="1" y="-100"/>
                                    </p:animMotion>
                                  </p:childTnLst>
                                </p:cTn>
                              </p:par>
                            </p:childTnLst>
                          </p:cTn>
                        </p:par>
                        <p:par>
                          <p:cTn id="17" fill="hold">
                            <p:stCondLst>
                              <p:cond delay="2500"/>
                            </p:stCondLst>
                            <p:childTnLst>
                              <p:par>
                                <p:cTn id="18" presetID="12" presetClass="entr" presetSubtype="4" fill="hold"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slide(fromBottom)">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slide(fromBottom)">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slide(fromBottom)">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Punctuating subordinate clauses</a:t>
            </a:r>
            <a:endParaRPr lang="en-US" sz="4000"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When </a:t>
            </a:r>
            <a:r>
              <a:rPr lang="en-US" dirty="0" smtClean="0"/>
              <a:t>the </a:t>
            </a:r>
            <a:r>
              <a:rPr lang="en-US" dirty="0" smtClean="0"/>
              <a:t>subordinate clause </a:t>
            </a:r>
            <a:r>
              <a:rPr lang="en-US" b="1" i="1" u="sng" dirty="0" smtClean="0"/>
              <a:t>comes </a:t>
            </a:r>
            <a:r>
              <a:rPr lang="en-US" b="1" i="1" u="sng" dirty="0" smtClean="0"/>
              <a:t>first,</a:t>
            </a:r>
            <a:r>
              <a:rPr lang="en-US" dirty="0" smtClean="0"/>
              <a:t> </a:t>
            </a:r>
            <a:r>
              <a:rPr lang="en-US" dirty="0" smtClean="0"/>
              <a:t>use a comma.</a:t>
            </a:r>
          </a:p>
          <a:p>
            <a:pPr>
              <a:buNone/>
            </a:pPr>
            <a:endParaRPr lang="en-US" dirty="0" smtClean="0"/>
          </a:p>
          <a:p>
            <a:pPr>
              <a:buNone/>
            </a:pPr>
            <a:r>
              <a:rPr lang="en-US" dirty="0" smtClean="0">
                <a:solidFill>
                  <a:srgbClr val="00B050"/>
                </a:solidFill>
              </a:rPr>
              <a:t>Even though the broccoli was covered in cheddar cheese, Emily refused to eat it.</a:t>
            </a:r>
          </a:p>
          <a:p>
            <a:pPr>
              <a:buNone/>
            </a:pPr>
            <a:endParaRPr lang="en-US" dirty="0" smtClean="0"/>
          </a:p>
          <a:p>
            <a:pPr>
              <a:buNone/>
            </a:pPr>
            <a:r>
              <a:rPr lang="en-US" dirty="0" smtClean="0">
                <a:solidFill>
                  <a:srgbClr val="FFC000"/>
                </a:solidFill>
              </a:rPr>
              <a:t>Unless Christine finishes her homework, she will have to suffer Mr. B’s wrath in class tomorrow.</a:t>
            </a:r>
          </a:p>
          <a:p>
            <a:pPr>
              <a:buNone/>
            </a:pPr>
            <a:endParaRPr lang="en-US" dirty="0" smtClean="0"/>
          </a:p>
          <a:p>
            <a:pPr>
              <a:buNone/>
            </a:pPr>
            <a:r>
              <a:rPr lang="en-US" dirty="0" smtClean="0">
                <a:solidFill>
                  <a:srgbClr val="920000"/>
                </a:solidFill>
              </a:rPr>
              <a:t>While Bailey slept on the sofa, the family dog chewed on the coffee table leg.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67494"/>
            <a:ext cx="8153400" cy="1027906"/>
          </a:xfrm>
        </p:spPr>
        <p:txBody>
          <a:bodyPr/>
          <a:lstStyle/>
          <a:p>
            <a:pPr algn="ctr"/>
            <a:r>
              <a:rPr lang="en-US" dirty="0" smtClean="0"/>
              <a:t>More punctuation</a:t>
            </a:r>
            <a:endParaRPr lang="en-US" dirty="0"/>
          </a:p>
        </p:txBody>
      </p:sp>
      <p:sp>
        <p:nvSpPr>
          <p:cNvPr id="5121" name="Rectangle 1"/>
          <p:cNvSpPr>
            <a:spLocks noGrp="1" noChangeArrowheads="1"/>
          </p:cNvSpPr>
          <p:nvPr>
            <p:ph idx="1"/>
          </p:nvPr>
        </p:nvSpPr>
        <p:spPr/>
        <p:txBody>
          <a:bodyPr>
            <a:normAutofit fontScale="77500" lnSpcReduction="20000"/>
          </a:bodyPr>
          <a:lstStyle/>
          <a:p>
            <a:pPr lvl="0">
              <a:buNone/>
            </a:pPr>
            <a:r>
              <a:rPr lang="en-US" dirty="0" smtClean="0"/>
              <a:t>When </a:t>
            </a:r>
            <a:r>
              <a:rPr lang="en-US" dirty="0" smtClean="0"/>
              <a:t>the subordinate clause </a:t>
            </a:r>
            <a:r>
              <a:rPr lang="en-US" b="1" u="sng" dirty="0" smtClean="0"/>
              <a:t>comes second</a:t>
            </a:r>
            <a:r>
              <a:rPr lang="en-US" dirty="0" smtClean="0"/>
              <a:t>,  you generally do </a:t>
            </a:r>
            <a:r>
              <a:rPr lang="en-US" dirty="0" smtClean="0"/>
              <a:t>not need a comma</a:t>
            </a:r>
            <a:r>
              <a:rPr lang="en-US" i="1" dirty="0" smtClean="0"/>
              <a:t>.</a:t>
            </a:r>
          </a:p>
          <a:p>
            <a:pPr lvl="0">
              <a:buNone/>
            </a:pPr>
            <a:endParaRPr lang="en-US" dirty="0" smtClean="0"/>
          </a:p>
          <a:p>
            <a:pPr>
              <a:buNone/>
            </a:pPr>
            <a:r>
              <a:rPr lang="en-US" dirty="0" smtClean="0">
                <a:solidFill>
                  <a:srgbClr val="00B050"/>
                </a:solidFill>
              </a:rPr>
              <a:t>Tanya did poorly on her  exam Ø because Giselle insisted on gossiping during their study session the night before.</a:t>
            </a:r>
          </a:p>
          <a:p>
            <a:endParaRPr lang="en-US" dirty="0" smtClean="0"/>
          </a:p>
          <a:p>
            <a:pPr>
              <a:buNone/>
            </a:pPr>
            <a:r>
              <a:rPr lang="en-US" dirty="0" smtClean="0">
                <a:solidFill>
                  <a:schemeClr val="accent2">
                    <a:lumMod val="60000"/>
                    <a:lumOff val="40000"/>
                  </a:schemeClr>
                </a:solidFill>
              </a:rPr>
              <a:t>Jonathon spent his class time reading comic books Ø since he already knew the material so well.</a:t>
            </a:r>
          </a:p>
          <a:p>
            <a:endParaRPr lang="en-US" dirty="0" smtClean="0"/>
          </a:p>
          <a:p>
            <a:pPr>
              <a:buNone/>
            </a:pPr>
            <a:r>
              <a:rPr lang="en-US" dirty="0" smtClean="0">
                <a:solidFill>
                  <a:srgbClr val="920000"/>
                </a:solidFill>
              </a:rPr>
              <a:t>Diane decided to plant tomatoes in the back of the yard Ø where they would get the most sunlight.</a:t>
            </a:r>
          </a:p>
          <a:p>
            <a:pPr lvl="0">
              <a:buNone/>
            </a:pPr>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121">
                                            <p:txEl>
                                              <p:pRg st="2" end="2"/>
                                            </p:txEl>
                                          </p:spTgt>
                                        </p:tgtEl>
                                        <p:attrNameLst>
                                          <p:attrName>style.visibility</p:attrName>
                                        </p:attrNameLst>
                                      </p:cBhvr>
                                      <p:to>
                                        <p:strVal val="visible"/>
                                      </p:to>
                                    </p:set>
                                    <p:anim calcmode="lin" valueType="num">
                                      <p:cBhvr>
                                        <p:cTn id="7" dur="1000" fill="hold"/>
                                        <p:tgtEl>
                                          <p:spTgt spid="5121">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5121">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121">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121">
                                            <p:txEl>
                                              <p:pRg st="4" end="4"/>
                                            </p:txEl>
                                          </p:spTgt>
                                        </p:tgtEl>
                                        <p:attrNameLst>
                                          <p:attrName>style.visibility</p:attrName>
                                        </p:attrNameLst>
                                      </p:cBhvr>
                                      <p:to>
                                        <p:strVal val="visible"/>
                                      </p:to>
                                    </p:set>
                                    <p:anim calcmode="lin" valueType="num">
                                      <p:cBhvr>
                                        <p:cTn id="14" dur="1000" fill="hold"/>
                                        <p:tgtEl>
                                          <p:spTgt spid="5121">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5121">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512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121">
                                            <p:txEl>
                                              <p:pRg st="6" end="6"/>
                                            </p:txEl>
                                          </p:spTgt>
                                        </p:tgtEl>
                                        <p:attrNameLst>
                                          <p:attrName>style.visibility</p:attrName>
                                        </p:attrNameLst>
                                      </p:cBhvr>
                                      <p:to>
                                        <p:strVal val="visible"/>
                                      </p:to>
                                    </p:set>
                                    <p:anim calcmode="lin" valueType="num">
                                      <p:cBhvr>
                                        <p:cTn id="21" dur="1000" fill="hold"/>
                                        <p:tgtEl>
                                          <p:spTgt spid="5121">
                                            <p:txEl>
                                              <p:pRg st="6" end="6"/>
                                            </p:txEl>
                                          </p:spTgt>
                                        </p:tgtEl>
                                        <p:attrNameLst>
                                          <p:attrName>ppt_w</p:attrName>
                                        </p:attrNameLst>
                                      </p:cBhvr>
                                      <p:tavLst>
                                        <p:tav tm="0">
                                          <p:val>
                                            <p:strVal val="#ppt_w*0.70"/>
                                          </p:val>
                                        </p:tav>
                                        <p:tav tm="100000">
                                          <p:val>
                                            <p:strVal val="#ppt_w"/>
                                          </p:val>
                                        </p:tav>
                                      </p:tavLst>
                                    </p:anim>
                                    <p:anim calcmode="lin" valueType="num">
                                      <p:cBhvr>
                                        <p:cTn id="22" dur="1000" fill="hold"/>
                                        <p:tgtEl>
                                          <p:spTgt spid="5121">
                                            <p:txEl>
                                              <p:pRg st="6" end="6"/>
                                            </p:txEl>
                                          </p:spTgt>
                                        </p:tgtEl>
                                        <p:attrNameLst>
                                          <p:attrName>ppt_h</p:attrName>
                                        </p:attrNameLst>
                                      </p:cBhvr>
                                      <p:tavLst>
                                        <p:tav tm="0">
                                          <p:val>
                                            <p:strVal val="#ppt_h"/>
                                          </p:val>
                                        </p:tav>
                                        <p:tav tm="100000">
                                          <p:val>
                                            <p:strVal val="#ppt_h"/>
                                          </p:val>
                                        </p:tav>
                                      </p:tavLst>
                                    </p:anim>
                                    <p:animEffect transition="in" filter="fade">
                                      <p:cBhvr>
                                        <p:cTn id="23" dur="1000"/>
                                        <p:tgtEl>
                                          <p:spTgt spid="51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7543800" cy="1027906"/>
          </a:xfrm>
        </p:spPr>
        <p:txBody>
          <a:bodyPr/>
          <a:lstStyle/>
          <a:p>
            <a:pPr algn="ctr"/>
            <a:r>
              <a:rPr lang="en-US" dirty="0" smtClean="0"/>
              <a:t>Before or After?</a:t>
            </a:r>
            <a:endParaRPr lang="en-US" dirty="0"/>
          </a:p>
        </p:txBody>
      </p:sp>
      <p:sp>
        <p:nvSpPr>
          <p:cNvPr id="3" name="Content Placeholder 2"/>
          <p:cNvSpPr>
            <a:spLocks noGrp="1"/>
          </p:cNvSpPr>
          <p:nvPr>
            <p:ph idx="1"/>
          </p:nvPr>
        </p:nvSpPr>
        <p:spPr>
          <a:xfrm>
            <a:off x="457200" y="1143000"/>
            <a:ext cx="8305800" cy="5311808"/>
          </a:xfrm>
        </p:spPr>
        <p:txBody>
          <a:bodyPr>
            <a:normAutofit fontScale="55000" lnSpcReduction="20000"/>
          </a:bodyPr>
          <a:lstStyle/>
          <a:p>
            <a:pPr>
              <a:buNone/>
            </a:pPr>
            <a:r>
              <a:rPr lang="en-US" dirty="0" smtClean="0">
                <a:solidFill>
                  <a:schemeClr val="bg1"/>
                </a:solidFill>
              </a:rPr>
              <a:t>Question: How </a:t>
            </a:r>
            <a:r>
              <a:rPr lang="en-US" dirty="0" smtClean="0">
                <a:solidFill>
                  <a:schemeClr val="bg1"/>
                </a:solidFill>
              </a:rPr>
              <a:t>do I decide where to place the subordinate clause?</a:t>
            </a:r>
          </a:p>
          <a:p>
            <a:pPr>
              <a:buNone/>
            </a:pPr>
            <a:endParaRPr lang="en-US" dirty="0" smtClean="0">
              <a:solidFill>
                <a:schemeClr val="bg1"/>
              </a:solidFill>
            </a:endParaRPr>
          </a:p>
          <a:p>
            <a:pPr>
              <a:buNone/>
            </a:pPr>
            <a:r>
              <a:rPr lang="en-US" dirty="0" smtClean="0">
                <a:solidFill>
                  <a:schemeClr val="bg1"/>
                </a:solidFill>
              </a:rPr>
              <a:t>Answer: Whichever </a:t>
            </a:r>
            <a:r>
              <a:rPr lang="en-US" dirty="0" smtClean="0">
                <a:solidFill>
                  <a:schemeClr val="bg1"/>
                </a:solidFill>
              </a:rPr>
              <a:t>is more important!</a:t>
            </a:r>
          </a:p>
          <a:p>
            <a:pPr>
              <a:buNone/>
            </a:pPr>
            <a:endParaRPr lang="en-US" dirty="0" smtClean="0"/>
          </a:p>
          <a:p>
            <a:pPr>
              <a:buNone/>
            </a:pPr>
            <a:r>
              <a:rPr lang="en-US" dirty="0" smtClean="0"/>
              <a:t>Two sentences</a:t>
            </a:r>
          </a:p>
          <a:p>
            <a:pPr>
              <a:buNone/>
            </a:pPr>
            <a:r>
              <a:rPr lang="en-US" dirty="0" smtClean="0"/>
              <a:t>	 </a:t>
            </a:r>
            <a:r>
              <a:rPr lang="en-US" dirty="0" smtClean="0">
                <a:solidFill>
                  <a:srgbClr val="92D050"/>
                </a:solidFill>
              </a:rPr>
              <a:t>A six-foot snake slithered across the sidewalk. </a:t>
            </a:r>
          </a:p>
          <a:p>
            <a:pPr>
              <a:buNone/>
            </a:pPr>
            <a:r>
              <a:rPr lang="en-US" dirty="0" smtClean="0"/>
              <a:t>	</a:t>
            </a:r>
            <a:r>
              <a:rPr lang="en-US" dirty="0" smtClean="0">
                <a:solidFill>
                  <a:srgbClr val="92D050"/>
                </a:solidFill>
              </a:rPr>
              <a:t>Rhonda gasped. </a:t>
            </a:r>
          </a:p>
          <a:p>
            <a:pPr>
              <a:buNone/>
            </a:pPr>
            <a:endParaRPr lang="en-US" dirty="0" smtClean="0"/>
          </a:p>
          <a:p>
            <a:pPr>
              <a:buNone/>
            </a:pPr>
            <a:r>
              <a:rPr lang="en-US" sz="2900" dirty="0" smtClean="0"/>
              <a:t>I’ll combine them with a subordinator at the beginning </a:t>
            </a:r>
            <a:r>
              <a:rPr lang="en-US" sz="2900" dirty="0" smtClean="0"/>
              <a:t> (comma or no comma?)</a:t>
            </a:r>
            <a:endParaRPr lang="en-US" sz="2900" dirty="0" smtClean="0"/>
          </a:p>
          <a:p>
            <a:pPr>
              <a:buNone/>
            </a:pPr>
            <a:endParaRPr lang="en-US" dirty="0" smtClean="0"/>
          </a:p>
          <a:p>
            <a:pPr>
              <a:buNone/>
            </a:pPr>
            <a:r>
              <a:rPr lang="en-US" b="1" dirty="0" smtClean="0">
                <a:solidFill>
                  <a:srgbClr val="FFFF00"/>
                </a:solidFill>
              </a:rPr>
              <a:t>When</a:t>
            </a:r>
            <a:r>
              <a:rPr lang="en-US" dirty="0" smtClean="0">
                <a:solidFill>
                  <a:srgbClr val="FFFF00"/>
                </a:solidFill>
              </a:rPr>
              <a:t> a six-foot snake slithered across the sidewalk</a:t>
            </a:r>
            <a:r>
              <a:rPr lang="en-US" u="sng" dirty="0" smtClean="0">
                <a:solidFill>
                  <a:srgbClr val="FFFF00"/>
                </a:solidFill>
              </a:rPr>
              <a:t>, </a:t>
            </a:r>
            <a:r>
              <a:rPr lang="en-US" dirty="0" smtClean="0">
                <a:solidFill>
                  <a:srgbClr val="FFFF00"/>
                </a:solidFill>
              </a:rPr>
              <a:t>Rhonda gasped. </a:t>
            </a:r>
          </a:p>
          <a:p>
            <a:pPr>
              <a:buNone/>
            </a:pPr>
            <a:endParaRPr lang="en-US" dirty="0" smtClean="0">
              <a:solidFill>
                <a:srgbClr val="FFFF00"/>
              </a:solidFill>
            </a:endParaRPr>
          </a:p>
          <a:p>
            <a:pPr>
              <a:buNone/>
            </a:pPr>
            <a:r>
              <a:rPr lang="en-US" dirty="0" smtClean="0"/>
              <a:t>This is grammatically correct.  However, to me, a huge snake randomly appearing is </a:t>
            </a:r>
            <a:r>
              <a:rPr lang="en-US" i="1" u="sng" dirty="0" smtClean="0"/>
              <a:t>more important </a:t>
            </a:r>
            <a:r>
              <a:rPr lang="en-US" dirty="0" smtClean="0"/>
              <a:t> than Rhonda’s reaction, and readers tend to remember whatever they read last. So I’m going to put Rhonda’s gasping first.</a:t>
            </a:r>
          </a:p>
          <a:p>
            <a:pPr>
              <a:buNone/>
            </a:pPr>
            <a:endParaRPr lang="en-US" i="1" u="sng" dirty="0" smtClean="0"/>
          </a:p>
          <a:p>
            <a:pPr>
              <a:buNone/>
            </a:pPr>
            <a:r>
              <a:rPr lang="en-US" dirty="0" smtClean="0">
                <a:solidFill>
                  <a:srgbClr val="920000"/>
                </a:solidFill>
              </a:rPr>
              <a:t>Rhonda gasped when a six foot snake slithered across the sidewalk.</a:t>
            </a:r>
            <a:r>
              <a:rPr lang="en-US" dirty="0" smtClean="0"/>
              <a:t>	</a:t>
            </a:r>
          </a:p>
          <a:p>
            <a:pPr>
              <a:buNone/>
            </a:pPr>
            <a:endParaRPr lang="en-US" dirty="0" smtClean="0"/>
          </a:p>
          <a:p>
            <a:pPr>
              <a:buNone/>
            </a:pPr>
            <a:r>
              <a:rPr lang="en-US" dirty="0" smtClean="0"/>
              <a:t>Note that </a:t>
            </a:r>
            <a:r>
              <a:rPr lang="en-US" dirty="0" smtClean="0"/>
              <a:t>since now </a:t>
            </a:r>
            <a:r>
              <a:rPr lang="en-US" dirty="0" smtClean="0"/>
              <a:t>the subordinate clause is last, I don’t need a comma.</a:t>
            </a:r>
          </a:p>
        </p:txBody>
      </p:sp>
      <p:pic>
        <p:nvPicPr>
          <p:cNvPr id="7170" name="Picture 2" descr="C:\Users\Connie\AppData\Local\Microsoft\Windows\Temporary Internet Files\Content.IE5\LMD9CA5N\MC900435276[1].wmf"/>
          <p:cNvPicPr>
            <a:picLocks noChangeAspect="1" noChangeArrowheads="1"/>
          </p:cNvPicPr>
          <p:nvPr/>
        </p:nvPicPr>
        <p:blipFill>
          <a:blip r:embed="rId3" cstate="print"/>
          <a:srcRect/>
          <a:stretch>
            <a:fillRect/>
          </a:stretch>
        </p:blipFill>
        <p:spPr bwMode="auto">
          <a:xfrm>
            <a:off x="6553200" y="1828800"/>
            <a:ext cx="2121083" cy="1196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wipe(down)">
                                      <p:cBhvr>
                                        <p:cTn id="42" dur="500"/>
                                        <p:tgtEl>
                                          <p:spTgt spid="3">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Effect transition="in" filter="wipe(down)">
                                      <p:cBhvr>
                                        <p:cTn id="47" dur="500"/>
                                        <p:tgtEl>
                                          <p:spTgt spid="3">
                                            <p:txEl>
                                              <p:pRg st="14" end="1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wipe(down)">
                                      <p:cBhvr>
                                        <p:cTn id="52"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180306"/>
          </a:xfrm>
        </p:spPr>
        <p:txBody>
          <a:bodyPr>
            <a:normAutofit/>
          </a:bodyPr>
          <a:lstStyle/>
          <a:p>
            <a:pPr algn="ctr"/>
            <a:r>
              <a:rPr lang="en-US" dirty="0" err="1" smtClean="0"/>
              <a:t>Fanboys</a:t>
            </a:r>
            <a:r>
              <a:rPr lang="en-US" dirty="0" smtClean="0"/>
              <a:t> versus Subordinators</a:t>
            </a:r>
            <a:endParaRPr lang="en-US" dirty="0"/>
          </a:p>
        </p:txBody>
      </p:sp>
      <p:sp>
        <p:nvSpPr>
          <p:cNvPr id="7" name="Content Placeholder 6"/>
          <p:cNvSpPr>
            <a:spLocks noGrp="1"/>
          </p:cNvSpPr>
          <p:nvPr>
            <p:ph sz="half" idx="1"/>
          </p:nvPr>
        </p:nvSpPr>
        <p:spPr/>
        <p:txBody>
          <a:bodyPr>
            <a:normAutofit fontScale="92500" lnSpcReduction="20000"/>
          </a:bodyPr>
          <a:lstStyle/>
          <a:p>
            <a:r>
              <a:rPr lang="en-US" dirty="0" smtClean="0">
                <a:solidFill>
                  <a:srgbClr val="00B050"/>
                </a:solidFill>
              </a:rPr>
              <a:t>Maria jumped out Gino’s car</a:t>
            </a:r>
            <a:r>
              <a:rPr lang="en-US" u="sng" dirty="0" smtClean="0">
                <a:solidFill>
                  <a:srgbClr val="00B050"/>
                </a:solidFill>
              </a:rPr>
              <a:t>, for </a:t>
            </a:r>
            <a:r>
              <a:rPr lang="en-US" dirty="0" smtClean="0">
                <a:solidFill>
                  <a:srgbClr val="00B050"/>
                </a:solidFill>
              </a:rPr>
              <a:t>she could not tolerate his awful music.</a:t>
            </a:r>
          </a:p>
          <a:p>
            <a:endParaRPr lang="en-US" dirty="0" smtClean="0"/>
          </a:p>
          <a:p>
            <a:endParaRPr lang="en-US" dirty="0" smtClean="0"/>
          </a:p>
          <a:p>
            <a:endParaRPr lang="en-US" dirty="0" smtClean="0"/>
          </a:p>
          <a:p>
            <a:r>
              <a:rPr lang="en-US" dirty="0" err="1" smtClean="0">
                <a:solidFill>
                  <a:schemeClr val="accent2">
                    <a:lumMod val="60000"/>
                    <a:lumOff val="40000"/>
                  </a:schemeClr>
                </a:solidFill>
              </a:rPr>
              <a:t>Sima’s</a:t>
            </a:r>
            <a:r>
              <a:rPr lang="en-US" dirty="0" smtClean="0">
                <a:solidFill>
                  <a:schemeClr val="accent2">
                    <a:lumMod val="60000"/>
                    <a:lumOff val="40000"/>
                  </a:schemeClr>
                </a:solidFill>
              </a:rPr>
              <a:t> “A” in Anatomy might lead her to medical school</a:t>
            </a:r>
            <a:r>
              <a:rPr lang="en-US" u="sng" dirty="0" smtClean="0">
                <a:solidFill>
                  <a:schemeClr val="accent2">
                    <a:lumMod val="60000"/>
                    <a:lumOff val="40000"/>
                  </a:schemeClr>
                </a:solidFill>
              </a:rPr>
              <a:t>, or </a:t>
            </a:r>
            <a:r>
              <a:rPr lang="en-US" dirty="0" smtClean="0">
                <a:solidFill>
                  <a:schemeClr val="accent2">
                    <a:lumMod val="60000"/>
                    <a:lumOff val="40000"/>
                  </a:schemeClr>
                </a:solidFill>
              </a:rPr>
              <a:t>she might become a sculptor instead.</a:t>
            </a:r>
          </a:p>
          <a:p>
            <a:endParaRPr lang="en-US" dirty="0" smtClean="0"/>
          </a:p>
          <a:p>
            <a:endParaRPr lang="en-US" dirty="0"/>
          </a:p>
        </p:txBody>
      </p:sp>
      <p:sp>
        <p:nvSpPr>
          <p:cNvPr id="8" name="Content Placeholder 7"/>
          <p:cNvSpPr>
            <a:spLocks noGrp="1"/>
          </p:cNvSpPr>
          <p:nvPr>
            <p:ph sz="half" idx="2"/>
          </p:nvPr>
        </p:nvSpPr>
        <p:spPr/>
        <p:txBody>
          <a:bodyPr>
            <a:normAutofit fontScale="92500" lnSpcReduction="20000"/>
          </a:bodyPr>
          <a:lstStyle/>
          <a:p>
            <a:r>
              <a:rPr lang="en-US" dirty="0" smtClean="0">
                <a:solidFill>
                  <a:srgbClr val="00B050"/>
                </a:solidFill>
              </a:rPr>
              <a:t>Maria jumped out of Gino's car</a:t>
            </a:r>
            <a:r>
              <a:rPr lang="en-US" i="1" u="sng" dirty="0" smtClean="0">
                <a:solidFill>
                  <a:srgbClr val="00B050"/>
                </a:solidFill>
              </a:rPr>
              <a:t> because </a:t>
            </a:r>
            <a:r>
              <a:rPr lang="en-US" dirty="0" smtClean="0">
                <a:solidFill>
                  <a:srgbClr val="00B050"/>
                </a:solidFill>
              </a:rPr>
              <a:t>she could not tolerate his awful music. </a:t>
            </a:r>
            <a:r>
              <a:rPr lang="en-US" dirty="0" smtClean="0"/>
              <a:t>(comma removed, main clause is 1</a:t>
            </a:r>
            <a:r>
              <a:rPr lang="en-US" baseline="30000" dirty="0" smtClean="0"/>
              <a:t>st</a:t>
            </a:r>
            <a:r>
              <a:rPr lang="en-US" dirty="0" smtClean="0"/>
              <a:t>)</a:t>
            </a:r>
          </a:p>
          <a:p>
            <a:pPr>
              <a:buNone/>
            </a:pPr>
            <a:endParaRPr lang="en-US" dirty="0" smtClean="0"/>
          </a:p>
          <a:p>
            <a:r>
              <a:rPr lang="en-US" u="sng" dirty="0" smtClean="0">
                <a:solidFill>
                  <a:schemeClr val="accent2">
                    <a:lumMod val="60000"/>
                    <a:lumOff val="40000"/>
                  </a:schemeClr>
                </a:solidFill>
              </a:rPr>
              <a:t>Although</a:t>
            </a:r>
            <a:r>
              <a:rPr lang="en-US" dirty="0" smtClean="0">
                <a:solidFill>
                  <a:schemeClr val="accent2">
                    <a:lumMod val="60000"/>
                    <a:lumOff val="40000"/>
                  </a:schemeClr>
                </a:solidFill>
              </a:rPr>
              <a:t> </a:t>
            </a:r>
            <a:r>
              <a:rPr lang="en-US" dirty="0" err="1" smtClean="0">
                <a:solidFill>
                  <a:schemeClr val="accent2">
                    <a:lumMod val="60000"/>
                    <a:lumOff val="40000"/>
                  </a:schemeClr>
                </a:solidFill>
              </a:rPr>
              <a:t>Sima’s</a:t>
            </a:r>
            <a:r>
              <a:rPr lang="en-US" dirty="0" smtClean="0">
                <a:solidFill>
                  <a:schemeClr val="accent2">
                    <a:lumMod val="60000"/>
                    <a:lumOff val="40000"/>
                  </a:schemeClr>
                </a:solidFill>
              </a:rPr>
              <a:t> A in Anatomy might lead her to medical school, she might become a sculptor instead. </a:t>
            </a:r>
            <a:r>
              <a:rPr lang="en-US" dirty="0" smtClean="0"/>
              <a:t>(comma remains, main clause </a:t>
            </a:r>
            <a:r>
              <a:rPr lang="en-US" dirty="0" smtClean="0"/>
              <a:t>is 2</a:t>
            </a:r>
            <a:r>
              <a:rPr lang="en-US" baseline="30000" dirty="0" smtClean="0"/>
              <a:t>nd</a:t>
            </a:r>
            <a:r>
              <a:rPr lang="en-US" dirty="0" smtClean="0"/>
              <a:t>)</a:t>
            </a:r>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Summing up Subordinators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Subordinator + complete thought = a subordinate clause</a:t>
            </a:r>
          </a:p>
          <a:p>
            <a:endParaRPr lang="en-US" dirty="0" smtClean="0"/>
          </a:p>
          <a:p>
            <a:r>
              <a:rPr lang="en-US" dirty="0" smtClean="0"/>
              <a:t>Attach the subordinate clause to *another* complete thought, then punctuate it properly, and you’ll get a very spiffy sentence!</a:t>
            </a:r>
          </a:p>
          <a:p>
            <a:endParaRPr lang="en-US" dirty="0" smtClean="0"/>
          </a:p>
          <a:p>
            <a:r>
              <a:rPr lang="en-US" sz="3200" dirty="0" smtClean="0"/>
              <a:t> They make your writing varied, sophisticated, and more complex.</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Trimming the Fat</a:t>
            </a:r>
            <a:endParaRPr lang="en-US" dirty="0"/>
          </a:p>
        </p:txBody>
      </p:sp>
      <p:sp>
        <p:nvSpPr>
          <p:cNvPr id="3" name="Content Placeholder 2"/>
          <p:cNvSpPr>
            <a:spLocks noGrp="1"/>
          </p:cNvSpPr>
          <p:nvPr>
            <p:ph idx="1"/>
          </p:nvPr>
        </p:nvSpPr>
        <p:spPr/>
        <p:txBody>
          <a:bodyPr/>
          <a:lstStyle/>
          <a:p>
            <a:pPr>
              <a:buNone/>
            </a:pPr>
            <a:r>
              <a:rPr lang="en-US" dirty="0" smtClean="0"/>
              <a:t>Sometimes those previous methods won’t be enough.</a:t>
            </a:r>
          </a:p>
          <a:p>
            <a:pPr>
              <a:buNone/>
            </a:pPr>
            <a:endParaRPr lang="en-US" dirty="0" smtClean="0"/>
          </a:p>
          <a:p>
            <a:pPr>
              <a:buNone/>
            </a:pPr>
            <a:r>
              <a:rPr lang="en-US" dirty="0" smtClean="0"/>
              <a:t>Sometimes our writing isn’t so easy to correct.</a:t>
            </a:r>
          </a:p>
          <a:p>
            <a:pPr>
              <a:buNone/>
            </a:pPr>
            <a:endParaRPr lang="en-US" dirty="0" smtClean="0"/>
          </a:p>
          <a:p>
            <a:pPr>
              <a:buNone/>
            </a:pPr>
            <a:r>
              <a:rPr lang="en-US" dirty="0" smtClean="0"/>
              <a:t>Sometimes there are just too many words!</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pPr algn="ctr"/>
            <a:r>
              <a:rPr lang="en-US" dirty="0" smtClean="0"/>
              <a:t>Run-ons vs. fragments</a:t>
            </a:r>
            <a:endParaRPr lang="en-US" dirty="0"/>
          </a:p>
        </p:txBody>
      </p:sp>
      <p:sp>
        <p:nvSpPr>
          <p:cNvPr id="12" name="Content Placeholder 11"/>
          <p:cNvSpPr>
            <a:spLocks noGrp="1"/>
          </p:cNvSpPr>
          <p:nvPr>
            <p:ph sz="half" idx="1"/>
          </p:nvPr>
        </p:nvSpPr>
        <p:spPr/>
        <p:txBody>
          <a:bodyPr>
            <a:normAutofit fontScale="77500" lnSpcReduction="20000"/>
          </a:bodyPr>
          <a:lstStyle/>
          <a:p>
            <a:pPr algn="ctr">
              <a:buNone/>
            </a:pPr>
            <a:r>
              <a:rPr lang="en-US" dirty="0" smtClean="0"/>
              <a:t>	 FRAGMENTS</a:t>
            </a:r>
          </a:p>
          <a:p>
            <a:pPr algn="ctr">
              <a:buNone/>
            </a:pPr>
            <a:endParaRPr lang="en-US" dirty="0" smtClean="0"/>
          </a:p>
          <a:p>
            <a:r>
              <a:rPr lang="en-US" dirty="0" smtClean="0"/>
              <a:t>Fragments are incomplete thoughts</a:t>
            </a:r>
          </a:p>
          <a:p>
            <a:endParaRPr lang="en-US" dirty="0" smtClean="0"/>
          </a:p>
          <a:p>
            <a:r>
              <a:rPr lang="en-US" dirty="0" smtClean="0"/>
              <a:t>They are missing a subject or a main verb.</a:t>
            </a:r>
          </a:p>
          <a:p>
            <a:endParaRPr lang="en-US" dirty="0" smtClean="0"/>
          </a:p>
          <a:p>
            <a:r>
              <a:rPr lang="en-US" dirty="0" smtClean="0"/>
              <a:t>Example: A story with adventure and excitement.	</a:t>
            </a:r>
            <a:endParaRPr lang="en-US" dirty="0"/>
          </a:p>
        </p:txBody>
      </p:sp>
      <p:sp>
        <p:nvSpPr>
          <p:cNvPr id="13" name="Content Placeholder 12"/>
          <p:cNvSpPr>
            <a:spLocks noGrp="1"/>
          </p:cNvSpPr>
          <p:nvPr>
            <p:ph sz="half" idx="2"/>
          </p:nvPr>
        </p:nvSpPr>
        <p:spPr/>
        <p:txBody>
          <a:bodyPr>
            <a:normAutofit fontScale="77500" lnSpcReduction="20000"/>
          </a:bodyPr>
          <a:lstStyle/>
          <a:p>
            <a:pPr>
              <a:buNone/>
            </a:pPr>
            <a:r>
              <a:rPr lang="en-US" dirty="0" smtClean="0"/>
              <a:t>		RUN – ONS</a:t>
            </a:r>
          </a:p>
          <a:p>
            <a:pPr>
              <a:buNone/>
            </a:pPr>
            <a:endParaRPr lang="en-US" dirty="0" smtClean="0"/>
          </a:p>
          <a:p>
            <a:r>
              <a:rPr lang="en-US" dirty="0" smtClean="0"/>
              <a:t>Have two or more complete thoughts</a:t>
            </a:r>
          </a:p>
          <a:p>
            <a:endParaRPr lang="en-US" dirty="0" smtClean="0"/>
          </a:p>
          <a:p>
            <a:r>
              <a:rPr lang="en-US" dirty="0" smtClean="0"/>
              <a:t>Have too many subjects and main verbs!</a:t>
            </a:r>
          </a:p>
          <a:p>
            <a:endParaRPr lang="en-US" dirty="0" smtClean="0"/>
          </a:p>
          <a:p>
            <a:endParaRPr lang="en-US" dirty="0" smtClean="0"/>
          </a:p>
          <a:p>
            <a:r>
              <a:rPr lang="en-US" dirty="0" smtClean="0"/>
              <a:t>Example:  She told a story with adventure and excitement I could not wait to hear the end I listened the whole way through.</a:t>
            </a:r>
          </a:p>
          <a:p>
            <a:pPr algn="ctr">
              <a:buNone/>
            </a:pPr>
            <a:r>
              <a:rPr lang="en-US" dirty="0" smtClean="0"/>
              <a: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Excess of Verbiage</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accent4">
                    <a:lumMod val="60000"/>
                    <a:lumOff val="40000"/>
                  </a:schemeClr>
                </a:solidFill>
              </a:rPr>
              <a:t>To make brownies, first get a bowl out of the cupboard and a wooden spoon and the brownie mix and preheat the oven; after preheating the oven, empty the mix into the bowl and crack two eggs and stir carefully, not too </a:t>
            </a:r>
            <a:r>
              <a:rPr lang="en-US" dirty="0" smtClean="0">
                <a:solidFill>
                  <a:schemeClr val="accent4">
                    <a:lumMod val="60000"/>
                    <a:lumOff val="40000"/>
                  </a:schemeClr>
                </a:solidFill>
              </a:rPr>
              <a:t>fast.</a:t>
            </a:r>
            <a:endParaRPr lang="en-US" dirty="0">
              <a:solidFill>
                <a:schemeClr val="accent4">
                  <a:lumMod val="60000"/>
                  <a:lumOff val="40000"/>
                </a:schemeClr>
              </a:solidFill>
            </a:endParaRPr>
          </a:p>
        </p:txBody>
      </p:sp>
      <p:pic>
        <p:nvPicPr>
          <p:cNvPr id="8194" name="Picture 2" descr="C:\Users\Connie\AppData\Local\Microsoft\Windows\Temporary Internet Files\Content.IE5\3XO88NVS\MP900424366[1].jpg"/>
          <p:cNvPicPr>
            <a:picLocks noChangeAspect="1" noChangeArrowheads="1"/>
          </p:cNvPicPr>
          <p:nvPr/>
        </p:nvPicPr>
        <p:blipFill>
          <a:blip r:embed="rId3" cstate="print"/>
          <a:srcRect/>
          <a:stretch>
            <a:fillRect/>
          </a:stretch>
        </p:blipFill>
        <p:spPr bwMode="auto">
          <a:xfrm>
            <a:off x="3352800" y="4876800"/>
            <a:ext cx="1828800" cy="18288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Cut it Out!</a:t>
            </a:r>
            <a:endParaRPr lang="en-US" dirty="0"/>
          </a:p>
        </p:txBody>
      </p:sp>
      <p:sp>
        <p:nvSpPr>
          <p:cNvPr id="4" name="Content Placeholder 3"/>
          <p:cNvSpPr>
            <a:spLocks noGrp="1"/>
          </p:cNvSpPr>
          <p:nvPr>
            <p:ph sz="half" idx="1"/>
          </p:nvPr>
        </p:nvSpPr>
        <p:spPr/>
        <p:txBody>
          <a:bodyPr>
            <a:normAutofit fontScale="85000" lnSpcReduction="20000"/>
          </a:bodyPr>
          <a:lstStyle/>
          <a:p>
            <a:r>
              <a:rPr lang="en-US" dirty="0" smtClean="0"/>
              <a:t>In this case, there already are </a:t>
            </a:r>
            <a:r>
              <a:rPr lang="en-US" dirty="0" err="1" smtClean="0"/>
              <a:t>fanboys</a:t>
            </a:r>
            <a:r>
              <a:rPr lang="en-US" dirty="0" smtClean="0"/>
              <a:t> and subordinators.  </a:t>
            </a:r>
          </a:p>
          <a:p>
            <a:endParaRPr lang="en-US" dirty="0" smtClean="0"/>
          </a:p>
          <a:p>
            <a:r>
              <a:rPr lang="en-US" dirty="0" smtClean="0">
                <a:solidFill>
                  <a:srgbClr val="92D050"/>
                </a:solidFill>
              </a:rPr>
              <a:t>Step one: break the run-on into multiple sentences</a:t>
            </a:r>
          </a:p>
          <a:p>
            <a:endParaRPr lang="en-US" dirty="0" smtClean="0"/>
          </a:p>
          <a:p>
            <a:r>
              <a:rPr lang="en-US" dirty="0" smtClean="0">
                <a:solidFill>
                  <a:schemeClr val="accent2">
                    <a:lumMod val="60000"/>
                    <a:lumOff val="40000"/>
                  </a:schemeClr>
                </a:solidFill>
              </a:rPr>
              <a:t>Step two: eliminate repetitive phrases or ideas.</a:t>
            </a:r>
          </a:p>
          <a:p>
            <a:endParaRPr lang="en-US" dirty="0" smtClean="0"/>
          </a:p>
          <a:p>
            <a:r>
              <a:rPr lang="en-US" dirty="0" smtClean="0">
                <a:solidFill>
                  <a:srgbClr val="920000"/>
                </a:solidFill>
              </a:rPr>
              <a:t>Step three: Can you say it in fewer words</a:t>
            </a:r>
            <a:r>
              <a:rPr lang="en-US" dirty="0" smtClean="0">
                <a:solidFill>
                  <a:srgbClr val="920000"/>
                </a:solidFill>
              </a:rPr>
              <a:t>?</a:t>
            </a:r>
            <a:endParaRPr lang="en-US" dirty="0" smtClean="0">
              <a:solidFill>
                <a:srgbClr val="920000"/>
              </a:solidFill>
            </a:endParaRPr>
          </a:p>
          <a:p>
            <a:endParaRPr lang="en-US" dirty="0"/>
          </a:p>
        </p:txBody>
      </p:sp>
      <p:sp>
        <p:nvSpPr>
          <p:cNvPr id="5" name="Content Placeholder 4"/>
          <p:cNvSpPr>
            <a:spLocks noGrp="1"/>
          </p:cNvSpPr>
          <p:nvPr>
            <p:ph sz="half" idx="2"/>
          </p:nvPr>
        </p:nvSpPr>
        <p:spPr/>
        <p:txBody>
          <a:bodyPr>
            <a:normAutofit fontScale="85000" lnSpcReduction="20000"/>
          </a:bodyPr>
          <a:lstStyle/>
          <a:p>
            <a:pPr>
              <a:buNone/>
            </a:pPr>
            <a:r>
              <a:rPr lang="en-US" dirty="0" smtClean="0">
                <a:solidFill>
                  <a:srgbClr val="002060"/>
                </a:solidFill>
              </a:rPr>
              <a:t> To make brownies, first get a bowl out of the cupboard and a wooden spoon and the brownie mix and preheat the oven; after preheating the oven, empty the mix into the bowl and crack two eggs and stir carefully, not too </a:t>
            </a:r>
            <a:r>
              <a:rPr lang="en-US" dirty="0" smtClean="0">
                <a:solidFill>
                  <a:srgbClr val="002060"/>
                </a:solidFill>
              </a:rPr>
              <a:t>fast. </a:t>
            </a:r>
            <a:endParaRPr lang="en-US" dirty="0" smtClean="0">
              <a:solidFill>
                <a:srgbClr val="002060"/>
              </a:solidFill>
            </a:endParaRPr>
          </a:p>
          <a:p>
            <a:pPr>
              <a:buNone/>
            </a:pPr>
            <a:endParaRPr lang="en-US" dirty="0">
              <a:solidFill>
                <a:srgbClr val="002060"/>
              </a:solidFill>
            </a:endParaRPr>
          </a:p>
        </p:txBody>
      </p:sp>
      <p:pic>
        <p:nvPicPr>
          <p:cNvPr id="9219" name="Picture 3" descr="C:\Users\Connie\AppData\Local\Microsoft\Windows\Temporary Internet Files\Content.IE5\H1IX3E86\MC900150363[1].wmf"/>
          <p:cNvPicPr>
            <a:picLocks noChangeAspect="1" noChangeArrowheads="1"/>
          </p:cNvPicPr>
          <p:nvPr/>
        </p:nvPicPr>
        <p:blipFill>
          <a:blip r:embed="rId2" cstate="print"/>
          <a:srcRect/>
          <a:stretch>
            <a:fillRect/>
          </a:stretch>
        </p:blipFill>
        <p:spPr bwMode="auto">
          <a:xfrm>
            <a:off x="6172200" y="5105400"/>
            <a:ext cx="1835201" cy="1389888"/>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Do That Again!</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002060"/>
                </a:solidFill>
              </a:rPr>
              <a:t>You may think your friends and family might not look forward to your birthday as much as you do, but at one time they must have, because that was the day that you were born and came into this world, which is why they celebrate your birthday with you; on that day they got a wonderful gift --  you.</a:t>
            </a:r>
            <a:endParaRPr lang="en-US" dirty="0">
              <a:solidFill>
                <a:srgbClr val="002060"/>
              </a:solidFill>
            </a:endParaRPr>
          </a:p>
        </p:txBody>
      </p:sp>
      <p:pic>
        <p:nvPicPr>
          <p:cNvPr id="10244" name="Picture 4" descr="C:\Users\Connie\AppData\Local\Microsoft\Windows\Temporary Internet Files\Content.IE5\H1IX3E86\MC900287498[1].wmf"/>
          <p:cNvPicPr>
            <a:picLocks noChangeAspect="1" noChangeArrowheads="1"/>
          </p:cNvPicPr>
          <p:nvPr/>
        </p:nvPicPr>
        <p:blipFill>
          <a:blip r:embed="rId2" cstate="print"/>
          <a:srcRect/>
          <a:stretch>
            <a:fillRect/>
          </a:stretch>
        </p:blipFill>
        <p:spPr bwMode="auto">
          <a:xfrm>
            <a:off x="5791201" y="5287648"/>
            <a:ext cx="2438400" cy="1570352"/>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Run-</a:t>
            </a:r>
            <a:r>
              <a:rPr lang="en-US" dirty="0" err="1" smtClean="0"/>
              <a:t>Ons</a:t>
            </a:r>
            <a:r>
              <a:rPr lang="en-US" dirty="0" smtClean="0"/>
              <a:t> and Your Writing: General Tips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Look at the sentence length.  If your writing is more than three lines long, that’s </a:t>
            </a:r>
            <a:r>
              <a:rPr lang="en-US" dirty="0" smtClean="0"/>
              <a:t>probably too much.  </a:t>
            </a:r>
            <a:endParaRPr lang="en-US" dirty="0" smtClean="0"/>
          </a:p>
          <a:p>
            <a:endParaRPr lang="en-US" dirty="0" smtClean="0"/>
          </a:p>
          <a:p>
            <a:r>
              <a:rPr lang="en-US" dirty="0" smtClean="0"/>
              <a:t>Read your sentence out loud.  Yes, out loud! If you have to catch your breath before the end, it’s too long. </a:t>
            </a:r>
          </a:p>
          <a:p>
            <a:pPr>
              <a:buNone/>
            </a:pPr>
            <a:r>
              <a:rPr lang="en-US" dirty="0" smtClean="0"/>
              <a:t> </a:t>
            </a:r>
          </a:p>
          <a:p>
            <a:r>
              <a:rPr lang="en-US" dirty="0" smtClean="0"/>
              <a:t>If you ‘get lost’ as you’re reading (out loud!), so will your audience. </a:t>
            </a:r>
          </a:p>
          <a:p>
            <a:endParaRPr lang="en-US" dirty="0" smtClean="0"/>
          </a:p>
          <a:p>
            <a:r>
              <a:rPr lang="en-US" dirty="0" smtClean="0"/>
              <a:t>If you’re not sure, play it safe and look for a way to make things more concise.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 More Information…</a:t>
            </a:r>
            <a:endParaRPr lang="en-US" dirty="0"/>
          </a:p>
        </p:txBody>
      </p:sp>
      <p:sp>
        <p:nvSpPr>
          <p:cNvPr id="3" name="Content Placeholder 2"/>
          <p:cNvSpPr>
            <a:spLocks noGrp="1"/>
          </p:cNvSpPr>
          <p:nvPr>
            <p:ph idx="1"/>
          </p:nvPr>
        </p:nvSpPr>
        <p:spPr>
          <a:xfrm>
            <a:off x="457200" y="1676400"/>
            <a:ext cx="8229600" cy="4572000"/>
          </a:xfrm>
        </p:spPr>
        <p:txBody>
          <a:bodyPr>
            <a:normAutofit/>
          </a:bodyPr>
          <a:lstStyle/>
          <a:p>
            <a:pPr>
              <a:buNone/>
            </a:pPr>
            <a:r>
              <a:rPr lang="en-US" sz="2200" dirty="0" smtClean="0"/>
              <a:t>Visit the Writing Lab!</a:t>
            </a:r>
          </a:p>
          <a:p>
            <a:pPr>
              <a:buNone/>
            </a:pPr>
            <a:r>
              <a:rPr lang="en-US" sz="2200" dirty="0" smtClean="0"/>
              <a:t>	</a:t>
            </a:r>
            <a:r>
              <a:rPr lang="en-US" sz="2200" dirty="0" smtClean="0"/>
              <a:t>	Mon – Thurs  8am-8pm</a:t>
            </a:r>
          </a:p>
          <a:p>
            <a:pPr>
              <a:buNone/>
            </a:pPr>
            <a:r>
              <a:rPr lang="en-US" sz="2200" dirty="0" smtClean="0"/>
              <a:t>	</a:t>
            </a:r>
            <a:r>
              <a:rPr lang="en-US" sz="2200" dirty="0" smtClean="0"/>
              <a:t>	Fri  8am-3:30pm</a:t>
            </a:r>
          </a:p>
          <a:p>
            <a:pPr>
              <a:buNone/>
            </a:pPr>
            <a:r>
              <a:rPr lang="en-US" sz="2200" dirty="0" smtClean="0"/>
              <a:t>	</a:t>
            </a:r>
            <a:r>
              <a:rPr lang="en-US" sz="2200" dirty="0" smtClean="0"/>
              <a:t>	Sat –Sun 11am-4pm</a:t>
            </a:r>
          </a:p>
          <a:p>
            <a:pPr>
              <a:buNone/>
            </a:pPr>
            <a:endParaRPr lang="en-US" sz="2200" dirty="0" smtClean="0"/>
          </a:p>
          <a:p>
            <a:pPr>
              <a:buNone/>
            </a:pPr>
            <a:r>
              <a:rPr lang="en-US" sz="2200" dirty="0" smtClean="0"/>
              <a:t>Check out our website!</a:t>
            </a:r>
          </a:p>
          <a:p>
            <a:pPr>
              <a:buNone/>
            </a:pPr>
            <a:r>
              <a:rPr lang="en-US" sz="2200" dirty="0" smtClean="0"/>
              <a:t>	</a:t>
            </a:r>
            <a:r>
              <a:rPr lang="en-US" sz="2200" dirty="0" smtClean="0">
                <a:hlinkClick r:id="rId2"/>
              </a:rPr>
              <a:t>http://bellevuecollege.edu/asc/writing</a:t>
            </a:r>
            <a:r>
              <a:rPr lang="en-US" sz="2200" dirty="0" smtClean="0">
                <a:hlinkClick r:id="rId2"/>
              </a:rPr>
              <a:t>/</a:t>
            </a:r>
            <a:endParaRPr lang="en-US" sz="2200" dirty="0" smtClean="0"/>
          </a:p>
          <a:p>
            <a:pPr>
              <a:buNone/>
            </a:pPr>
            <a:r>
              <a:rPr lang="en-US" sz="2200" dirty="0" smtClean="0"/>
              <a:t>	</a:t>
            </a:r>
            <a:r>
              <a:rPr lang="en-US" sz="2200" dirty="0" smtClean="0"/>
              <a:t>you can find this presentation there</a:t>
            </a:r>
          </a:p>
          <a:p>
            <a:pPr>
              <a:buNone/>
            </a:pPr>
            <a:endParaRPr lang="en-US" sz="2200" dirty="0" smtClean="0"/>
          </a:p>
          <a:p>
            <a:pPr>
              <a:buNone/>
            </a:pPr>
            <a:r>
              <a:rPr lang="en-US" sz="2200" dirty="0" smtClean="0"/>
              <a:t>Visit another workshop</a:t>
            </a:r>
          </a:p>
        </p:txBody>
      </p:sp>
      <p:sp>
        <p:nvSpPr>
          <p:cNvPr id="4" name="Right Arrow 3"/>
          <p:cNvSpPr/>
          <p:nvPr/>
        </p:nvSpPr>
        <p:spPr>
          <a:xfrm rot="10800000">
            <a:off x="1143000" y="5867400"/>
            <a:ext cx="2514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a:xfrm>
            <a:off x="457200" y="1676400"/>
            <a:ext cx="8229600" cy="4778408"/>
          </a:xfrm>
        </p:spPr>
        <p:txBody>
          <a:bodyPr>
            <a:normAutofit/>
          </a:bodyPr>
          <a:lstStyle/>
          <a:p>
            <a:pPr>
              <a:buNone/>
            </a:pPr>
            <a:r>
              <a:rPr lang="en-US" sz="2200" dirty="0" smtClean="0"/>
              <a:t>Hacker, Diana. </a:t>
            </a:r>
            <a:r>
              <a:rPr lang="en-US" sz="2200" i="1" dirty="0" smtClean="0"/>
              <a:t>A Writer’s Reference. </a:t>
            </a:r>
            <a:r>
              <a:rPr lang="en-US" sz="2200" dirty="0" smtClean="0"/>
              <a:t>6</a:t>
            </a:r>
            <a:r>
              <a:rPr lang="en-US" sz="2200" baseline="30000" dirty="0" smtClean="0"/>
              <a:t>th</a:t>
            </a:r>
            <a:r>
              <a:rPr lang="en-US" sz="2200" dirty="0" smtClean="0"/>
              <a:t> Ed. Boston: Bedford, 2009. Print.</a:t>
            </a:r>
          </a:p>
          <a:p>
            <a:pPr>
              <a:buNone/>
            </a:pPr>
            <a:endParaRPr lang="en-US" sz="2200" dirty="0" smtClean="0"/>
          </a:p>
          <a:p>
            <a:pPr>
              <a:buNone/>
            </a:pPr>
            <a:r>
              <a:rPr lang="en-US" sz="2200" dirty="0" smtClean="0"/>
              <a:t>“How to Use a Semicolon.” </a:t>
            </a:r>
            <a:r>
              <a:rPr lang="en-US" sz="2200" i="1" dirty="0" smtClean="0"/>
              <a:t>The Oatmeal Comics</a:t>
            </a:r>
            <a:r>
              <a:rPr lang="en-US" sz="2200" dirty="0" smtClean="0"/>
              <a:t>.  2010. Web. 15 Oct. 2010</a:t>
            </a:r>
            <a:r>
              <a:rPr lang="en-US" sz="2200" dirty="0" smtClean="0"/>
              <a:t>.</a:t>
            </a:r>
          </a:p>
          <a:p>
            <a:pPr>
              <a:buNone/>
            </a:pPr>
            <a:endParaRPr lang="en-US" sz="2200" dirty="0" smtClean="0"/>
          </a:p>
          <a:p>
            <a:pPr>
              <a:buNone/>
            </a:pPr>
            <a:r>
              <a:rPr lang="en-US" sz="2200" dirty="0" smtClean="0"/>
              <a:t>Simmons, Robin. L. </a:t>
            </a:r>
            <a:r>
              <a:rPr lang="en-US" sz="2200" i="1" dirty="0" smtClean="0"/>
              <a:t>Grammar Bytes! </a:t>
            </a:r>
            <a:r>
              <a:rPr lang="en-US" sz="2200" dirty="0" smtClean="0"/>
              <a:t>Chompchompchom.com, 2010. Web, 18 Oct. 2010. </a:t>
            </a:r>
          </a:p>
          <a:p>
            <a:pPr>
              <a:buNone/>
            </a:pPr>
            <a:endParaRPr lang="en-US" sz="2200" i="1" dirty="0" smtClean="0"/>
          </a:p>
          <a:p>
            <a:pPr>
              <a:buNone/>
            </a:pPr>
            <a:r>
              <a:rPr lang="en-US" sz="2200" i="1" dirty="0" smtClean="0"/>
              <a:t>Writer’s Choice Grammar Workbook </a:t>
            </a:r>
            <a:r>
              <a:rPr lang="en-US" sz="2200" i="1" dirty="0" smtClean="0"/>
              <a:t>Grade </a:t>
            </a:r>
            <a:r>
              <a:rPr lang="en-US" sz="2200" i="1" dirty="0" smtClean="0"/>
              <a:t>10</a:t>
            </a:r>
            <a:r>
              <a:rPr lang="en-US" sz="2200" dirty="0" smtClean="0"/>
              <a:t>. Glencoe: McGraw-Hill 1996. Print.</a:t>
            </a:r>
          </a:p>
          <a:p>
            <a:pPr>
              <a:buNone/>
            </a:pPr>
            <a:endParaRPr lang="en-US" sz="2600" dirty="0" smtClean="0"/>
          </a:p>
          <a:p>
            <a:pPr>
              <a:buNone/>
            </a:pPr>
            <a:endParaRPr lang="en-US" sz="2600" i="1"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Types of run-ons</a:t>
            </a:r>
            <a:endParaRPr lang="en-US" dirty="0"/>
          </a:p>
        </p:txBody>
      </p:sp>
      <p:sp>
        <p:nvSpPr>
          <p:cNvPr id="6" name="Content Placeholder 5"/>
          <p:cNvSpPr>
            <a:spLocks noGrp="1"/>
          </p:cNvSpPr>
          <p:nvPr>
            <p:ph idx="1"/>
          </p:nvPr>
        </p:nvSpPr>
        <p:spPr/>
        <p:txBody>
          <a:bodyPr/>
          <a:lstStyle/>
          <a:p>
            <a:r>
              <a:rPr lang="en-US" dirty="0" smtClean="0"/>
              <a:t>Classic run-on</a:t>
            </a:r>
          </a:p>
          <a:p>
            <a:endParaRPr lang="en-US" dirty="0" smtClean="0"/>
          </a:p>
          <a:p>
            <a:endParaRPr lang="en-US" dirty="0" smtClean="0"/>
          </a:p>
          <a:p>
            <a:r>
              <a:rPr lang="en-US" dirty="0" smtClean="0"/>
              <a:t>Comma splice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895600" y="4648200"/>
            <a:ext cx="43434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Rectangle 5"/>
          <p:cNvSpPr/>
          <p:nvPr/>
        </p:nvSpPr>
        <p:spPr>
          <a:xfrm>
            <a:off x="838200" y="4648200"/>
            <a:ext cx="20574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Rectangle 4"/>
          <p:cNvSpPr/>
          <p:nvPr/>
        </p:nvSpPr>
        <p:spPr>
          <a:xfrm>
            <a:off x="6553200" y="4267200"/>
            <a:ext cx="20574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457200" y="4267200"/>
            <a:ext cx="60960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Classic run-on</a:t>
            </a:r>
            <a:endParaRPr lang="en-US" dirty="0"/>
          </a:p>
        </p:txBody>
      </p:sp>
      <p:sp>
        <p:nvSpPr>
          <p:cNvPr id="3" name="Content Placeholder 2"/>
          <p:cNvSpPr>
            <a:spLocks noGrp="1"/>
          </p:cNvSpPr>
          <p:nvPr>
            <p:ph idx="1"/>
          </p:nvPr>
        </p:nvSpPr>
        <p:spPr/>
        <p:txBody>
          <a:bodyPr/>
          <a:lstStyle/>
          <a:p>
            <a:pPr>
              <a:buNone/>
            </a:pPr>
            <a:r>
              <a:rPr lang="en-US" dirty="0" smtClean="0"/>
              <a:t>Has 2 or more complete thoughts with </a:t>
            </a:r>
            <a:r>
              <a:rPr lang="en-US" i="1" u="sng" dirty="0" smtClean="0"/>
              <a:t>no</a:t>
            </a:r>
            <a:r>
              <a:rPr lang="en-US" u="sng" dirty="0" smtClean="0"/>
              <a:t> </a:t>
            </a:r>
            <a:r>
              <a:rPr lang="en-US" i="1" u="sng" dirty="0" smtClean="0"/>
              <a:t>punctuation</a:t>
            </a:r>
            <a:r>
              <a:rPr lang="en-US" u="sng" dirty="0" smtClean="0"/>
              <a:t>,</a:t>
            </a:r>
            <a:r>
              <a:rPr lang="en-US" dirty="0" smtClean="0"/>
              <a:t> except at the end.</a:t>
            </a:r>
            <a:endParaRPr lang="en-US" u="sng" dirty="0" smtClean="0"/>
          </a:p>
          <a:p>
            <a:pPr>
              <a:buNone/>
            </a:pPr>
            <a:endParaRPr lang="en-US" sz="2800" dirty="0" smtClean="0"/>
          </a:p>
          <a:p>
            <a:pPr>
              <a:buNone/>
            </a:pPr>
            <a:r>
              <a:rPr lang="en-US" sz="2800" dirty="0" smtClean="0"/>
              <a:t>Practice separating the thoughts:</a:t>
            </a:r>
          </a:p>
          <a:p>
            <a:pPr>
              <a:buNone/>
            </a:pPr>
            <a:endParaRPr lang="en-US" sz="2000" dirty="0" smtClean="0"/>
          </a:p>
          <a:p>
            <a:pPr>
              <a:buNone/>
            </a:pPr>
            <a:r>
              <a:rPr lang="en-US" sz="2000" dirty="0" smtClean="0"/>
              <a:t>“She told a story with adventure and excitement I could not wait to hear the end I listened the whole way through</a:t>
            </a:r>
            <a:r>
              <a:rPr lang="en-US" dirty="0" smtClean="0"/>
              <a:t>.”</a:t>
            </a:r>
          </a:p>
          <a:p>
            <a:pPr>
              <a:buNone/>
            </a:pPr>
            <a:endParaRPr lang="en-US" dirty="0" smtClean="0"/>
          </a:p>
          <a:p>
            <a:pPr>
              <a:buNone/>
            </a:pPr>
            <a:endParaRPr lang="en-US"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par>
                                <p:cTn id="16" presetID="10" presetClass="exit" presetSubtype="0" fill="hold" grpId="1" nodeType="withEffect">
                                  <p:stCondLst>
                                    <p:cond delay="0"/>
                                  </p:stCondLst>
                                  <p:childTnLst>
                                    <p:animEffect transition="out" filter="fade">
                                      <p:cBhvr>
                                        <p:cTn id="17" dur="2000"/>
                                        <p:tgtEl>
                                          <p:spTgt spid="4"/>
                                        </p:tgtEl>
                                      </p:cBhvr>
                                    </p:animEffect>
                                    <p:set>
                                      <p:cBhvr>
                                        <p:cTn id="18" dur="1" fill="hold">
                                          <p:stCondLst>
                                            <p:cond delay="1999"/>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childTnLst>
                                </p:cTn>
                              </p:par>
                              <p:par>
                                <p:cTn id="24" presetID="10" presetClass="exit" presetSubtype="0" fill="hold" grpId="1" nodeType="withEffect">
                                  <p:stCondLst>
                                    <p:cond delay="0"/>
                                  </p:stCondLst>
                                  <p:childTnLst>
                                    <p:animEffect transition="out" filter="fade">
                                      <p:cBhvr>
                                        <p:cTn id="25" dur="2000"/>
                                        <p:tgtEl>
                                          <p:spTgt spid="5"/>
                                        </p:tgtEl>
                                      </p:cBhvr>
                                    </p:animEffect>
                                    <p:set>
                                      <p:cBhvr>
                                        <p:cTn id="26" dur="1" fill="hold">
                                          <p:stCondLst>
                                            <p:cond delay="1999"/>
                                          </p:stCondLst>
                                        </p:cTn>
                                        <p:tgtEl>
                                          <p:spTgt spid="5"/>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2000"/>
                                        <p:tgtEl>
                                          <p:spTgt spid="6"/>
                                        </p:tgtEl>
                                      </p:cBhvr>
                                    </p:animEffect>
                                    <p:set>
                                      <p:cBhvr>
                                        <p:cTn id="29"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6" grpId="1" animBg="1"/>
      <p:bldP spid="5" grpId="0" animBg="1"/>
      <p:bldP spid="5" grpId="1" animBg="1"/>
      <p:bldP spid="4" grpId="0" animBg="1"/>
      <p:bldP spid="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Comma Splice</a:t>
            </a:r>
            <a:endParaRPr lang="en-US" dirty="0"/>
          </a:p>
        </p:txBody>
      </p:sp>
      <p:sp>
        <p:nvSpPr>
          <p:cNvPr id="3" name="Content Placeholder 2"/>
          <p:cNvSpPr>
            <a:spLocks noGrp="1"/>
          </p:cNvSpPr>
          <p:nvPr>
            <p:ph idx="1"/>
          </p:nvPr>
        </p:nvSpPr>
        <p:spPr/>
        <p:txBody>
          <a:bodyPr>
            <a:normAutofit/>
          </a:bodyPr>
          <a:lstStyle/>
          <a:p>
            <a:r>
              <a:rPr lang="en-US" sz="3200" dirty="0" smtClean="0"/>
              <a:t>To ‘splice’ means ‘to join together’</a:t>
            </a:r>
          </a:p>
          <a:p>
            <a:endParaRPr lang="en-US" sz="3200" dirty="0" smtClean="0"/>
          </a:p>
          <a:p>
            <a:r>
              <a:rPr lang="en-US" sz="3200" dirty="0" smtClean="0">
                <a:solidFill>
                  <a:schemeClr val="accent2">
                    <a:lumMod val="60000"/>
                    <a:lumOff val="40000"/>
                  </a:schemeClr>
                </a:solidFill>
              </a:rPr>
              <a:t>“I don’t know where my knitting needles went, I thought they were in my basket.”</a:t>
            </a:r>
          </a:p>
          <a:p>
            <a:endParaRPr lang="en-US" sz="3200" dirty="0" smtClean="0"/>
          </a:p>
          <a:p>
            <a:r>
              <a:rPr lang="en-US" sz="3200" dirty="0" smtClean="0"/>
              <a:t>See my awesome yarn demo</a:t>
            </a:r>
          </a:p>
        </p:txBody>
      </p:sp>
      <p:pic>
        <p:nvPicPr>
          <p:cNvPr id="1028" name="Picture 4" descr="C:\Users\Connie\AppData\Local\Microsoft\Windows\Temporary Internet Files\Content.IE5\LMD9CA5N\MC900296173[1].wmf"/>
          <p:cNvPicPr>
            <a:picLocks noChangeAspect="1" noChangeArrowheads="1"/>
          </p:cNvPicPr>
          <p:nvPr/>
        </p:nvPicPr>
        <p:blipFill>
          <a:blip r:embed="rId3" cstate="print"/>
          <a:srcRect/>
          <a:stretch>
            <a:fillRect/>
          </a:stretch>
        </p:blipFill>
        <p:spPr bwMode="auto">
          <a:xfrm>
            <a:off x="6781800" y="4876800"/>
            <a:ext cx="2206028" cy="147269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4294967295"/>
          </p:nvPr>
        </p:nvSpPr>
        <p:spPr>
          <a:xfrm>
            <a:off x="457200" y="1676400"/>
            <a:ext cx="8061325" cy="1752600"/>
          </a:xfrm>
        </p:spPr>
        <p:txBody>
          <a:bodyPr>
            <a:noAutofit/>
          </a:bodyPr>
          <a:lstStyle/>
          <a:p>
            <a:endParaRPr lang="en-US" sz="4000" dirty="0" smtClean="0"/>
          </a:p>
          <a:p>
            <a:pPr algn="ctr">
              <a:buNone/>
            </a:pPr>
            <a:r>
              <a:rPr lang="en-US" sz="4000" dirty="0" smtClean="0">
                <a:solidFill>
                  <a:schemeClr val="accent1">
                    <a:lumMod val="60000"/>
                    <a:lumOff val="40000"/>
                  </a:schemeClr>
                </a:solidFill>
              </a:rPr>
              <a:t>Even if a sentence has commas, that doesn’t mean it’s complete. It could still be a run-on!</a:t>
            </a:r>
            <a:endParaRPr lang="en-US" sz="4000" dirty="0">
              <a:solidFill>
                <a:schemeClr val="accent1">
                  <a:lumMod val="60000"/>
                  <a:lumOff val="40000"/>
                </a:schemeClr>
              </a:solidFill>
            </a:endParaRPr>
          </a:p>
        </p:txBody>
      </p:sp>
      <p:pic>
        <p:nvPicPr>
          <p:cNvPr id="2050" name="Picture 2" descr="C:\Users\Connie\AppData\Local\Microsoft\Windows\Temporary Internet Files\Content.IE5\PWB9ZZ85\MC900320044[1].wmf"/>
          <p:cNvPicPr>
            <a:picLocks noChangeAspect="1" noChangeArrowheads="1"/>
          </p:cNvPicPr>
          <p:nvPr/>
        </p:nvPicPr>
        <p:blipFill>
          <a:blip r:embed="rId2" cstate="print"/>
          <a:srcRect/>
          <a:stretch>
            <a:fillRect/>
          </a:stretch>
        </p:blipFill>
        <p:spPr bwMode="auto">
          <a:xfrm>
            <a:off x="6629400" y="5410200"/>
            <a:ext cx="1524000" cy="109623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Practice: </a:t>
            </a:r>
            <a:r>
              <a:rPr lang="en-US" sz="3600" dirty="0" smtClean="0"/>
              <a:t>Classic, Comma Splice, or Correct?</a:t>
            </a:r>
            <a:endParaRPr lang="en-US" sz="3600" dirty="0"/>
          </a:p>
        </p:txBody>
      </p:sp>
      <p:sp>
        <p:nvSpPr>
          <p:cNvPr id="3" name="Content Placeholder 2"/>
          <p:cNvSpPr>
            <a:spLocks noGrp="1"/>
          </p:cNvSpPr>
          <p:nvPr>
            <p:ph idx="1"/>
          </p:nvPr>
        </p:nvSpPr>
        <p:spPr/>
        <p:txBody>
          <a:bodyPr>
            <a:normAutofit lnSpcReduction="10000"/>
          </a:bodyPr>
          <a:lstStyle/>
          <a:p>
            <a:pPr>
              <a:buNone/>
            </a:pPr>
            <a:r>
              <a:rPr lang="en-US" sz="2800" dirty="0" smtClean="0">
                <a:solidFill>
                  <a:srgbClr val="92D050"/>
                </a:solidFill>
              </a:rPr>
              <a:t>Ballet is a classical form of dance it has been performed for centuries.</a:t>
            </a:r>
          </a:p>
          <a:p>
            <a:pPr algn="ctr">
              <a:buNone/>
            </a:pPr>
            <a:r>
              <a:rPr lang="en-US" sz="2800" dirty="0" smtClean="0"/>
              <a:t>classic</a:t>
            </a:r>
          </a:p>
          <a:p>
            <a:pPr>
              <a:buNone/>
            </a:pPr>
            <a:r>
              <a:rPr lang="en-US" sz="2800" dirty="0" smtClean="0">
                <a:solidFill>
                  <a:srgbClr val="92D050"/>
                </a:solidFill>
              </a:rPr>
              <a:t>Many folk dances exist, nearly every culture has its own dances.</a:t>
            </a:r>
          </a:p>
          <a:p>
            <a:pPr algn="ctr">
              <a:buNone/>
            </a:pPr>
            <a:r>
              <a:rPr lang="en-US" sz="2800" dirty="0" smtClean="0"/>
              <a:t>comma splice</a:t>
            </a:r>
            <a:endParaRPr lang="en-US" sz="1400" dirty="0" smtClean="0"/>
          </a:p>
          <a:p>
            <a:pPr>
              <a:buNone/>
            </a:pPr>
            <a:r>
              <a:rPr lang="en-US" sz="2800" dirty="0" smtClean="0">
                <a:solidFill>
                  <a:srgbClr val="92D050"/>
                </a:solidFill>
              </a:rPr>
              <a:t>Jazz, modern, and hip-hop </a:t>
            </a:r>
            <a:r>
              <a:rPr lang="en-US" sz="2800" dirty="0" smtClean="0">
                <a:solidFill>
                  <a:srgbClr val="92D050"/>
                </a:solidFill>
              </a:rPr>
              <a:t>all u</a:t>
            </a:r>
            <a:r>
              <a:rPr lang="en-US" sz="2800" dirty="0" smtClean="0">
                <a:solidFill>
                  <a:srgbClr val="92D050"/>
                </a:solidFill>
              </a:rPr>
              <a:t>se </a:t>
            </a:r>
            <a:r>
              <a:rPr lang="en-US" sz="2800" dirty="0" smtClean="0">
                <a:solidFill>
                  <a:srgbClr val="92D050"/>
                </a:solidFill>
              </a:rPr>
              <a:t>similar steps, but the dancers perform them differently.</a:t>
            </a:r>
          </a:p>
          <a:p>
            <a:pPr algn="ctr">
              <a:buNone/>
            </a:pPr>
            <a:r>
              <a:rPr lang="en-US" sz="2800" dirty="0" smtClean="0"/>
              <a:t>correct!</a:t>
            </a:r>
          </a:p>
          <a:p>
            <a:pPr algn="ctr"/>
            <a:endParaRPr lang="en-US" sz="2800" dirty="0" smtClean="0"/>
          </a:p>
          <a:p>
            <a:endParaRPr lang="en-US" sz="2800" dirty="0" smtClean="0"/>
          </a:p>
          <a:p>
            <a:endParaRPr lang="en-US" sz="2800" dirty="0" smtClean="0"/>
          </a:p>
          <a:p>
            <a:endParaRPr lang="en-US" dirty="0"/>
          </a:p>
        </p:txBody>
      </p:sp>
      <p:pic>
        <p:nvPicPr>
          <p:cNvPr id="3078" name="Picture 6" descr="C:\Users\Connie\AppData\Local\Microsoft\Windows\Temporary Internet Files\Content.IE5\H1IX3E86\MC900013305[1].wmf"/>
          <p:cNvPicPr>
            <a:picLocks noChangeAspect="1" noChangeArrowheads="1"/>
          </p:cNvPicPr>
          <p:nvPr/>
        </p:nvPicPr>
        <p:blipFill>
          <a:blip r:embed="rId2" cstate="print"/>
          <a:srcRect/>
          <a:stretch>
            <a:fillRect/>
          </a:stretch>
        </p:blipFill>
        <p:spPr bwMode="auto">
          <a:xfrm>
            <a:off x="0" y="5791200"/>
            <a:ext cx="1102426" cy="1066800"/>
          </a:xfrm>
          <a:prstGeom prst="rect">
            <a:avLst/>
          </a:prstGeom>
          <a:noFill/>
        </p:spPr>
      </p:pic>
      <p:pic>
        <p:nvPicPr>
          <p:cNvPr id="3080" name="Picture 8" descr="C:\Users\Connie\AppData\Local\Microsoft\Windows\Temporary Internet Files\Content.IE5\PWB9ZZ85\MC900026872[1].wmf"/>
          <p:cNvPicPr>
            <a:picLocks noChangeAspect="1" noChangeArrowheads="1"/>
          </p:cNvPicPr>
          <p:nvPr/>
        </p:nvPicPr>
        <p:blipFill>
          <a:blip r:embed="rId3" cstate="print"/>
          <a:srcRect/>
          <a:stretch>
            <a:fillRect/>
          </a:stretch>
        </p:blipFill>
        <p:spPr bwMode="auto">
          <a:xfrm>
            <a:off x="7289076" y="5531554"/>
            <a:ext cx="1854924" cy="1326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More Practice!</a:t>
            </a:r>
            <a:endParaRPr lang="en-US" dirty="0"/>
          </a:p>
        </p:txBody>
      </p:sp>
      <p:sp>
        <p:nvSpPr>
          <p:cNvPr id="3" name="Content Placeholder 2"/>
          <p:cNvSpPr>
            <a:spLocks noGrp="1"/>
          </p:cNvSpPr>
          <p:nvPr>
            <p:ph idx="1"/>
          </p:nvPr>
        </p:nvSpPr>
        <p:spPr/>
        <p:txBody>
          <a:bodyPr>
            <a:normAutofit/>
          </a:bodyPr>
          <a:lstStyle/>
          <a:p>
            <a:pPr>
              <a:buNone/>
            </a:pPr>
            <a:r>
              <a:rPr lang="en-US" sz="2800" dirty="0" smtClean="0">
                <a:solidFill>
                  <a:srgbClr val="92D050"/>
                </a:solidFill>
              </a:rPr>
              <a:t>I’m out of dishwasher soap, I need to go to the store today.</a:t>
            </a:r>
          </a:p>
          <a:p>
            <a:pPr algn="ctr">
              <a:buNone/>
            </a:pPr>
            <a:r>
              <a:rPr lang="en-US" sz="2800" dirty="0" smtClean="0"/>
              <a:t>comma splice</a:t>
            </a:r>
          </a:p>
          <a:p>
            <a:pPr>
              <a:buNone/>
            </a:pPr>
            <a:r>
              <a:rPr lang="en-US" sz="2800" dirty="0" smtClean="0">
                <a:solidFill>
                  <a:srgbClr val="92D050"/>
                </a:solidFill>
              </a:rPr>
              <a:t>Since I’m going out, I might as well pick up some ice cream.</a:t>
            </a:r>
          </a:p>
          <a:p>
            <a:pPr algn="ctr">
              <a:buNone/>
            </a:pPr>
            <a:r>
              <a:rPr lang="en-US" sz="2800" dirty="0" smtClean="0"/>
              <a:t>correct!</a:t>
            </a:r>
          </a:p>
          <a:p>
            <a:pPr>
              <a:buNone/>
            </a:pPr>
            <a:r>
              <a:rPr lang="en-US" sz="2800" dirty="0" smtClean="0">
                <a:solidFill>
                  <a:srgbClr val="92D050"/>
                </a:solidFill>
              </a:rPr>
              <a:t>I won’t get a giant vat of it, I’ll just buy </a:t>
            </a:r>
            <a:endParaRPr lang="en-US" sz="2800" dirty="0" smtClean="0">
              <a:solidFill>
                <a:srgbClr val="92D050"/>
              </a:solidFill>
            </a:endParaRPr>
          </a:p>
          <a:p>
            <a:pPr>
              <a:buNone/>
            </a:pPr>
            <a:r>
              <a:rPr lang="en-US" sz="2800" dirty="0" smtClean="0">
                <a:solidFill>
                  <a:srgbClr val="92D050"/>
                </a:solidFill>
              </a:rPr>
              <a:t>	</a:t>
            </a:r>
            <a:r>
              <a:rPr lang="en-US" sz="2800" dirty="0" smtClean="0">
                <a:solidFill>
                  <a:srgbClr val="92D050"/>
                </a:solidFill>
              </a:rPr>
              <a:t>a </a:t>
            </a:r>
            <a:r>
              <a:rPr lang="en-US" sz="2800" dirty="0" smtClean="0">
                <a:solidFill>
                  <a:srgbClr val="92D050"/>
                </a:solidFill>
              </a:rPr>
              <a:t>small dish to satisfy my craving.</a:t>
            </a:r>
          </a:p>
          <a:p>
            <a:pPr algn="ctr">
              <a:buNone/>
            </a:pPr>
            <a:r>
              <a:rPr lang="en-US" sz="2800" dirty="0" smtClean="0"/>
              <a:t>comma splice</a:t>
            </a:r>
            <a:endParaRPr lang="en-US" sz="2800" dirty="0"/>
          </a:p>
        </p:txBody>
      </p:sp>
      <p:pic>
        <p:nvPicPr>
          <p:cNvPr id="4098" name="Picture 2" descr="C:\Users\Connie\AppData\Local\Microsoft\Windows\Temporary Internet Files\Content.IE5\H1IX3E86\MC900013329[1].wmf"/>
          <p:cNvPicPr>
            <a:picLocks noChangeAspect="1" noChangeArrowheads="1"/>
          </p:cNvPicPr>
          <p:nvPr/>
        </p:nvPicPr>
        <p:blipFill>
          <a:blip r:embed="rId2" cstate="print"/>
          <a:srcRect/>
          <a:stretch>
            <a:fillRect/>
          </a:stretch>
        </p:blipFill>
        <p:spPr bwMode="auto">
          <a:xfrm>
            <a:off x="7620000" y="3810000"/>
            <a:ext cx="1239012" cy="24441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2583</TotalTime>
  <Words>2212</Words>
  <Application>Microsoft Office PowerPoint</Application>
  <PresentationFormat>On-screen Show (4:3)</PresentationFormat>
  <Paragraphs>331</Paragraphs>
  <Slides>35</Slides>
  <Notes>18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Verve</vt:lpstr>
      <vt:lpstr>Bellevue College Writing Lab Proudly Presents… How to Correct Run-On Sentences</vt:lpstr>
      <vt:lpstr>What is a run-on sentence?</vt:lpstr>
      <vt:lpstr>Run-ons vs. fragments</vt:lpstr>
      <vt:lpstr>Types of run-ons</vt:lpstr>
      <vt:lpstr>Classic run-on</vt:lpstr>
      <vt:lpstr>Comma Splice</vt:lpstr>
      <vt:lpstr>Slide 7</vt:lpstr>
      <vt:lpstr>Practice: Classic, Comma Splice, or Correct?</vt:lpstr>
      <vt:lpstr>More Practice!</vt:lpstr>
      <vt:lpstr>Fixing Run-Ons</vt:lpstr>
      <vt:lpstr>The Easy Three: Period</vt:lpstr>
      <vt:lpstr>Easy three: Semicolon</vt:lpstr>
      <vt:lpstr>Semicolon, cont.</vt:lpstr>
      <vt:lpstr>One last word on semicolons</vt:lpstr>
      <vt:lpstr>Slide 15</vt:lpstr>
      <vt:lpstr>Fanboys in practice</vt:lpstr>
      <vt:lpstr>Wrapping up the Easy Three</vt:lpstr>
      <vt:lpstr>Wait a minute…</vt:lpstr>
      <vt:lpstr>…Interchangeable?</vt:lpstr>
      <vt:lpstr>What are Subordinators?</vt:lpstr>
      <vt:lpstr>Subordinators in Action</vt:lpstr>
      <vt:lpstr>Subordinators in Action cont.</vt:lpstr>
      <vt:lpstr>Subordinators in Action cont.</vt:lpstr>
      <vt:lpstr>Punctuating subordinate clauses</vt:lpstr>
      <vt:lpstr>More punctuation</vt:lpstr>
      <vt:lpstr>Before or After?</vt:lpstr>
      <vt:lpstr>Fanboys versus Subordinators</vt:lpstr>
      <vt:lpstr>Summing up Subordinators</vt:lpstr>
      <vt:lpstr>Trimming the Fat</vt:lpstr>
      <vt:lpstr>An Excess of Verbiage</vt:lpstr>
      <vt:lpstr>Cut it Out!</vt:lpstr>
      <vt:lpstr>Let’s Do That Again!</vt:lpstr>
      <vt:lpstr>Run-Ons and Your Writing: General Tips</vt:lpstr>
      <vt:lpstr>For More Information…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Correct Run-On Sentences</dc:title>
  <dc:creator>Connie</dc:creator>
  <cp:lastModifiedBy>Connie</cp:lastModifiedBy>
  <cp:revision>101</cp:revision>
  <dcterms:created xsi:type="dcterms:W3CDTF">2010-10-16T23:35:34Z</dcterms:created>
  <dcterms:modified xsi:type="dcterms:W3CDTF">2010-10-20T05:43:15Z</dcterms:modified>
</cp:coreProperties>
</file>