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368" r:id="rId2"/>
    <p:sldId id="318" r:id="rId3"/>
    <p:sldId id="352" r:id="rId4"/>
    <p:sldId id="276" r:id="rId5"/>
    <p:sldId id="304" r:id="rId6"/>
    <p:sldId id="309" r:id="rId7"/>
    <p:sldId id="381" r:id="rId8"/>
    <p:sldId id="359" r:id="rId9"/>
    <p:sldId id="387" r:id="rId10"/>
    <p:sldId id="319" r:id="rId11"/>
    <p:sldId id="382" r:id="rId12"/>
    <p:sldId id="356" r:id="rId13"/>
    <p:sldId id="305" r:id="rId14"/>
    <p:sldId id="306" r:id="rId15"/>
    <p:sldId id="369" r:id="rId16"/>
    <p:sldId id="370" r:id="rId17"/>
    <p:sldId id="371" r:id="rId18"/>
    <p:sldId id="385" r:id="rId19"/>
    <p:sldId id="386" r:id="rId20"/>
    <p:sldId id="372" r:id="rId21"/>
    <p:sldId id="373" r:id="rId22"/>
    <p:sldId id="374" r:id="rId23"/>
    <p:sldId id="360" r:id="rId24"/>
    <p:sldId id="361" r:id="rId25"/>
    <p:sldId id="283" r:id="rId26"/>
    <p:sldId id="307" r:id="rId27"/>
    <p:sldId id="278" r:id="rId28"/>
    <p:sldId id="279" r:id="rId29"/>
    <p:sldId id="330" r:id="rId30"/>
    <p:sldId id="376" r:id="rId31"/>
    <p:sldId id="311" r:id="rId32"/>
    <p:sldId id="375" r:id="rId33"/>
    <p:sldId id="394" r:id="rId34"/>
    <p:sldId id="388" r:id="rId35"/>
    <p:sldId id="389" r:id="rId36"/>
    <p:sldId id="390" r:id="rId37"/>
    <p:sldId id="391" r:id="rId38"/>
    <p:sldId id="338" r:id="rId39"/>
    <p:sldId id="345" r:id="rId40"/>
    <p:sldId id="339" r:id="rId41"/>
    <p:sldId id="340" r:id="rId42"/>
    <p:sldId id="364" r:id="rId43"/>
    <p:sldId id="341" r:id="rId44"/>
    <p:sldId id="346" r:id="rId45"/>
    <p:sldId id="342" r:id="rId46"/>
    <p:sldId id="310" r:id="rId47"/>
    <p:sldId id="347" r:id="rId48"/>
    <p:sldId id="355" r:id="rId49"/>
    <p:sldId id="312" r:id="rId50"/>
    <p:sldId id="313" r:id="rId51"/>
    <p:sldId id="367" r:id="rId52"/>
    <p:sldId id="314" r:id="rId53"/>
    <p:sldId id="395" r:id="rId54"/>
    <p:sldId id="291" r:id="rId55"/>
    <p:sldId id="350" r:id="rId56"/>
    <p:sldId id="396" r:id="rId5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B3391DF9-AAA5-4219-8E74-9BC79B09D60D}">
          <p14:sldIdLst>
            <p14:sldId id="368"/>
            <p14:sldId id="318"/>
            <p14:sldId id="352"/>
            <p14:sldId id="276"/>
            <p14:sldId id="304"/>
            <p14:sldId id="309"/>
            <p14:sldId id="381"/>
            <p14:sldId id="359"/>
            <p14:sldId id="387"/>
            <p14:sldId id="319"/>
            <p14:sldId id="382"/>
            <p14:sldId id="356"/>
            <p14:sldId id="305"/>
            <p14:sldId id="306"/>
            <p14:sldId id="369"/>
            <p14:sldId id="370"/>
            <p14:sldId id="371"/>
            <p14:sldId id="385"/>
            <p14:sldId id="386"/>
            <p14:sldId id="372"/>
            <p14:sldId id="373"/>
            <p14:sldId id="374"/>
            <p14:sldId id="360"/>
            <p14:sldId id="361"/>
            <p14:sldId id="283"/>
            <p14:sldId id="307"/>
            <p14:sldId id="278"/>
            <p14:sldId id="279"/>
            <p14:sldId id="330"/>
            <p14:sldId id="376"/>
            <p14:sldId id="311"/>
            <p14:sldId id="375"/>
            <p14:sldId id="394"/>
            <p14:sldId id="388"/>
            <p14:sldId id="389"/>
            <p14:sldId id="390"/>
            <p14:sldId id="391"/>
            <p14:sldId id="338"/>
            <p14:sldId id="345"/>
            <p14:sldId id="339"/>
            <p14:sldId id="340"/>
            <p14:sldId id="364"/>
            <p14:sldId id="341"/>
            <p14:sldId id="346"/>
            <p14:sldId id="342"/>
            <p14:sldId id="310"/>
            <p14:sldId id="347"/>
            <p14:sldId id="355"/>
            <p14:sldId id="312"/>
            <p14:sldId id="313"/>
            <p14:sldId id="367"/>
            <p14:sldId id="314"/>
            <p14:sldId id="395"/>
            <p14:sldId id="291"/>
            <p14:sldId id="350"/>
            <p14:sldId id="39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FFE1"/>
    <a:srgbClr val="8FE2FF"/>
    <a:srgbClr val="B3EBFF"/>
    <a:srgbClr val="B8E08C"/>
    <a:srgbClr val="FFE697"/>
    <a:srgbClr val="FFCC99"/>
    <a:srgbClr val="FFFFB7"/>
    <a:srgbClr val="FFFFFF"/>
    <a:srgbClr val="FFCDE6"/>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457" autoAdjust="0"/>
  </p:normalViewPr>
  <p:slideViewPr>
    <p:cSldViewPr>
      <p:cViewPr varScale="1">
        <p:scale>
          <a:sx n="74" d="100"/>
          <a:sy n="74" d="100"/>
        </p:scale>
        <p:origin x="1085" y="58"/>
      </p:cViewPr>
      <p:guideLst>
        <p:guide orient="horz" pos="2160"/>
        <p:guide pos="2880"/>
      </p:guideLst>
    </p:cSldViewPr>
  </p:slideViewPr>
  <p:outlineViewPr>
    <p:cViewPr>
      <p:scale>
        <a:sx n="33" d="100"/>
        <a:sy n="33" d="100"/>
      </p:scale>
      <p:origin x="0" y="-29386"/>
    </p:cViewPr>
  </p:outlineViewPr>
  <p:notesTextViewPr>
    <p:cViewPr>
      <p:scale>
        <a:sx n="100" d="100"/>
        <a:sy n="100" d="100"/>
      </p:scale>
      <p:origin x="0" y="0"/>
    </p:cViewPr>
  </p:notesTextViewPr>
  <p:sorterViewPr>
    <p:cViewPr varScale="1">
      <p:scale>
        <a:sx n="1" d="1"/>
        <a:sy n="1" d="1"/>
      </p:scale>
      <p:origin x="0" y="-11467"/>
    </p:cViewPr>
  </p:sorterViewPr>
  <p:notesViewPr>
    <p:cSldViewPr>
      <p:cViewPr>
        <p:scale>
          <a:sx n="90" d="100"/>
          <a:sy n="90" d="100"/>
        </p:scale>
        <p:origin x="2539" y="-485"/>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222AD74-243C-43FE-AC5D-65C0364EAB22}" type="datetimeFigureOut">
              <a:rPr lang="en-US"/>
              <a:pPr>
                <a:defRPr/>
              </a:pPr>
              <a:t>5/24/2016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63CC1CE-5CC7-4D39-9683-9DF16B89AAE4}" type="slidenum">
              <a:rPr lang="en-US" altLang="en-US"/>
              <a:pPr/>
              <a:t>‹#›</a:t>
            </a:fld>
            <a:endParaRPr lang="en-US" altLang="en-US"/>
          </a:p>
        </p:txBody>
      </p:sp>
    </p:spTree>
    <p:extLst>
      <p:ext uri="{BB962C8B-B14F-4D97-AF65-F5344CB8AC3E}">
        <p14:creationId xmlns:p14="http://schemas.microsoft.com/office/powerpoint/2010/main" val="886312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EC538C6-0F07-4C41-8960-6CDC0BCC4C69}" type="datetimeFigureOut">
              <a:rPr lang="en-US"/>
              <a:pPr>
                <a:defRPr/>
              </a:pPr>
              <a:t>5/24/2016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4ED448F-C0FC-4727-B39F-5DFEDAFC5E4B}" type="slidenum">
              <a:rPr lang="en-US" altLang="en-US"/>
              <a:pPr/>
              <a:t>‹#›</a:t>
            </a:fld>
            <a:endParaRPr lang="en-US" altLang="en-US"/>
          </a:p>
        </p:txBody>
      </p:sp>
    </p:spTree>
    <p:extLst>
      <p:ext uri="{BB962C8B-B14F-4D97-AF65-F5344CB8AC3E}">
        <p14:creationId xmlns:p14="http://schemas.microsoft.com/office/powerpoint/2010/main" val="24967036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1</a:t>
            </a:fld>
            <a:endParaRPr lang="en-US" altLang="en-US"/>
          </a:p>
        </p:txBody>
      </p:sp>
    </p:spTree>
    <p:extLst>
      <p:ext uri="{BB962C8B-B14F-4D97-AF65-F5344CB8AC3E}">
        <p14:creationId xmlns:p14="http://schemas.microsoft.com/office/powerpoint/2010/main" val="3867046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10</a:t>
            </a:fld>
            <a:endParaRPr lang="en-US" altLang="en-US"/>
          </a:p>
        </p:txBody>
      </p:sp>
    </p:spTree>
    <p:extLst>
      <p:ext uri="{BB962C8B-B14F-4D97-AF65-F5344CB8AC3E}">
        <p14:creationId xmlns:p14="http://schemas.microsoft.com/office/powerpoint/2010/main" val="1556384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11</a:t>
            </a:fld>
            <a:endParaRPr lang="en-US" altLang="en-US"/>
          </a:p>
        </p:txBody>
      </p:sp>
    </p:spTree>
    <p:extLst>
      <p:ext uri="{BB962C8B-B14F-4D97-AF65-F5344CB8AC3E}">
        <p14:creationId xmlns:p14="http://schemas.microsoft.com/office/powerpoint/2010/main" val="2712508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600" dirty="0" smtClean="0">
                <a:latin typeface="Arial" charset="0"/>
                <a:ea typeface="Calibri" pitchFamily="34" charset="0"/>
                <a:cs typeface="Calibri" pitchFamily="34" charset="0"/>
              </a:rPr>
              <a:t>Some more key vocabulary</a:t>
            </a:r>
            <a:r>
              <a:rPr lang="en-US" altLang="en-US" sz="1600" baseline="0" dirty="0" smtClean="0">
                <a:latin typeface="Arial" charset="0"/>
                <a:ea typeface="Calibri" pitchFamily="34" charset="0"/>
                <a:cs typeface="Calibri" pitchFamily="34" charset="0"/>
              </a:rPr>
              <a:t> here: i</a:t>
            </a:r>
            <a:r>
              <a:rPr lang="en-US" altLang="en-US" sz="1600" dirty="0" smtClean="0">
                <a:latin typeface="Arial" charset="0"/>
                <a:ea typeface="Calibri" pitchFamily="34" charset="0"/>
                <a:cs typeface="Calibri" pitchFamily="34" charset="0"/>
              </a:rPr>
              <a:t>f</a:t>
            </a:r>
            <a:r>
              <a:rPr lang="en-US" altLang="en-US" sz="1600" baseline="0" dirty="0" smtClean="0">
                <a:latin typeface="Arial" charset="0"/>
                <a:ea typeface="Calibri" pitchFamily="34" charset="0"/>
                <a:cs typeface="Calibri" pitchFamily="34" charset="0"/>
              </a:rPr>
              <a:t> you are writing about </a:t>
            </a:r>
            <a:r>
              <a:rPr lang="en-US" altLang="en-US" sz="1600" dirty="0" smtClean="0">
                <a:latin typeface="Arial" charset="0"/>
                <a:ea typeface="Calibri" pitchFamily="34" charset="0"/>
                <a:cs typeface="Calibri" pitchFamily="34" charset="0"/>
              </a:rPr>
              <a:t>“statistics and other specific facts; visuals such as cartoons, graphs, and diagrams; and any ideas you present in a summary or paraphrase” they are borrowed ideas that need to be cited (Hacker, 2011, p. 500). </a:t>
            </a:r>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12</a:t>
            </a:fld>
            <a:endParaRPr lang="en-US" altLang="en-US"/>
          </a:p>
        </p:txBody>
      </p:sp>
    </p:spTree>
    <p:extLst>
      <p:ext uri="{BB962C8B-B14F-4D97-AF65-F5344CB8AC3E}">
        <p14:creationId xmlns:p14="http://schemas.microsoft.com/office/powerpoint/2010/main" val="1011189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When using sources, there are four key</a:t>
            </a:r>
            <a:r>
              <a:rPr lang="en-US" sz="1600" baseline="0" dirty="0" smtClean="0"/>
              <a:t> elements. The first three are the signal phrase, the sourced material, and the parenthetical citation.</a:t>
            </a:r>
            <a:endParaRPr lang="en-US" sz="1600" dirty="0"/>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13</a:t>
            </a:fld>
            <a:endParaRPr lang="en-US" altLang="en-US"/>
          </a:p>
        </p:txBody>
      </p:sp>
    </p:spTree>
    <p:extLst>
      <p:ext uri="{BB962C8B-B14F-4D97-AF65-F5344CB8AC3E}">
        <p14:creationId xmlns:p14="http://schemas.microsoft.com/office/powerpoint/2010/main" val="214978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We</a:t>
            </a:r>
            <a:r>
              <a:rPr lang="en-US" sz="1600" baseline="0" dirty="0" smtClean="0"/>
              <a:t> use signal phrases to avoid what have been called “dumped quotes.”</a:t>
            </a:r>
            <a:endParaRPr lang="en-US" sz="1600" dirty="0"/>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14</a:t>
            </a:fld>
            <a:endParaRPr lang="en-US" altLang="en-US"/>
          </a:p>
        </p:txBody>
      </p:sp>
    </p:spTree>
    <p:extLst>
      <p:ext uri="{BB962C8B-B14F-4D97-AF65-F5344CB8AC3E}">
        <p14:creationId xmlns:p14="http://schemas.microsoft.com/office/powerpoint/2010/main" val="981029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15</a:t>
            </a:fld>
            <a:endParaRPr lang="en-US" altLang="en-US"/>
          </a:p>
        </p:txBody>
      </p:sp>
    </p:spTree>
    <p:extLst>
      <p:ext uri="{BB962C8B-B14F-4D97-AF65-F5344CB8AC3E}">
        <p14:creationId xmlns:p14="http://schemas.microsoft.com/office/powerpoint/2010/main" val="1828257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16</a:t>
            </a:fld>
            <a:endParaRPr lang="en-US" altLang="en-US"/>
          </a:p>
        </p:txBody>
      </p:sp>
    </p:spTree>
    <p:extLst>
      <p:ext uri="{BB962C8B-B14F-4D97-AF65-F5344CB8AC3E}">
        <p14:creationId xmlns:p14="http://schemas.microsoft.com/office/powerpoint/2010/main" val="2686693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17</a:t>
            </a:fld>
            <a:endParaRPr lang="en-US" altLang="en-US"/>
          </a:p>
        </p:txBody>
      </p:sp>
    </p:spTree>
    <p:extLst>
      <p:ext uri="{BB962C8B-B14F-4D97-AF65-F5344CB8AC3E}">
        <p14:creationId xmlns:p14="http://schemas.microsoft.com/office/powerpoint/2010/main" val="30855609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pPr>
              <a:defRPr/>
            </a:pPr>
            <a:fld id="{B3292560-5A2F-497A-AD69-CD19C410CAAD}" type="slidenum">
              <a:rPr lang="en-US" smtClean="0"/>
              <a:pPr>
                <a:defRPr/>
              </a:pPr>
              <a:t>18</a:t>
            </a:fld>
            <a:endParaRPr lang="en-US" dirty="0"/>
          </a:p>
        </p:txBody>
      </p:sp>
    </p:spTree>
    <p:extLst>
      <p:ext uri="{BB962C8B-B14F-4D97-AF65-F5344CB8AC3E}">
        <p14:creationId xmlns:p14="http://schemas.microsoft.com/office/powerpoint/2010/main" val="27381774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600" dirty="0" smtClean="0"/>
              <a:t>We want to anticipate what our readers will need to know in order to understand our sourced material. We do this by providing clear context and documentation.</a:t>
            </a:r>
          </a:p>
        </p:txBody>
      </p:sp>
      <p:sp>
        <p:nvSpPr>
          <p:cNvPr id="4" name="Slide Number Placeholder 3"/>
          <p:cNvSpPr>
            <a:spLocks noGrp="1"/>
          </p:cNvSpPr>
          <p:nvPr>
            <p:ph type="sldNum" sz="quarter" idx="10"/>
          </p:nvPr>
        </p:nvSpPr>
        <p:spPr/>
        <p:txBody>
          <a:bodyPr/>
          <a:lstStyle/>
          <a:p>
            <a:pPr>
              <a:defRPr/>
            </a:pPr>
            <a:fld id="{B3292560-5A2F-497A-AD69-CD19C410CAAD}" type="slidenum">
              <a:rPr lang="en-US" smtClean="0"/>
              <a:pPr>
                <a:defRPr/>
              </a:pPr>
              <a:t>19</a:t>
            </a:fld>
            <a:endParaRPr lang="en-US" dirty="0"/>
          </a:p>
        </p:txBody>
      </p:sp>
    </p:spTree>
    <p:extLst>
      <p:ext uri="{BB962C8B-B14F-4D97-AF65-F5344CB8AC3E}">
        <p14:creationId xmlns:p14="http://schemas.microsoft.com/office/powerpoint/2010/main" val="1588927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2</a:t>
            </a:fld>
            <a:endParaRPr lang="en-US" altLang="en-US"/>
          </a:p>
        </p:txBody>
      </p:sp>
    </p:spTree>
    <p:extLst>
      <p:ext uri="{BB962C8B-B14F-4D97-AF65-F5344CB8AC3E}">
        <p14:creationId xmlns:p14="http://schemas.microsoft.com/office/powerpoint/2010/main" val="4328601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20</a:t>
            </a:fld>
            <a:endParaRPr lang="en-US" altLang="en-US"/>
          </a:p>
        </p:txBody>
      </p:sp>
    </p:spTree>
    <p:extLst>
      <p:ext uri="{BB962C8B-B14F-4D97-AF65-F5344CB8AC3E}">
        <p14:creationId xmlns:p14="http://schemas.microsoft.com/office/powerpoint/2010/main" val="21141314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If there are many authors to a given work, give the lead author’s name and refer to the</a:t>
            </a:r>
            <a:r>
              <a:rPr lang="en-US" sz="1600" baseline="0" dirty="0" smtClean="0"/>
              <a:t> other authors more generically in the APA style.</a:t>
            </a:r>
            <a:endParaRPr lang="en-US" sz="1600" dirty="0"/>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21</a:t>
            </a:fld>
            <a:endParaRPr lang="en-US" altLang="en-US"/>
          </a:p>
        </p:txBody>
      </p:sp>
    </p:spTree>
    <p:extLst>
      <p:ext uri="{BB962C8B-B14F-4D97-AF65-F5344CB8AC3E}">
        <p14:creationId xmlns:p14="http://schemas.microsoft.com/office/powerpoint/2010/main" val="10580858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There might have been seven authors credited on the Moynihan research, but here they are referred to generically as the “team of researchers.”</a:t>
            </a:r>
            <a:endParaRPr lang="en-US" sz="1600" dirty="0"/>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22</a:t>
            </a:fld>
            <a:endParaRPr lang="en-US" altLang="en-US"/>
          </a:p>
        </p:txBody>
      </p:sp>
    </p:spTree>
    <p:extLst>
      <p:ext uri="{BB962C8B-B14F-4D97-AF65-F5344CB8AC3E}">
        <p14:creationId xmlns:p14="http://schemas.microsoft.com/office/powerpoint/2010/main" val="31990231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23</a:t>
            </a:fld>
            <a:endParaRPr lang="en-US" altLang="en-US"/>
          </a:p>
        </p:txBody>
      </p:sp>
    </p:spTree>
    <p:extLst>
      <p:ext uri="{BB962C8B-B14F-4D97-AF65-F5344CB8AC3E}">
        <p14:creationId xmlns:p14="http://schemas.microsoft.com/office/powerpoint/2010/main" val="20523322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24</a:t>
            </a:fld>
            <a:endParaRPr lang="en-US" altLang="en-US"/>
          </a:p>
        </p:txBody>
      </p:sp>
    </p:spTree>
    <p:extLst>
      <p:ext uri="{BB962C8B-B14F-4D97-AF65-F5344CB8AC3E}">
        <p14:creationId xmlns:p14="http://schemas.microsoft.com/office/powerpoint/2010/main" val="16477199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25</a:t>
            </a:fld>
            <a:endParaRPr lang="en-US" altLang="en-US"/>
          </a:p>
        </p:txBody>
      </p:sp>
    </p:spTree>
    <p:extLst>
      <p:ext uri="{BB962C8B-B14F-4D97-AF65-F5344CB8AC3E}">
        <p14:creationId xmlns:p14="http://schemas.microsoft.com/office/powerpoint/2010/main" val="39384426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26</a:t>
            </a:fld>
            <a:endParaRPr lang="en-US" altLang="en-US"/>
          </a:p>
        </p:txBody>
      </p:sp>
    </p:spTree>
    <p:extLst>
      <p:ext uri="{BB962C8B-B14F-4D97-AF65-F5344CB8AC3E}">
        <p14:creationId xmlns:p14="http://schemas.microsoft.com/office/powerpoint/2010/main" val="33490638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27</a:t>
            </a:fld>
            <a:endParaRPr lang="en-US" altLang="en-US"/>
          </a:p>
        </p:txBody>
      </p:sp>
    </p:spTree>
    <p:extLst>
      <p:ext uri="{BB962C8B-B14F-4D97-AF65-F5344CB8AC3E}">
        <p14:creationId xmlns:p14="http://schemas.microsoft.com/office/powerpoint/2010/main" val="30452376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28</a:t>
            </a:fld>
            <a:endParaRPr lang="en-US" altLang="en-US"/>
          </a:p>
        </p:txBody>
      </p:sp>
    </p:spTree>
    <p:extLst>
      <p:ext uri="{BB962C8B-B14F-4D97-AF65-F5344CB8AC3E}">
        <p14:creationId xmlns:p14="http://schemas.microsoft.com/office/powerpoint/2010/main" val="9620088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29</a:t>
            </a:fld>
            <a:endParaRPr lang="en-US" altLang="en-US"/>
          </a:p>
        </p:txBody>
      </p:sp>
    </p:spTree>
    <p:extLst>
      <p:ext uri="{BB962C8B-B14F-4D97-AF65-F5344CB8AC3E}">
        <p14:creationId xmlns:p14="http://schemas.microsoft.com/office/powerpoint/2010/main" val="1860720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3</a:t>
            </a:fld>
            <a:endParaRPr lang="en-US" altLang="en-US"/>
          </a:p>
        </p:txBody>
      </p:sp>
    </p:spTree>
    <p:extLst>
      <p:ext uri="{BB962C8B-B14F-4D97-AF65-F5344CB8AC3E}">
        <p14:creationId xmlns:p14="http://schemas.microsoft.com/office/powerpoint/2010/main" val="17563606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30</a:t>
            </a:fld>
            <a:endParaRPr lang="en-US" altLang="en-US"/>
          </a:p>
        </p:txBody>
      </p:sp>
    </p:spTree>
    <p:extLst>
      <p:ext uri="{BB962C8B-B14F-4D97-AF65-F5344CB8AC3E}">
        <p14:creationId xmlns:p14="http://schemas.microsoft.com/office/powerpoint/2010/main" val="20574378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31</a:t>
            </a:fld>
            <a:endParaRPr lang="en-US" altLang="en-US"/>
          </a:p>
        </p:txBody>
      </p:sp>
    </p:spTree>
    <p:extLst>
      <p:ext uri="{BB962C8B-B14F-4D97-AF65-F5344CB8AC3E}">
        <p14:creationId xmlns:p14="http://schemas.microsoft.com/office/powerpoint/2010/main" val="2557135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32</a:t>
            </a:fld>
            <a:endParaRPr lang="en-US" altLang="en-US"/>
          </a:p>
        </p:txBody>
      </p:sp>
    </p:spTree>
    <p:extLst>
      <p:ext uri="{BB962C8B-B14F-4D97-AF65-F5344CB8AC3E}">
        <p14:creationId xmlns:p14="http://schemas.microsoft.com/office/powerpoint/2010/main" val="26649083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33</a:t>
            </a:fld>
            <a:endParaRPr lang="en-US" altLang="en-US"/>
          </a:p>
        </p:txBody>
      </p:sp>
    </p:spTree>
    <p:extLst>
      <p:ext uri="{BB962C8B-B14F-4D97-AF65-F5344CB8AC3E}">
        <p14:creationId xmlns:p14="http://schemas.microsoft.com/office/powerpoint/2010/main" val="5873330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The fourth key element to using quotations is the follow-up</a:t>
            </a:r>
            <a:r>
              <a:rPr lang="en-US" sz="1600" baseline="0" dirty="0" smtClean="0"/>
              <a:t> that discusses the quote’s ideas.</a:t>
            </a:r>
            <a:endParaRPr lang="en-US" sz="1600" dirty="0"/>
          </a:p>
        </p:txBody>
      </p:sp>
      <p:sp>
        <p:nvSpPr>
          <p:cNvPr id="4" name="Slide Number Placeholder 3"/>
          <p:cNvSpPr>
            <a:spLocks noGrp="1"/>
          </p:cNvSpPr>
          <p:nvPr>
            <p:ph type="sldNum" sz="quarter" idx="10"/>
          </p:nvPr>
        </p:nvSpPr>
        <p:spPr/>
        <p:txBody>
          <a:bodyPr/>
          <a:lstStyle/>
          <a:p>
            <a:pPr>
              <a:defRPr/>
            </a:pPr>
            <a:fld id="{B3292560-5A2F-497A-AD69-CD19C410CAAD}" type="slidenum">
              <a:rPr lang="en-US" smtClean="0"/>
              <a:pPr>
                <a:defRPr/>
              </a:pPr>
              <a:t>34</a:t>
            </a:fld>
            <a:endParaRPr lang="en-US" dirty="0"/>
          </a:p>
        </p:txBody>
      </p:sp>
    </p:spTree>
    <p:extLst>
      <p:ext uri="{BB962C8B-B14F-4D97-AF65-F5344CB8AC3E}">
        <p14:creationId xmlns:p14="http://schemas.microsoft.com/office/powerpoint/2010/main" val="12154870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You should open a paragraph with your own thesis-supporting topic sentence and lead into the material from sources, then follow up with the point you want to make via the source material.</a:t>
            </a:r>
            <a:endParaRPr lang="en-US" sz="1600" dirty="0"/>
          </a:p>
        </p:txBody>
      </p:sp>
      <p:sp>
        <p:nvSpPr>
          <p:cNvPr id="4" name="Slide Number Placeholder 3"/>
          <p:cNvSpPr>
            <a:spLocks noGrp="1"/>
          </p:cNvSpPr>
          <p:nvPr>
            <p:ph type="sldNum" sz="quarter" idx="10"/>
          </p:nvPr>
        </p:nvSpPr>
        <p:spPr/>
        <p:txBody>
          <a:bodyPr/>
          <a:lstStyle/>
          <a:p>
            <a:pPr>
              <a:defRPr/>
            </a:pPr>
            <a:fld id="{B3292560-5A2F-497A-AD69-CD19C410CAAD}" type="slidenum">
              <a:rPr lang="en-US" smtClean="0"/>
              <a:pPr>
                <a:defRPr/>
              </a:pPr>
              <a:t>35</a:t>
            </a:fld>
            <a:endParaRPr lang="en-US" dirty="0"/>
          </a:p>
        </p:txBody>
      </p:sp>
    </p:spTree>
    <p:extLst>
      <p:ext uri="{BB962C8B-B14F-4D97-AF65-F5344CB8AC3E}">
        <p14:creationId xmlns:p14="http://schemas.microsoft.com/office/powerpoint/2010/main" val="10049154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 quote can’t just speak for itself—you</a:t>
            </a:r>
            <a:r>
              <a:rPr lang="en-US" sz="1600" baseline="0" dirty="0" smtClean="0"/>
              <a:t> have to tell readers what you want them to get from the quote.</a:t>
            </a:r>
            <a:endParaRPr lang="en-US" sz="1600" dirty="0"/>
          </a:p>
        </p:txBody>
      </p:sp>
      <p:sp>
        <p:nvSpPr>
          <p:cNvPr id="4" name="Slide Number Placeholder 3"/>
          <p:cNvSpPr>
            <a:spLocks noGrp="1"/>
          </p:cNvSpPr>
          <p:nvPr>
            <p:ph type="sldNum" sz="quarter" idx="10"/>
          </p:nvPr>
        </p:nvSpPr>
        <p:spPr/>
        <p:txBody>
          <a:bodyPr/>
          <a:lstStyle/>
          <a:p>
            <a:pPr>
              <a:defRPr/>
            </a:pPr>
            <a:fld id="{B3292560-5A2F-497A-AD69-CD19C410CAAD}" type="slidenum">
              <a:rPr lang="en-US" smtClean="0"/>
              <a:pPr>
                <a:defRPr/>
              </a:pPr>
              <a:t>36</a:t>
            </a:fld>
            <a:endParaRPr lang="en-US" dirty="0"/>
          </a:p>
        </p:txBody>
      </p:sp>
    </p:spTree>
    <p:extLst>
      <p:ext uri="{BB962C8B-B14F-4D97-AF65-F5344CB8AC3E}">
        <p14:creationId xmlns:p14="http://schemas.microsoft.com/office/powerpoint/2010/main" val="11025636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600" dirty="0" smtClean="0"/>
              <a:t>The quote is followed by first, an explanatory sentence (in the solid outline), then next, the writer’s analysis of the significance of this information (in the dotted outline).</a:t>
            </a:r>
          </a:p>
        </p:txBody>
      </p:sp>
      <p:sp>
        <p:nvSpPr>
          <p:cNvPr id="4" name="Slide Number Placeholder 3"/>
          <p:cNvSpPr>
            <a:spLocks noGrp="1"/>
          </p:cNvSpPr>
          <p:nvPr>
            <p:ph type="sldNum" sz="quarter" idx="10"/>
          </p:nvPr>
        </p:nvSpPr>
        <p:spPr/>
        <p:txBody>
          <a:bodyPr/>
          <a:lstStyle/>
          <a:p>
            <a:pPr>
              <a:defRPr/>
            </a:pPr>
            <a:fld id="{B3292560-5A2F-497A-AD69-CD19C410CAAD}" type="slidenum">
              <a:rPr lang="en-US" smtClean="0"/>
              <a:pPr>
                <a:defRPr/>
              </a:pPr>
              <a:t>37</a:t>
            </a:fld>
            <a:endParaRPr lang="en-US" dirty="0"/>
          </a:p>
        </p:txBody>
      </p:sp>
    </p:spTree>
    <p:extLst>
      <p:ext uri="{BB962C8B-B14F-4D97-AF65-F5344CB8AC3E}">
        <p14:creationId xmlns:p14="http://schemas.microsoft.com/office/powerpoint/2010/main" val="33064536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Now that we’ve gone over the content style,</a:t>
            </a:r>
            <a:r>
              <a:rPr lang="en-US" sz="1600" baseline="0" dirty="0" smtClean="0"/>
              <a:t> let’s look at the document format. This is the overview of the following slides. You can also follow along in your handouts.</a:t>
            </a:r>
            <a:endParaRPr lang="en-US" sz="1600" dirty="0"/>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38</a:t>
            </a:fld>
            <a:endParaRPr lang="en-US" altLang="en-US"/>
          </a:p>
        </p:txBody>
      </p:sp>
    </p:spTree>
    <p:extLst>
      <p:ext uri="{BB962C8B-B14F-4D97-AF65-F5344CB8AC3E}">
        <p14:creationId xmlns:p14="http://schemas.microsoft.com/office/powerpoint/2010/main" val="34395138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39</a:t>
            </a:fld>
            <a:endParaRPr lang="en-US" altLang="en-US"/>
          </a:p>
        </p:txBody>
      </p:sp>
    </p:spTree>
    <p:extLst>
      <p:ext uri="{BB962C8B-B14F-4D97-AF65-F5344CB8AC3E}">
        <p14:creationId xmlns:p14="http://schemas.microsoft.com/office/powerpoint/2010/main" val="219659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APA is named for the American Psychological Association, the body that originated the APA style.</a:t>
            </a:r>
            <a:endParaRPr lang="en-US" sz="1600" dirty="0"/>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4</a:t>
            </a:fld>
            <a:endParaRPr lang="en-US" altLang="en-US"/>
          </a:p>
        </p:txBody>
      </p:sp>
    </p:spTree>
    <p:extLst>
      <p:ext uri="{BB962C8B-B14F-4D97-AF65-F5344CB8AC3E}">
        <p14:creationId xmlns:p14="http://schemas.microsoft.com/office/powerpoint/2010/main" val="20309013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 Microsoft Word, you can use the default tab settings in the header to right align the page number. Google Docs and Word for Macintosh users, your experiences may vary. Does anybody have laptops with them? We could walk through this together. </a:t>
            </a:r>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40</a:t>
            </a:fld>
            <a:endParaRPr lang="en-US" altLang="en-US"/>
          </a:p>
        </p:txBody>
      </p:sp>
    </p:spTree>
    <p:extLst>
      <p:ext uri="{BB962C8B-B14F-4D97-AF65-F5344CB8AC3E}">
        <p14:creationId xmlns:p14="http://schemas.microsoft.com/office/powerpoint/2010/main" val="2804973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41</a:t>
            </a:fld>
            <a:endParaRPr lang="en-US" altLang="en-US"/>
          </a:p>
        </p:txBody>
      </p:sp>
    </p:spTree>
    <p:extLst>
      <p:ext uri="{BB962C8B-B14F-4D97-AF65-F5344CB8AC3E}">
        <p14:creationId xmlns:p14="http://schemas.microsoft.com/office/powerpoint/2010/main" val="35966465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42</a:t>
            </a:fld>
            <a:endParaRPr lang="en-US" altLang="en-US"/>
          </a:p>
        </p:txBody>
      </p:sp>
    </p:spTree>
    <p:extLst>
      <p:ext uri="{BB962C8B-B14F-4D97-AF65-F5344CB8AC3E}">
        <p14:creationId xmlns:p14="http://schemas.microsoft.com/office/powerpoint/2010/main" val="32527460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43</a:t>
            </a:fld>
            <a:endParaRPr lang="en-US" altLang="en-US"/>
          </a:p>
        </p:txBody>
      </p:sp>
    </p:spTree>
    <p:extLst>
      <p:ext uri="{BB962C8B-B14F-4D97-AF65-F5344CB8AC3E}">
        <p14:creationId xmlns:p14="http://schemas.microsoft.com/office/powerpoint/2010/main" val="21833543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44</a:t>
            </a:fld>
            <a:endParaRPr lang="en-US" altLang="en-US"/>
          </a:p>
        </p:txBody>
      </p:sp>
    </p:spTree>
    <p:extLst>
      <p:ext uri="{BB962C8B-B14F-4D97-AF65-F5344CB8AC3E}">
        <p14:creationId xmlns:p14="http://schemas.microsoft.com/office/powerpoint/2010/main" val="22510158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46</a:t>
            </a:fld>
            <a:endParaRPr lang="en-US" altLang="en-US"/>
          </a:p>
        </p:txBody>
      </p:sp>
    </p:spTree>
    <p:extLst>
      <p:ext uri="{BB962C8B-B14F-4D97-AF65-F5344CB8AC3E}">
        <p14:creationId xmlns:p14="http://schemas.microsoft.com/office/powerpoint/2010/main" val="4521097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47</a:t>
            </a:fld>
            <a:endParaRPr lang="en-US" altLang="en-US"/>
          </a:p>
        </p:txBody>
      </p:sp>
    </p:spTree>
    <p:extLst>
      <p:ext uri="{BB962C8B-B14F-4D97-AF65-F5344CB8AC3E}">
        <p14:creationId xmlns:p14="http://schemas.microsoft.com/office/powerpoint/2010/main" val="23755563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48</a:t>
            </a:fld>
            <a:endParaRPr lang="en-US" altLang="en-US"/>
          </a:p>
        </p:txBody>
      </p:sp>
    </p:spTree>
    <p:extLst>
      <p:ext uri="{BB962C8B-B14F-4D97-AF65-F5344CB8AC3E}">
        <p14:creationId xmlns:p14="http://schemas.microsoft.com/office/powerpoint/2010/main" val="13987545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50</a:t>
            </a:fld>
            <a:endParaRPr lang="en-US" altLang="en-US"/>
          </a:p>
        </p:txBody>
      </p:sp>
    </p:spTree>
    <p:extLst>
      <p:ext uri="{BB962C8B-B14F-4D97-AF65-F5344CB8AC3E}">
        <p14:creationId xmlns:p14="http://schemas.microsoft.com/office/powerpoint/2010/main" val="21108254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53</a:t>
            </a:fld>
            <a:endParaRPr lang="en-US" altLang="en-US"/>
          </a:p>
        </p:txBody>
      </p:sp>
    </p:spTree>
    <p:extLst>
      <p:ext uri="{BB962C8B-B14F-4D97-AF65-F5344CB8AC3E}">
        <p14:creationId xmlns:p14="http://schemas.microsoft.com/office/powerpoint/2010/main" val="1424307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2606"/>
            <a:ext cx="5486400" cy="4114800"/>
          </a:xfrm>
        </p:spPr>
        <p:txBody>
          <a:bodyPr/>
          <a:lstStyle/>
          <a:p>
            <a:r>
              <a:rPr lang="en-US" sz="1600" dirty="0" smtClean="0"/>
              <a:t>To make sure we’re all</a:t>
            </a:r>
            <a:r>
              <a:rPr lang="en-US" sz="1600" baseline="0" dirty="0" smtClean="0"/>
              <a:t> together, I want to cover some key vocabulary</a:t>
            </a:r>
            <a:r>
              <a:rPr lang="en-US" sz="1600" dirty="0" smtClean="0"/>
              <a:t> here and in the next few slides.</a:t>
            </a:r>
            <a:endParaRPr lang="en-US" sz="1600" dirty="0"/>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5</a:t>
            </a:fld>
            <a:endParaRPr lang="en-US" altLang="en-US"/>
          </a:p>
        </p:txBody>
      </p:sp>
    </p:spTree>
    <p:extLst>
      <p:ext uri="{BB962C8B-B14F-4D97-AF65-F5344CB8AC3E}">
        <p14:creationId xmlns:p14="http://schemas.microsoft.com/office/powerpoint/2010/main" val="3008259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If</a:t>
            </a:r>
            <a:r>
              <a:rPr lang="en-US" sz="1600" baseline="0" dirty="0" smtClean="0"/>
              <a:t> you read something, saw a video, or heard a lecture—whatever the medium—and it has led you to want to write about it in your paper, then it is having “an effect on your paper” and needs to be cited in your text.</a:t>
            </a:r>
            <a:endParaRPr lang="en-US" sz="1600" dirty="0"/>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6</a:t>
            </a:fld>
            <a:endParaRPr lang="en-US" altLang="en-US"/>
          </a:p>
        </p:txBody>
      </p:sp>
    </p:spTree>
    <p:extLst>
      <p:ext uri="{BB962C8B-B14F-4D97-AF65-F5344CB8AC3E}">
        <p14:creationId xmlns:p14="http://schemas.microsoft.com/office/powerpoint/2010/main" val="2442982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7</a:t>
            </a:fld>
            <a:endParaRPr lang="en-US" altLang="en-US"/>
          </a:p>
        </p:txBody>
      </p:sp>
    </p:spTree>
    <p:extLst>
      <p:ext uri="{BB962C8B-B14F-4D97-AF65-F5344CB8AC3E}">
        <p14:creationId xmlns:p14="http://schemas.microsoft.com/office/powerpoint/2010/main" val="822541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D448F-C0FC-4727-B39F-5DFEDAFC5E4B}" type="slidenum">
              <a:rPr lang="en-US" altLang="en-US" smtClean="0"/>
              <a:pPr/>
              <a:t>8</a:t>
            </a:fld>
            <a:endParaRPr lang="en-US" altLang="en-US"/>
          </a:p>
        </p:txBody>
      </p:sp>
    </p:spTree>
    <p:extLst>
      <p:ext uri="{BB962C8B-B14F-4D97-AF65-F5344CB8AC3E}">
        <p14:creationId xmlns:p14="http://schemas.microsoft.com/office/powerpoint/2010/main" val="2071688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600" dirty="0" smtClean="0"/>
              <a:t>Instead of plagiarism, we cite our sources—using in-text citations!</a:t>
            </a:r>
          </a:p>
        </p:txBody>
      </p:sp>
      <p:sp>
        <p:nvSpPr>
          <p:cNvPr id="4" name="Slide Number Placeholder 3"/>
          <p:cNvSpPr>
            <a:spLocks noGrp="1"/>
          </p:cNvSpPr>
          <p:nvPr>
            <p:ph type="sldNum" sz="quarter" idx="10"/>
          </p:nvPr>
        </p:nvSpPr>
        <p:spPr/>
        <p:txBody>
          <a:bodyPr/>
          <a:lstStyle/>
          <a:p>
            <a:pPr>
              <a:defRPr/>
            </a:pPr>
            <a:fld id="{B3292560-5A2F-497A-AD69-CD19C410CAAD}" type="slidenum">
              <a:rPr lang="en-US" smtClean="0"/>
              <a:pPr>
                <a:defRPr/>
              </a:pPr>
              <a:t>9</a:t>
            </a:fld>
            <a:endParaRPr lang="en-US" dirty="0"/>
          </a:p>
        </p:txBody>
      </p:sp>
    </p:spTree>
    <p:extLst>
      <p:ext uri="{BB962C8B-B14F-4D97-AF65-F5344CB8AC3E}">
        <p14:creationId xmlns:p14="http://schemas.microsoft.com/office/powerpoint/2010/main" val="3003664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38F19F7-947D-4A66-9FB1-C37AE822F495}" type="slidenum">
              <a:rPr lang="en-US" altLang="en-US"/>
              <a:pPr/>
              <a:t>‹#›</a:t>
            </a:fld>
            <a:endParaRPr lang="en-US" altLang="en-US"/>
          </a:p>
        </p:txBody>
      </p:sp>
    </p:spTree>
    <p:extLst>
      <p:ext uri="{BB962C8B-B14F-4D97-AF65-F5344CB8AC3E}">
        <p14:creationId xmlns:p14="http://schemas.microsoft.com/office/powerpoint/2010/main" val="1267365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3055241-2A5B-40E0-834B-629EC067F6F0}" type="slidenum">
              <a:rPr lang="en-US" altLang="en-US"/>
              <a:pPr/>
              <a:t>‹#›</a:t>
            </a:fld>
            <a:endParaRPr lang="en-US" altLang="en-US"/>
          </a:p>
        </p:txBody>
      </p:sp>
    </p:spTree>
    <p:extLst>
      <p:ext uri="{BB962C8B-B14F-4D97-AF65-F5344CB8AC3E}">
        <p14:creationId xmlns:p14="http://schemas.microsoft.com/office/powerpoint/2010/main" val="1116453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E8CADE3-668F-4B7B-9FC1-A7F10E65FA36}" type="slidenum">
              <a:rPr lang="en-US" altLang="en-US"/>
              <a:pPr/>
              <a:t>‹#›</a:t>
            </a:fld>
            <a:endParaRPr lang="en-US" altLang="en-US"/>
          </a:p>
        </p:txBody>
      </p:sp>
    </p:spTree>
    <p:extLst>
      <p:ext uri="{BB962C8B-B14F-4D97-AF65-F5344CB8AC3E}">
        <p14:creationId xmlns:p14="http://schemas.microsoft.com/office/powerpoint/2010/main" val="4219610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A804F62-5E7B-4696-BC15-47FC5CECB0B2}" type="slidenum">
              <a:rPr lang="en-US" altLang="en-US"/>
              <a:pPr/>
              <a:t>‹#›</a:t>
            </a:fld>
            <a:endParaRPr lang="en-US" altLang="en-US"/>
          </a:p>
        </p:txBody>
      </p:sp>
    </p:spTree>
    <p:extLst>
      <p:ext uri="{BB962C8B-B14F-4D97-AF65-F5344CB8AC3E}">
        <p14:creationId xmlns:p14="http://schemas.microsoft.com/office/powerpoint/2010/main" val="2404863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39D07D9-77E9-47A8-ADEE-C01C62D27C7A}" type="slidenum">
              <a:rPr lang="en-US" altLang="en-US"/>
              <a:pPr/>
              <a:t>‹#›</a:t>
            </a:fld>
            <a:endParaRPr lang="en-US" altLang="en-US"/>
          </a:p>
        </p:txBody>
      </p:sp>
    </p:spTree>
    <p:extLst>
      <p:ext uri="{BB962C8B-B14F-4D97-AF65-F5344CB8AC3E}">
        <p14:creationId xmlns:p14="http://schemas.microsoft.com/office/powerpoint/2010/main" val="308615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1E9F4DE-110B-4215-8C0D-3D91E6ACC65E}" type="slidenum">
              <a:rPr lang="en-US" altLang="en-US"/>
              <a:pPr/>
              <a:t>‹#›</a:t>
            </a:fld>
            <a:endParaRPr lang="en-US" altLang="en-US"/>
          </a:p>
        </p:txBody>
      </p:sp>
    </p:spTree>
    <p:extLst>
      <p:ext uri="{BB962C8B-B14F-4D97-AF65-F5344CB8AC3E}">
        <p14:creationId xmlns:p14="http://schemas.microsoft.com/office/powerpoint/2010/main" val="2042423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224A938-2A25-4AE7-806A-6FC5AB76C804}" type="slidenum">
              <a:rPr lang="en-US" altLang="en-US"/>
              <a:pPr/>
              <a:t>‹#›</a:t>
            </a:fld>
            <a:endParaRPr lang="en-US" altLang="en-US"/>
          </a:p>
        </p:txBody>
      </p:sp>
    </p:spTree>
    <p:extLst>
      <p:ext uri="{BB962C8B-B14F-4D97-AF65-F5344CB8AC3E}">
        <p14:creationId xmlns:p14="http://schemas.microsoft.com/office/powerpoint/2010/main" val="140457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8798CF9-84EC-4E7B-8578-2E943C94B4E2}" type="slidenum">
              <a:rPr lang="en-US" altLang="en-US"/>
              <a:pPr/>
              <a:t>‹#›</a:t>
            </a:fld>
            <a:endParaRPr lang="en-US" altLang="en-US"/>
          </a:p>
        </p:txBody>
      </p:sp>
    </p:spTree>
    <p:extLst>
      <p:ext uri="{BB962C8B-B14F-4D97-AF65-F5344CB8AC3E}">
        <p14:creationId xmlns:p14="http://schemas.microsoft.com/office/powerpoint/2010/main" val="3116527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F96EA4D-658A-4398-9794-7EFFC77BA428}" type="slidenum">
              <a:rPr lang="en-US" altLang="en-US"/>
              <a:pPr/>
              <a:t>‹#›</a:t>
            </a:fld>
            <a:endParaRPr lang="en-US" altLang="en-US"/>
          </a:p>
        </p:txBody>
      </p:sp>
    </p:spTree>
    <p:extLst>
      <p:ext uri="{BB962C8B-B14F-4D97-AF65-F5344CB8AC3E}">
        <p14:creationId xmlns:p14="http://schemas.microsoft.com/office/powerpoint/2010/main" val="577106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36052A2-3643-489E-8F5B-333B1EFBCDCA}" type="slidenum">
              <a:rPr lang="en-US" altLang="en-US"/>
              <a:pPr/>
              <a:t>‹#›</a:t>
            </a:fld>
            <a:endParaRPr lang="en-US" altLang="en-US"/>
          </a:p>
        </p:txBody>
      </p:sp>
    </p:spTree>
    <p:extLst>
      <p:ext uri="{BB962C8B-B14F-4D97-AF65-F5344CB8AC3E}">
        <p14:creationId xmlns:p14="http://schemas.microsoft.com/office/powerpoint/2010/main" val="305960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F36F8BE-E73E-4B7E-9ECD-8A2C29F34842}" type="slidenum">
              <a:rPr lang="en-US" altLang="en-US"/>
              <a:pPr/>
              <a:t>‹#›</a:t>
            </a:fld>
            <a:endParaRPr lang="en-US" altLang="en-US"/>
          </a:p>
        </p:txBody>
      </p:sp>
    </p:spTree>
    <p:extLst>
      <p:ext uri="{BB962C8B-B14F-4D97-AF65-F5344CB8AC3E}">
        <p14:creationId xmlns:p14="http://schemas.microsoft.com/office/powerpoint/2010/main" val="3399176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9939906-C0ED-47C3-A9BB-EFBE790ECDF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eb.a.ebscohost.com/ehost/detail/detail?vid=3&amp;sid=282ba211-4222-4e1a-92cd-346c6427da9b@sessionmgr4004&amp;hid=4206&amp;bdata=JnNpdGU9ZWhvc3QtbGl2ZQ%3d%3d#AN=97983194&amp;db=a9h"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hyperlink" Target="http://web.a.ebscohost.com/ehost/detail/detail?vid=3&amp;sid=acfbb53b-473b-4764-a566-dc273f186459@sessionmgr4005&amp;hid=4206&amp;bdata=JnNpdGU9ZWhvc3QtbGl2ZQ%3d%3d#db=a9h&amp;AN=10452922"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2438400"/>
          </a:xfrm>
        </p:spPr>
        <p:txBody>
          <a:bodyPr/>
          <a:lstStyle/>
          <a:p>
            <a:pPr marL="0" indent="0" algn="ctr">
              <a:buNone/>
            </a:pPr>
            <a:r>
              <a:rPr lang="en-US" sz="6600" dirty="0" smtClean="0">
                <a:solidFill>
                  <a:schemeClr val="bg1"/>
                </a:solidFill>
                <a:effectLst>
                  <a:outerShdw blurRad="38100" dist="38100" dir="2700000" algn="tl">
                    <a:srgbClr val="000000">
                      <a:alpha val="43137"/>
                    </a:srgbClr>
                  </a:outerShdw>
                </a:effectLst>
                <a:latin typeface="Arial Black" panose="020B0A04020102020204" pitchFamily="34" charset="0"/>
              </a:rPr>
              <a:t>APA Documentation</a:t>
            </a:r>
          </a:p>
        </p:txBody>
      </p:sp>
    </p:spTree>
    <p:extLst>
      <p:ext uri="{BB962C8B-B14F-4D97-AF65-F5344CB8AC3E}">
        <p14:creationId xmlns:p14="http://schemas.microsoft.com/office/powerpoint/2010/main" val="3506996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81000"/>
            <a:ext cx="7772400" cy="762000"/>
          </a:xfrm>
        </p:spPr>
        <p:txBody>
          <a:bodyPr/>
          <a:lstStyle/>
          <a:p>
            <a:pPr>
              <a:defRPr/>
            </a:pPr>
            <a:r>
              <a:rPr lang="en-US" altLang="en-US" b="1" dirty="0" smtClean="0">
                <a:latin typeface="Arial" charset="0"/>
              </a:rPr>
              <a:t>Citing Quotations</a:t>
            </a:r>
            <a:endParaRPr lang="en-US" altLang="en-US" b="1" dirty="0" smtClean="0"/>
          </a:p>
        </p:txBody>
      </p:sp>
      <p:sp>
        <p:nvSpPr>
          <p:cNvPr id="3" name="Content Placeholder 2"/>
          <p:cNvSpPr>
            <a:spLocks noGrp="1"/>
          </p:cNvSpPr>
          <p:nvPr>
            <p:ph idx="1"/>
          </p:nvPr>
        </p:nvSpPr>
        <p:spPr>
          <a:xfrm>
            <a:off x="685800" y="1600200"/>
            <a:ext cx="8077200" cy="4495800"/>
          </a:xfrm>
        </p:spPr>
        <p:txBody>
          <a:bodyPr/>
          <a:lstStyle/>
          <a:p>
            <a:pPr marL="1588" indent="-1588" eaLnBrk="1" hangingPunct="1">
              <a:buFontTx/>
              <a:buNone/>
              <a:defRPr/>
            </a:pPr>
            <a:r>
              <a:rPr lang="en-US" altLang="en-US" sz="3600" b="1" dirty="0" smtClean="0">
                <a:latin typeface="Arial" charset="0"/>
                <a:ea typeface="Calibri" pitchFamily="34" charset="0"/>
                <a:cs typeface="Calibri" pitchFamily="34" charset="0"/>
              </a:rPr>
              <a:t>Direct quotes</a:t>
            </a:r>
            <a:r>
              <a:rPr lang="en-US" altLang="en-US" sz="3600" dirty="0" smtClean="0">
                <a:latin typeface="Arial" charset="0"/>
                <a:ea typeface="Calibri" pitchFamily="34" charset="0"/>
                <a:cs typeface="Calibri" pitchFamily="34" charset="0"/>
              </a:rPr>
              <a:t>—exact</a:t>
            </a:r>
            <a:r>
              <a:rPr lang="en-US" altLang="en-US" sz="3600" b="1" dirty="0" smtClean="0">
                <a:latin typeface="Arial" charset="0"/>
                <a:ea typeface="Calibri" pitchFamily="34" charset="0"/>
                <a:cs typeface="Calibri" pitchFamily="34" charset="0"/>
              </a:rPr>
              <a:t> </a:t>
            </a:r>
            <a:r>
              <a:rPr lang="en-US" altLang="en-US" sz="3600" dirty="0" smtClean="0">
                <a:latin typeface="Arial" charset="0"/>
                <a:ea typeface="Calibri" pitchFamily="34" charset="0"/>
                <a:cs typeface="Calibri" pitchFamily="34" charset="0"/>
              </a:rPr>
              <a:t>word-for-word copies of the original text in quotation marks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B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lstStyle/>
          <a:p>
            <a:r>
              <a:rPr lang="en-US" b="1" dirty="0" smtClean="0">
                <a:latin typeface="Arial" panose="020B0604020202020204" pitchFamily="34" charset="0"/>
                <a:cs typeface="Arial" panose="020B0604020202020204" pitchFamily="34" charset="0"/>
              </a:rPr>
              <a:t>Example of APA Quotation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219200"/>
            <a:ext cx="8153400" cy="4876800"/>
          </a:xfrm>
        </p:spPr>
        <p:txBody>
          <a:bodyPr/>
          <a:lstStyle/>
          <a:p>
            <a:pPr marL="0" indent="0">
              <a:lnSpc>
                <a:spcPct val="112000"/>
              </a:lnSpc>
              <a:spcBef>
                <a:spcPts val="0"/>
              </a:spcBef>
              <a:buNone/>
            </a:pPr>
            <a:r>
              <a:rPr lang="en-US" dirty="0">
                <a:latin typeface="Arial" panose="020B0604020202020204" pitchFamily="34" charset="0"/>
                <a:cs typeface="Arial" panose="020B0604020202020204" pitchFamily="34" charset="0"/>
              </a:rPr>
              <a:t>Hence, as </a:t>
            </a:r>
            <a:r>
              <a:rPr lang="en-US" dirty="0" err="1">
                <a:latin typeface="Arial" panose="020B0604020202020204" pitchFamily="34" charset="0"/>
                <a:cs typeface="Arial" panose="020B0604020202020204" pitchFamily="34" charset="0"/>
              </a:rPr>
              <a:t>Baumeister</a:t>
            </a:r>
            <a:r>
              <a:rPr lang="en-US" dirty="0">
                <a:latin typeface="Arial" panose="020B0604020202020204" pitchFamily="34" charset="0"/>
                <a:cs typeface="Arial" panose="020B0604020202020204" pitchFamily="34" charset="0"/>
              </a:rPr>
              <a:t> (2005) put it, “the </a:t>
            </a:r>
            <a:r>
              <a:rPr lang="en-US" dirty="0" smtClean="0">
                <a:latin typeface="Arial" panose="020B0604020202020204" pitchFamily="34" charset="0"/>
                <a:cs typeface="Arial" panose="020B0604020202020204" pitchFamily="34" charset="0"/>
              </a:rPr>
              <a:t>human self </a:t>
            </a:r>
            <a:r>
              <a:rPr lang="en-US" dirty="0">
                <a:latin typeface="Arial" panose="020B0604020202020204" pitchFamily="34" charset="0"/>
                <a:cs typeface="Arial" panose="020B0604020202020204" pitchFamily="34" charset="0"/>
              </a:rPr>
              <a:t>has to seek both common ground with others (to </a:t>
            </a:r>
            <a:r>
              <a:rPr lang="en-US" dirty="0" smtClean="0">
                <a:latin typeface="Arial" panose="020B0604020202020204" pitchFamily="34" charset="0"/>
                <a:cs typeface="Arial" panose="020B0604020202020204" pitchFamily="34" charset="0"/>
              </a:rPr>
              <a:t>gain acceptance</a:t>
            </a:r>
            <a:r>
              <a:rPr lang="en-US" dirty="0">
                <a:latin typeface="Arial" panose="020B0604020202020204" pitchFamily="34" charset="0"/>
                <a:cs typeface="Arial" panose="020B0604020202020204" pitchFamily="34" charset="0"/>
              </a:rPr>
              <a:t>) and </a:t>
            </a:r>
            <a:r>
              <a:rPr lang="en-US" dirty="0" smtClean="0">
                <a:latin typeface="Arial" panose="020B0604020202020204" pitchFamily="34" charset="0"/>
                <a:cs typeface="Arial" panose="020B0604020202020204" pitchFamily="34" charset="0"/>
              </a:rPr>
              <a:t>distinctive </a:t>
            </a:r>
            <a:r>
              <a:rPr lang="en-US" dirty="0">
                <a:latin typeface="Arial" panose="020B0604020202020204" pitchFamily="34" charset="0"/>
                <a:cs typeface="Arial" panose="020B0604020202020204" pitchFamily="34" charset="0"/>
              </a:rPr>
              <a:t>capabilities (to perform a </a:t>
            </a:r>
            <a:r>
              <a:rPr lang="en-US" dirty="0" smtClean="0">
                <a:latin typeface="Arial" panose="020B0604020202020204" pitchFamily="34" charset="0"/>
                <a:cs typeface="Arial" panose="020B0604020202020204" pitchFamily="34" charset="0"/>
              </a:rPr>
              <a:t>unique role </a:t>
            </a:r>
            <a:r>
              <a:rPr lang="en-US" dirty="0">
                <a:latin typeface="Arial" panose="020B0604020202020204" pitchFamily="34" charset="0"/>
                <a:cs typeface="Arial" panose="020B0604020202020204" pitchFamily="34" charset="0"/>
              </a:rPr>
              <a:t>within the system)” (p. 45</a:t>
            </a:r>
            <a:r>
              <a:rPr lang="en-US" dirty="0" smtClean="0">
                <a:latin typeface="Arial" panose="020B0604020202020204" pitchFamily="34" charset="0"/>
                <a:cs typeface="Arial" panose="020B0604020202020204" pitchFamily="34" charset="0"/>
              </a:rPr>
              <a:t>).</a:t>
            </a:r>
          </a:p>
          <a:p>
            <a:pPr marL="0" indent="0" algn="r">
              <a:spcBef>
                <a:spcPts val="4200"/>
              </a:spcBef>
              <a:buNone/>
            </a:pPr>
            <a:r>
              <a:rPr lang="en-US" sz="2800" dirty="0" smtClean="0">
                <a:latin typeface="Arial" panose="020B0604020202020204" pitchFamily="34" charset="0"/>
                <a:cs typeface="Arial" panose="020B0604020202020204" pitchFamily="34" charset="0"/>
              </a:rPr>
              <a:t>(</a:t>
            </a:r>
            <a:r>
              <a:rPr lang="en-US" sz="2800" dirty="0" err="1" smtClean="0">
                <a:latin typeface="Arial" panose="020B0604020202020204" pitchFamily="34" charset="0"/>
                <a:cs typeface="Arial" panose="020B0604020202020204" pitchFamily="34" charset="0"/>
              </a:rPr>
              <a:t>Gebauer</a:t>
            </a:r>
            <a:r>
              <a:rPr lang="en-US" sz="2800" dirty="0" smtClean="0">
                <a:latin typeface="Arial" panose="020B0604020202020204" pitchFamily="34" charset="0"/>
                <a:cs typeface="Arial" panose="020B0604020202020204" pitchFamily="34" charset="0"/>
              </a:rPr>
              <a:t> et al., 2014, p. 454)</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5959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85800"/>
          </a:xfrm>
        </p:spPr>
        <p:txBody>
          <a:bodyPr/>
          <a:lstStyle/>
          <a:p>
            <a:r>
              <a:rPr lang="en-US" altLang="en-US" b="1" dirty="0" smtClean="0">
                <a:latin typeface="Arial" charset="0"/>
              </a:rPr>
              <a:t>Citing Borrowed Ideas</a:t>
            </a:r>
            <a:endParaRPr lang="en-US" dirty="0"/>
          </a:p>
        </p:txBody>
      </p:sp>
      <p:sp>
        <p:nvSpPr>
          <p:cNvPr id="3" name="Content Placeholder 2"/>
          <p:cNvSpPr>
            <a:spLocks noGrp="1"/>
          </p:cNvSpPr>
          <p:nvPr>
            <p:ph idx="1"/>
          </p:nvPr>
        </p:nvSpPr>
        <p:spPr>
          <a:xfrm>
            <a:off x="685800" y="1219200"/>
            <a:ext cx="7924800" cy="4876800"/>
          </a:xfrm>
        </p:spPr>
        <p:txBody>
          <a:bodyPr/>
          <a:lstStyle/>
          <a:p>
            <a:pPr marL="225425" indent="-225425">
              <a:lnSpc>
                <a:spcPct val="112000"/>
              </a:lnSpc>
              <a:spcBef>
                <a:spcPts val="1800"/>
              </a:spcBef>
              <a:buNone/>
            </a:pPr>
            <a:r>
              <a:rPr lang="en-US" altLang="en-US" b="1" dirty="0" smtClean="0">
                <a:latin typeface="Arial" charset="0"/>
                <a:ea typeface="Calibri" pitchFamily="34" charset="0"/>
                <a:cs typeface="Calibri" pitchFamily="34" charset="0"/>
              </a:rPr>
              <a:t>Borrowed ideas = using others’ work</a:t>
            </a:r>
          </a:p>
          <a:p>
            <a:pPr marL="225425" indent="-225425">
              <a:lnSpc>
                <a:spcPct val="112000"/>
              </a:lnSpc>
              <a:spcBef>
                <a:spcPts val="1800"/>
              </a:spcBef>
              <a:buNone/>
            </a:pPr>
            <a:r>
              <a:rPr lang="en-US" altLang="en-US" b="1" dirty="0" smtClean="0">
                <a:latin typeface="Arial" panose="020B0604020202020204" pitchFamily="34" charset="0"/>
                <a:ea typeface="Calibri" panose="020F0502020204030204" pitchFamily="34" charset="0"/>
                <a:cs typeface="Calibri" panose="020F0502020204030204" pitchFamily="34" charset="0"/>
              </a:rPr>
              <a:t>Summary</a:t>
            </a:r>
            <a:r>
              <a:rPr lang="en-US" altLang="en-US" dirty="0" smtClean="0">
                <a:latin typeface="Arial" panose="020B0604020202020204" pitchFamily="34" charset="0"/>
                <a:ea typeface="Calibri" panose="020F0502020204030204" pitchFamily="34" charset="0"/>
                <a:cs typeface="Calibri" panose="020F0502020204030204" pitchFamily="34" charset="0"/>
              </a:rPr>
              <a:t>—</a:t>
            </a:r>
            <a:r>
              <a:rPr lang="en-US" altLang="en-US" i="1" dirty="0" smtClean="0">
                <a:latin typeface="Arial" panose="020B0604020202020204" pitchFamily="34" charset="0"/>
                <a:ea typeface="Calibri" panose="020F0502020204030204" pitchFamily="34" charset="0"/>
                <a:cs typeface="Calibri" panose="020F0502020204030204" pitchFamily="34" charset="0"/>
              </a:rPr>
              <a:t>short</a:t>
            </a:r>
            <a:r>
              <a:rPr lang="en-US" altLang="en-US" dirty="0" smtClean="0">
                <a:latin typeface="Arial" panose="020B0604020202020204" pitchFamily="34" charset="0"/>
                <a:ea typeface="Calibri" panose="020F0502020204030204" pitchFamily="34" charset="0"/>
                <a:cs typeface="Calibri" panose="020F0502020204030204" pitchFamily="34" charset="0"/>
              </a:rPr>
              <a:t> </a:t>
            </a:r>
            <a:r>
              <a:rPr lang="en-US" altLang="en-US" dirty="0">
                <a:latin typeface="Arial" panose="020B0604020202020204" pitchFamily="34" charset="0"/>
                <a:ea typeface="Calibri" panose="020F0502020204030204" pitchFamily="34" charset="0"/>
                <a:cs typeface="Calibri" panose="020F0502020204030204" pitchFamily="34" charset="0"/>
              </a:rPr>
              <a:t>version of a text in </a:t>
            </a:r>
            <a:r>
              <a:rPr lang="en-US" altLang="en-US" i="1" dirty="0">
                <a:latin typeface="Arial" panose="020B0604020202020204" pitchFamily="34" charset="0"/>
                <a:ea typeface="Calibri" panose="020F0502020204030204" pitchFamily="34" charset="0"/>
                <a:cs typeface="Calibri" panose="020F0502020204030204" pitchFamily="34" charset="0"/>
              </a:rPr>
              <a:t>all new </a:t>
            </a:r>
            <a:r>
              <a:rPr lang="en-US" altLang="en-US" dirty="0">
                <a:latin typeface="Arial" panose="020B0604020202020204" pitchFamily="34" charset="0"/>
                <a:ea typeface="Calibri" panose="020F0502020204030204" pitchFamily="34" charset="0"/>
                <a:cs typeface="Calibri" panose="020F0502020204030204" pitchFamily="34" charset="0"/>
              </a:rPr>
              <a:t>words</a:t>
            </a:r>
          </a:p>
          <a:p>
            <a:pPr marL="1588" indent="-1588" eaLnBrk="1" hangingPunct="1">
              <a:spcBef>
                <a:spcPts val="1800"/>
              </a:spcBef>
              <a:buFontTx/>
              <a:buNone/>
            </a:pPr>
            <a:r>
              <a:rPr lang="en-US" altLang="en-US" b="1" dirty="0" smtClean="0">
                <a:latin typeface="Arial" panose="020B0604020202020204" pitchFamily="34" charset="0"/>
                <a:ea typeface="Calibri" panose="020F0502020204030204" pitchFamily="34" charset="0"/>
                <a:cs typeface="Calibri" panose="020F0502020204030204" pitchFamily="34" charset="0"/>
              </a:rPr>
              <a:t>Paraphrase</a:t>
            </a:r>
            <a:r>
              <a:rPr lang="en-US" altLang="en-US" dirty="0" smtClean="0">
                <a:latin typeface="Arial" panose="020B0604020202020204" pitchFamily="34" charset="0"/>
                <a:ea typeface="Calibri" panose="020F0502020204030204" pitchFamily="34" charset="0"/>
                <a:cs typeface="Calibri" panose="020F0502020204030204" pitchFamily="34" charset="0"/>
              </a:rPr>
              <a:t>—also </a:t>
            </a:r>
            <a:r>
              <a:rPr lang="en-US" altLang="en-US" i="1" dirty="0">
                <a:latin typeface="Arial" panose="020B0604020202020204" pitchFamily="34" charset="0"/>
                <a:ea typeface="Calibri" panose="020F0502020204030204" pitchFamily="34" charset="0"/>
                <a:cs typeface="Calibri" panose="020F0502020204030204" pitchFamily="34" charset="0"/>
              </a:rPr>
              <a:t>completely rewords and restructures a text, </a:t>
            </a:r>
            <a:r>
              <a:rPr lang="en-US" altLang="en-US" dirty="0">
                <a:latin typeface="Arial" panose="020B0604020202020204" pitchFamily="34" charset="0"/>
                <a:ea typeface="Calibri" panose="020F0502020204030204" pitchFamily="34" charset="0"/>
                <a:cs typeface="Calibri" panose="020F0502020204030204" pitchFamily="34" charset="0"/>
              </a:rPr>
              <a:t>but is about the same length as the </a:t>
            </a:r>
            <a:r>
              <a:rPr lang="en-US" altLang="en-US" dirty="0" smtClean="0">
                <a:latin typeface="Arial" panose="020B0604020202020204" pitchFamily="34" charset="0"/>
                <a:ea typeface="Calibri" panose="020F0502020204030204" pitchFamily="34" charset="0"/>
                <a:cs typeface="Calibri" panose="020F0502020204030204" pitchFamily="34" charset="0"/>
              </a:rPr>
              <a:t>original</a:t>
            </a:r>
          </a:p>
          <a:p>
            <a:pPr marL="1588" indent="-1588" eaLnBrk="1" hangingPunct="1">
              <a:spcBef>
                <a:spcPts val="1800"/>
              </a:spcBef>
              <a:buFontTx/>
              <a:buNone/>
            </a:pPr>
            <a:r>
              <a:rPr lang="en-US" altLang="en-US" dirty="0" smtClean="0">
                <a:latin typeface="Arial" charset="0"/>
                <a:ea typeface="Calibri" pitchFamily="34" charset="0"/>
                <a:cs typeface="Calibri" pitchFamily="34" charset="0"/>
              </a:rPr>
              <a:t>When </a:t>
            </a:r>
            <a:r>
              <a:rPr lang="en-US" altLang="en-US" dirty="0">
                <a:latin typeface="Arial" charset="0"/>
                <a:ea typeface="Calibri" pitchFamily="34" charset="0"/>
                <a:cs typeface="Calibri" pitchFamily="34" charset="0"/>
              </a:rPr>
              <a:t>in doubt, cite the source</a:t>
            </a:r>
            <a:r>
              <a:rPr lang="en-US" altLang="en-US" dirty="0" smtClean="0">
                <a:latin typeface="Arial" charset="0"/>
                <a:ea typeface="Calibri" pitchFamily="34" charset="0"/>
                <a:cs typeface="Calibri" pitchFamily="34" charset="0"/>
              </a:rPr>
              <a:t>.</a:t>
            </a:r>
            <a:endParaRPr lang="en-US" altLang="en-US" dirty="0">
              <a:latin typeface="Arial" panose="020B060402020202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12692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304800"/>
            <a:ext cx="8077200" cy="838200"/>
          </a:xfrm>
        </p:spPr>
        <p:txBody>
          <a:bodyPr/>
          <a:lstStyle/>
          <a:p>
            <a:pPr eaLnBrk="1" hangingPunct="1">
              <a:lnSpc>
                <a:spcPct val="112000"/>
              </a:lnSpc>
              <a:defRPr/>
            </a:pPr>
            <a:r>
              <a:rPr lang="en-US" altLang="en-US" b="1" dirty="0" smtClean="0">
                <a:latin typeface="Arial" charset="0"/>
                <a:ea typeface="Calibri" pitchFamily="34" charset="0"/>
                <a:cs typeface="Calibri" pitchFamily="34" charset="0"/>
              </a:rPr>
              <a:t>In-Text Citations</a:t>
            </a:r>
            <a:endParaRPr lang="en-US" altLang="en-US" sz="4000" b="1" dirty="0" smtClean="0">
              <a:latin typeface="Arial" charset="0"/>
              <a:ea typeface="Calibri" pitchFamily="34" charset="0"/>
              <a:cs typeface="Calibri" pitchFamily="34" charset="0"/>
            </a:endParaRPr>
          </a:p>
        </p:txBody>
      </p:sp>
      <p:sp>
        <p:nvSpPr>
          <p:cNvPr id="30723" name="Rectangle 3"/>
          <p:cNvSpPr>
            <a:spLocks noGrp="1" noChangeArrowheads="1"/>
          </p:cNvSpPr>
          <p:nvPr>
            <p:ph type="body" idx="1"/>
          </p:nvPr>
        </p:nvSpPr>
        <p:spPr>
          <a:xfrm>
            <a:off x="533400" y="1219200"/>
            <a:ext cx="8229600" cy="3886200"/>
          </a:xfrm>
        </p:spPr>
        <p:txBody>
          <a:bodyPr/>
          <a:lstStyle/>
          <a:p>
            <a:pPr marL="1588" indent="-1588" eaLnBrk="1" hangingPunct="1">
              <a:lnSpc>
                <a:spcPct val="112000"/>
              </a:lnSpc>
              <a:buFontTx/>
              <a:buNone/>
            </a:pPr>
            <a:r>
              <a:rPr lang="en-US" altLang="en-US" dirty="0" smtClean="0">
                <a:latin typeface="Arial" panose="020B0604020202020204" pitchFamily="34" charset="0"/>
                <a:ea typeface="Calibri" panose="020F0502020204030204" pitchFamily="34" charset="0"/>
                <a:cs typeface="Calibri" panose="020F0502020204030204" pitchFamily="34" charset="0"/>
              </a:rPr>
              <a:t>When using information from another work, it should be identified by a </a:t>
            </a:r>
            <a:r>
              <a:rPr lang="en-US" altLang="en-US" b="1" dirty="0" smtClean="0">
                <a:latin typeface="Arial" panose="020B0604020202020204" pitchFamily="34" charset="0"/>
                <a:ea typeface="Calibri" panose="020F0502020204030204" pitchFamily="34" charset="0"/>
                <a:cs typeface="Calibri" panose="020F0502020204030204" pitchFamily="34" charset="0"/>
              </a:rPr>
              <a:t>signal phrase</a:t>
            </a:r>
            <a:r>
              <a:rPr lang="en-US" altLang="en-US" dirty="0" smtClean="0">
                <a:latin typeface="Arial" panose="020B0604020202020204" pitchFamily="34" charset="0"/>
                <a:ea typeface="Calibri" panose="020F0502020204030204" pitchFamily="34" charset="0"/>
                <a:cs typeface="Calibri" panose="020F0502020204030204" pitchFamily="34" charset="0"/>
              </a:rPr>
              <a:t> leading into the </a:t>
            </a:r>
            <a:r>
              <a:rPr lang="en-US" altLang="en-US" b="1" dirty="0" smtClean="0">
                <a:latin typeface="Arial" panose="020B0604020202020204" pitchFamily="34" charset="0"/>
                <a:ea typeface="Calibri" panose="020F0502020204030204" pitchFamily="34" charset="0"/>
                <a:cs typeface="Calibri" panose="020F0502020204030204" pitchFamily="34" charset="0"/>
              </a:rPr>
              <a:t>sourced material,</a:t>
            </a:r>
            <a:r>
              <a:rPr lang="en-US" altLang="en-US" dirty="0" smtClean="0">
                <a:latin typeface="Arial" panose="020B0604020202020204" pitchFamily="34" charset="0"/>
                <a:ea typeface="Calibri" panose="020F0502020204030204" pitchFamily="34" charset="0"/>
                <a:cs typeface="Calibri" panose="020F0502020204030204" pitchFamily="34" charset="0"/>
              </a:rPr>
              <a:t> followed by a </a:t>
            </a:r>
            <a:r>
              <a:rPr lang="en-US" altLang="en-US" b="1" dirty="0" smtClean="0">
                <a:latin typeface="Arial" panose="020B0604020202020204" pitchFamily="34" charset="0"/>
                <a:ea typeface="Calibri" panose="020F0502020204030204" pitchFamily="34" charset="0"/>
                <a:cs typeface="Calibri" panose="020F0502020204030204" pitchFamily="34" charset="0"/>
              </a:rPr>
              <a:t>parenthetical citation </a:t>
            </a:r>
            <a:r>
              <a:rPr lang="en-US" altLang="en-US" dirty="0" smtClean="0">
                <a:latin typeface="Arial" panose="020B0604020202020204" pitchFamily="34" charset="0"/>
                <a:ea typeface="Calibri" panose="020F0502020204030204" pitchFamily="34" charset="0"/>
                <a:cs typeface="Calibri" panose="020F0502020204030204" pitchFamily="34" charset="0"/>
              </a:rPr>
              <a:t>when needed (Hacker &amp; Sommers, 2011). </a:t>
            </a:r>
            <a:endParaRPr lang="en-US" altLang="en-US"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8FE2FF"/>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381000"/>
            <a:ext cx="7772400" cy="838200"/>
          </a:xfrm>
        </p:spPr>
        <p:txBody>
          <a:bodyPr/>
          <a:lstStyle/>
          <a:p>
            <a:pPr eaLnBrk="1" hangingPunct="1">
              <a:defRPr/>
            </a:pPr>
            <a:r>
              <a:rPr lang="en-US" altLang="en-US" b="1" dirty="0" smtClean="0">
                <a:latin typeface="Arial" charset="0"/>
              </a:rPr>
              <a:t>APA Signal Phrases</a:t>
            </a:r>
          </a:p>
        </p:txBody>
      </p:sp>
      <p:sp>
        <p:nvSpPr>
          <p:cNvPr id="31747" name="Rectangle 3"/>
          <p:cNvSpPr>
            <a:spLocks noGrp="1" noChangeArrowheads="1"/>
          </p:cNvSpPr>
          <p:nvPr>
            <p:ph type="body" idx="1"/>
          </p:nvPr>
        </p:nvSpPr>
        <p:spPr>
          <a:xfrm>
            <a:off x="685800" y="1371600"/>
            <a:ext cx="7772400" cy="4495800"/>
          </a:xfrm>
        </p:spPr>
        <p:txBody>
          <a:bodyPr/>
          <a:lstStyle/>
          <a:p>
            <a:pPr marL="0" indent="0" eaLnBrk="1" hangingPunct="1">
              <a:spcBef>
                <a:spcPct val="0"/>
              </a:spcBef>
              <a:spcAft>
                <a:spcPts val="1800"/>
              </a:spcAft>
              <a:buNone/>
            </a:pPr>
            <a:r>
              <a:rPr lang="en-US" altLang="en-US" sz="3600" b="1" dirty="0" smtClean="0">
                <a:latin typeface="Arial" panose="020B0604020202020204" pitchFamily="34" charset="0"/>
                <a:ea typeface="Calibri" panose="020F0502020204030204" pitchFamily="34" charset="0"/>
                <a:cs typeface="Calibri" panose="020F0502020204030204" pitchFamily="34" charset="0"/>
              </a:rPr>
              <a:t>Identify the author(s)</a:t>
            </a:r>
            <a:r>
              <a:rPr lang="en-US" altLang="en-US" sz="3600" dirty="0" smtClean="0">
                <a:latin typeface="Arial" panose="020B0604020202020204" pitchFamily="34" charset="0"/>
                <a:ea typeface="Calibri" panose="020F0502020204030204" pitchFamily="34" charset="0"/>
                <a:cs typeface="Calibri" panose="020F0502020204030204" pitchFamily="34" charset="0"/>
              </a:rPr>
              <a:t>, then give </a:t>
            </a:r>
            <a:r>
              <a:rPr lang="en-US" altLang="en-US" sz="3600" b="1" dirty="0" smtClean="0">
                <a:latin typeface="Arial" panose="020B0604020202020204" pitchFamily="34" charset="0"/>
                <a:ea typeface="Calibri" panose="020F0502020204030204" pitchFamily="34" charset="0"/>
                <a:cs typeface="Calibri" panose="020F0502020204030204" pitchFamily="34" charset="0"/>
              </a:rPr>
              <a:t>the</a:t>
            </a:r>
            <a:r>
              <a:rPr lang="en-US" altLang="en-US" sz="3600" dirty="0" smtClean="0">
                <a:latin typeface="Arial" panose="020B0604020202020204" pitchFamily="34" charset="0"/>
                <a:ea typeface="Calibri" panose="020F0502020204030204" pitchFamily="34" charset="0"/>
                <a:cs typeface="Calibri" panose="020F0502020204030204" pitchFamily="34" charset="0"/>
              </a:rPr>
              <a:t> </a:t>
            </a:r>
            <a:r>
              <a:rPr lang="en-US" altLang="en-US" sz="3600" b="1" dirty="0" smtClean="0">
                <a:latin typeface="Arial" panose="020B0604020202020204" pitchFamily="34" charset="0"/>
                <a:ea typeface="Calibri" panose="020F0502020204030204" pitchFamily="34" charset="0"/>
                <a:cs typeface="Calibri" panose="020F0502020204030204" pitchFamily="34" charset="0"/>
              </a:rPr>
              <a:t>publication year </a:t>
            </a:r>
            <a:r>
              <a:rPr lang="en-US" altLang="en-US" sz="3600" dirty="0" smtClean="0">
                <a:latin typeface="Arial" panose="020B0604020202020204" pitchFamily="34" charset="0"/>
                <a:ea typeface="Calibri" panose="020F0502020204030204" pitchFamily="34" charset="0"/>
                <a:cs typeface="Calibri" panose="020F0502020204030204" pitchFamily="34" charset="0"/>
              </a:rPr>
              <a:t>in parentheses, and generally introduce the origins of the information</a:t>
            </a:r>
            <a:r>
              <a:rPr lang="en-US" altLang="en-US" sz="2600" dirty="0" smtClean="0">
                <a:latin typeface="Arial" panose="020B0604020202020204" pitchFamily="34" charset="0"/>
                <a:ea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85800"/>
          </a:xfrm>
        </p:spPr>
        <p:txBody>
          <a:bodyPr/>
          <a:lstStyle/>
          <a:p>
            <a:r>
              <a:rPr lang="en-US" b="1" dirty="0" smtClean="0">
                <a:solidFill>
                  <a:schemeClr val="bg2">
                    <a:lumMod val="20000"/>
                    <a:lumOff val="80000"/>
                  </a:schemeClr>
                </a:solidFill>
                <a:latin typeface="Arial" panose="020B0604020202020204" pitchFamily="34" charset="0"/>
                <a:cs typeface="Arial" panose="020B0604020202020204" pitchFamily="34" charset="0"/>
              </a:rPr>
              <a:t>No Dumped Quotes!</a:t>
            </a:r>
            <a:endParaRPr lang="en-US" b="1" dirty="0">
              <a:solidFill>
                <a:schemeClr val="bg2">
                  <a:lumMod val="20000"/>
                  <a:lumOff val="8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219200"/>
            <a:ext cx="7772400" cy="4876800"/>
          </a:xfrm>
        </p:spPr>
        <p:txBody>
          <a:bodyPr/>
          <a:lstStyle/>
          <a:p>
            <a:pPr>
              <a:lnSpc>
                <a:spcPct val="114000"/>
              </a:lnSpc>
              <a:spcBef>
                <a:spcPts val="0"/>
              </a:spcBef>
              <a:spcAft>
                <a:spcPts val="1200"/>
              </a:spcAft>
            </a:pPr>
            <a:r>
              <a:rPr lang="en-US" sz="3600" dirty="0" smtClean="0">
                <a:solidFill>
                  <a:schemeClr val="bg2">
                    <a:lumMod val="20000"/>
                    <a:lumOff val="80000"/>
                  </a:schemeClr>
                </a:solidFill>
                <a:latin typeface="Arial" panose="020B0604020202020204" pitchFamily="34" charset="0"/>
                <a:cs typeface="Arial" panose="020B0604020202020204" pitchFamily="34" charset="0"/>
              </a:rPr>
              <a:t>A quotation without a signal phrase, citation, or discussion is called a “dumped quote.”</a:t>
            </a:r>
          </a:p>
          <a:p>
            <a:pPr>
              <a:lnSpc>
                <a:spcPct val="114000"/>
              </a:lnSpc>
              <a:spcBef>
                <a:spcPts val="0"/>
              </a:spcBef>
              <a:spcAft>
                <a:spcPts val="1200"/>
              </a:spcAft>
            </a:pPr>
            <a:r>
              <a:rPr lang="en-US" sz="3600" dirty="0" smtClean="0">
                <a:solidFill>
                  <a:schemeClr val="bg2">
                    <a:lumMod val="20000"/>
                    <a:lumOff val="80000"/>
                  </a:schemeClr>
                </a:solidFill>
                <a:latin typeface="Arial" panose="020B0604020202020204" pitchFamily="34" charset="0"/>
                <a:cs typeface="Arial" panose="020B0604020202020204" pitchFamily="34" charset="0"/>
              </a:rPr>
              <a:t>Dumped quotes lack credibility and do not flow well.</a:t>
            </a:r>
          </a:p>
        </p:txBody>
      </p:sp>
    </p:spTree>
    <p:extLst>
      <p:ext uri="{BB962C8B-B14F-4D97-AF65-F5344CB8AC3E}">
        <p14:creationId xmlns:p14="http://schemas.microsoft.com/office/powerpoint/2010/main" val="2408326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B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533400"/>
          </a:xfrm>
        </p:spPr>
        <p:txBody>
          <a:bodyPr/>
          <a:lstStyle/>
          <a:p>
            <a:r>
              <a:rPr lang="en-US" b="1" dirty="0" smtClean="0">
                <a:latin typeface="Arial" panose="020B0604020202020204" pitchFamily="34" charset="0"/>
                <a:cs typeface="Arial" panose="020B0604020202020204" pitchFamily="34" charset="0"/>
              </a:rPr>
              <a:t>Example of Dumped Quote</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143000"/>
            <a:ext cx="8153400" cy="4800600"/>
          </a:xfrm>
        </p:spPr>
        <p:txBody>
          <a:bodyPr/>
          <a:lstStyle/>
          <a:p>
            <a:pPr marL="0" indent="0">
              <a:lnSpc>
                <a:spcPct val="114000"/>
              </a:lnSpc>
              <a:spcBef>
                <a:spcPts val="0"/>
              </a:spcBef>
              <a:buNone/>
              <a:tabLst>
                <a:tab pos="461963" algn="l"/>
              </a:tabLst>
            </a:pPr>
            <a:r>
              <a:rPr lang="en-US" sz="3600" dirty="0" smtClean="0">
                <a:latin typeface="Calibri" panose="020F0502020204030204" pitchFamily="34" charset="0"/>
                <a:cs typeface="Arial" panose="020B0604020202020204" pitchFamily="34" charset="0"/>
              </a:rPr>
              <a:t>	Some </a:t>
            </a:r>
            <a:r>
              <a:rPr lang="en-US" sz="3600" dirty="0">
                <a:latin typeface="Calibri" panose="020F0502020204030204" pitchFamily="34" charset="0"/>
                <a:cs typeface="Arial" panose="020B0604020202020204" pitchFamily="34" charset="0"/>
              </a:rPr>
              <a:t>authors talk about language in a descriptive way and others are prescriptive. </a:t>
            </a:r>
            <a:r>
              <a:rPr lang="en-US" sz="3600" dirty="0" smtClean="0">
                <a:latin typeface="Calibri" panose="020F0502020204030204" pitchFamily="34" charset="0"/>
                <a:ea typeface="Calibri" panose="020F0502020204030204" pitchFamily="34" charset="0"/>
                <a:cs typeface="Calibri" panose="020F0502020204030204" pitchFamily="34" charset="0"/>
              </a:rPr>
              <a:t>“Before </a:t>
            </a:r>
            <a:r>
              <a:rPr lang="en-US" sz="3600" dirty="0">
                <a:latin typeface="Calibri" panose="020F0502020204030204" pitchFamily="34" charset="0"/>
                <a:ea typeface="Calibri" panose="020F0502020204030204" pitchFamily="34" charset="0"/>
                <a:cs typeface="Calibri" panose="020F0502020204030204" pitchFamily="34" charset="0"/>
              </a:rPr>
              <a:t>the eighteenth century, writers and speakers typically referred to an indefinite subject . . . with a </a:t>
            </a:r>
            <a:r>
              <a:rPr lang="en-US" sz="3600" i="1" dirty="0">
                <a:latin typeface="Calibri" panose="020F0502020204030204" pitchFamily="34" charset="0"/>
                <a:ea typeface="Calibri" panose="020F0502020204030204" pitchFamily="34" charset="0"/>
                <a:cs typeface="Calibri" panose="020F0502020204030204" pitchFamily="34" charset="0"/>
              </a:rPr>
              <a:t>they, their,</a:t>
            </a:r>
            <a:r>
              <a:rPr lang="en-US" sz="3600" dirty="0">
                <a:latin typeface="Calibri" panose="020F0502020204030204" pitchFamily="34" charset="0"/>
                <a:ea typeface="Calibri" panose="020F0502020204030204" pitchFamily="34" charset="0"/>
                <a:cs typeface="Calibri" panose="020F0502020204030204" pitchFamily="34" charset="0"/>
              </a:rPr>
              <a:t> or </a:t>
            </a:r>
            <a:r>
              <a:rPr lang="en-US" sz="3600" i="1" dirty="0" smtClean="0">
                <a:latin typeface="Calibri" panose="020F0502020204030204" pitchFamily="34" charset="0"/>
                <a:ea typeface="Calibri" panose="020F0502020204030204" pitchFamily="34" charset="0"/>
                <a:cs typeface="Calibri" panose="020F0502020204030204" pitchFamily="34" charset="0"/>
              </a:rPr>
              <a:t>them</a:t>
            </a:r>
            <a:r>
              <a:rPr lang="en-US" sz="3600" dirty="0" smtClean="0">
                <a:latin typeface="Calibri" panose="020F0502020204030204" pitchFamily="34" charset="0"/>
                <a:ea typeface="Calibri" panose="020F0502020204030204" pitchFamily="34" charset="0"/>
                <a:cs typeface="Calibri" panose="020F0502020204030204" pitchFamily="34" charset="0"/>
              </a:rPr>
              <a:t>.” </a:t>
            </a:r>
            <a:r>
              <a:rPr lang="en-US" sz="3600" dirty="0" smtClean="0">
                <a:latin typeface="Calibri" panose="020F0502020204030204" pitchFamily="34" charset="0"/>
                <a:cs typeface="Arial" panose="020B0604020202020204" pitchFamily="34" charset="0"/>
              </a:rPr>
              <a:t>Lynne </a:t>
            </a:r>
            <a:r>
              <a:rPr lang="en-US" sz="3600" dirty="0">
                <a:latin typeface="Calibri" panose="020F0502020204030204" pitchFamily="34" charset="0"/>
                <a:cs typeface="Arial" panose="020B0604020202020204" pitchFamily="34" charset="0"/>
              </a:rPr>
              <a:t>Truss likes to tell people where to put their commas</a:t>
            </a:r>
            <a:r>
              <a:rPr lang="en-US" sz="3600" dirty="0" smtClean="0">
                <a:latin typeface="Calibri" panose="020F0502020204030204" pitchFamily="34" charset="0"/>
                <a:cs typeface="Arial" panose="020B0604020202020204" pitchFamily="34" charset="0"/>
              </a:rPr>
              <a:t>.</a:t>
            </a:r>
            <a:endParaRPr lang="en-US" sz="36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65495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0884" y="304800"/>
            <a:ext cx="7772400" cy="1143000"/>
          </a:xfrm>
        </p:spPr>
        <p:txBody>
          <a:bodyPr/>
          <a:lstStyle/>
          <a:p>
            <a:r>
              <a:rPr lang="en-US" sz="4800" b="1" dirty="0" smtClean="0">
                <a:solidFill>
                  <a:schemeClr val="bg2">
                    <a:lumMod val="20000"/>
                    <a:lumOff val="80000"/>
                  </a:schemeClr>
                </a:solidFill>
                <a:latin typeface="Arial" panose="020B0604020202020204" pitchFamily="34" charset="0"/>
                <a:cs typeface="Arial" panose="020B0604020202020204" pitchFamily="34" charset="0"/>
              </a:rPr>
              <a:t>Huh?</a:t>
            </a:r>
            <a:endParaRPr lang="en-US" sz="4800" b="1" dirty="0">
              <a:solidFill>
                <a:schemeClr val="bg2">
                  <a:lumMod val="20000"/>
                  <a:lumOff val="8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524000"/>
            <a:ext cx="7772400" cy="4572000"/>
          </a:xfrm>
        </p:spPr>
        <p:txBody>
          <a:bodyPr/>
          <a:lstStyle/>
          <a:p>
            <a:r>
              <a:rPr lang="en-US" sz="4000" dirty="0" smtClean="0">
                <a:solidFill>
                  <a:schemeClr val="bg2">
                    <a:lumMod val="20000"/>
                    <a:lumOff val="80000"/>
                  </a:schemeClr>
                </a:solidFill>
                <a:latin typeface="Arial" panose="020B0604020202020204" pitchFamily="34" charset="0"/>
                <a:cs typeface="Arial" panose="020B0604020202020204" pitchFamily="34" charset="0"/>
              </a:rPr>
              <a:t>Who said what? Which? When?</a:t>
            </a:r>
          </a:p>
          <a:p>
            <a:r>
              <a:rPr lang="en-US" sz="4000" dirty="0" smtClean="0">
                <a:solidFill>
                  <a:schemeClr val="bg2">
                    <a:lumMod val="20000"/>
                    <a:lumOff val="80000"/>
                  </a:schemeClr>
                </a:solidFill>
                <a:latin typeface="Arial" panose="020B0604020202020204" pitchFamily="34" charset="0"/>
                <a:cs typeface="Arial" panose="020B0604020202020204" pitchFamily="34" charset="0"/>
              </a:rPr>
              <a:t>Where was the quote from?</a:t>
            </a:r>
          </a:p>
          <a:p>
            <a:r>
              <a:rPr lang="en-US" sz="4000" dirty="0" smtClean="0">
                <a:solidFill>
                  <a:schemeClr val="bg2">
                    <a:lumMod val="20000"/>
                    <a:lumOff val="80000"/>
                  </a:schemeClr>
                </a:solidFill>
                <a:latin typeface="Arial" panose="020B0604020202020204" pitchFamily="34" charset="0"/>
                <a:cs typeface="Arial" panose="020B0604020202020204" pitchFamily="34" charset="0"/>
              </a:rPr>
              <a:t>Who is Lynne Truss?</a:t>
            </a:r>
          </a:p>
        </p:txBody>
      </p:sp>
    </p:spTree>
    <p:extLst>
      <p:ext uri="{BB962C8B-B14F-4D97-AF65-F5344CB8AC3E}">
        <p14:creationId xmlns:p14="http://schemas.microsoft.com/office/powerpoint/2010/main" val="3754484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B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533400"/>
          </a:xfrm>
        </p:spPr>
        <p:txBody>
          <a:bodyPr/>
          <a:lstStyle/>
          <a:p>
            <a:r>
              <a:rPr lang="en-US" b="1" dirty="0" smtClean="0">
                <a:latin typeface="Arial" panose="020B0604020202020204" pitchFamily="34" charset="0"/>
                <a:cs typeface="Arial" panose="020B0604020202020204" pitchFamily="34" charset="0"/>
              </a:rPr>
              <a:t>Example of Improved Quote</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5300" y="838200"/>
            <a:ext cx="8343900" cy="5486400"/>
          </a:xfrm>
        </p:spPr>
        <p:txBody>
          <a:bodyPr/>
          <a:lstStyle/>
          <a:p>
            <a:pPr marL="0" indent="0">
              <a:lnSpc>
                <a:spcPct val="110000"/>
              </a:lnSpc>
              <a:spcBef>
                <a:spcPts val="0"/>
              </a:spcBef>
              <a:buNone/>
              <a:tabLst>
                <a:tab pos="461963" algn="l"/>
              </a:tabLst>
            </a:pPr>
            <a:r>
              <a:rPr lang="en-US" sz="3600" dirty="0" smtClean="0">
                <a:latin typeface="Calibri" panose="020F0502020204030204" pitchFamily="34" charset="0"/>
                <a:cs typeface="Arial" panose="020B0604020202020204" pitchFamily="34" charset="0"/>
              </a:rPr>
              <a:t>	</a:t>
            </a:r>
            <a:r>
              <a:rPr lang="en-US" dirty="0" smtClean="0">
                <a:latin typeface="Calibri" panose="020F0502020204030204" pitchFamily="34" charset="0"/>
                <a:cs typeface="Arial" panose="020B0604020202020204" pitchFamily="34" charset="0"/>
              </a:rPr>
              <a:t>Authors are generally of two minds about language, either descriptive or prescriptive</a:t>
            </a:r>
            <a:r>
              <a:rPr lang="en-US" dirty="0">
                <a:latin typeface="Calibri" panose="020F0502020204030204" pitchFamily="34" charset="0"/>
                <a:cs typeface="Arial" panose="020B0604020202020204" pitchFamily="34" charset="0"/>
              </a:rPr>
              <a:t>. </a:t>
            </a:r>
            <a:r>
              <a:rPr lang="en-US" dirty="0" smtClean="0">
                <a:latin typeface="Calibri" panose="020F0502020204030204" pitchFamily="34" charset="0"/>
                <a:cs typeface="Arial" panose="020B0604020202020204" pitchFamily="34" charset="0"/>
              </a:rPr>
              <a:t>Ben </a:t>
            </a:r>
            <a:r>
              <a:rPr lang="en-US" dirty="0" err="1" smtClean="0">
                <a:latin typeface="Calibri" panose="020F0502020204030204" pitchFamily="34" charset="0"/>
                <a:cs typeface="Arial" panose="020B0604020202020204" pitchFamily="34" charset="0"/>
              </a:rPr>
              <a:t>Yagoda</a:t>
            </a:r>
            <a:r>
              <a:rPr lang="en-US" dirty="0" smtClean="0">
                <a:latin typeface="Calibri" panose="020F0502020204030204" pitchFamily="34" charset="0"/>
                <a:cs typeface="Arial" panose="020B0604020202020204" pitchFamily="34" charset="0"/>
              </a:rPr>
              <a:t> (2007), professor of English and journalism at the University of Delaware, argues that people should be able to use “they” for singular indefinite subjects, and demonstrates with examples that span centuries (p. 184). </a:t>
            </a:r>
            <a:r>
              <a:rPr lang="en-US" dirty="0">
                <a:latin typeface="Calibri" panose="020F0502020204030204" pitchFamily="34" charset="0"/>
                <a:cs typeface="Arial" panose="020B0604020202020204" pitchFamily="34" charset="0"/>
              </a:rPr>
              <a:t>Because </a:t>
            </a:r>
            <a:r>
              <a:rPr lang="en-US" dirty="0" smtClean="0">
                <a:latin typeface="Calibri" panose="020F0502020204030204" pitchFamily="34" charset="0"/>
                <a:cs typeface="Arial" panose="020B0604020202020204" pitchFamily="34" charset="0"/>
              </a:rPr>
              <a:t>there is so </a:t>
            </a:r>
            <a:r>
              <a:rPr lang="en-US" dirty="0">
                <a:latin typeface="Calibri" panose="020F0502020204030204" pitchFamily="34" charset="0"/>
                <a:cs typeface="Arial" panose="020B0604020202020204" pitchFamily="34" charset="0"/>
              </a:rPr>
              <a:t>much evidence of its accepted use, he doesn’t think there should be a rule against it. </a:t>
            </a:r>
            <a:r>
              <a:rPr lang="en-US" dirty="0" smtClean="0">
                <a:latin typeface="Calibri" panose="020F0502020204030204" pitchFamily="34" charset="0"/>
                <a:cs typeface="Arial" panose="020B0604020202020204" pitchFamily="34" charset="0"/>
              </a:rPr>
              <a:t>  					</a:t>
            </a:r>
            <a:r>
              <a:rPr lang="en-US" sz="2400" dirty="0" smtClean="0">
                <a:latin typeface="Calibri" panose="020F0502020204030204" pitchFamily="34" charset="0"/>
                <a:cs typeface="Arial" panose="020B0604020202020204" pitchFamily="34" charset="0"/>
              </a:rPr>
              <a:t>[continue]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5771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B7"/>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8077200" cy="5562600"/>
          </a:xfrm>
        </p:spPr>
        <p:txBody>
          <a:bodyPr/>
          <a:lstStyle/>
          <a:p>
            <a:pPr marL="0" indent="0">
              <a:lnSpc>
                <a:spcPct val="110000"/>
              </a:lnSpc>
              <a:spcBef>
                <a:spcPts val="0"/>
              </a:spcBef>
              <a:buNone/>
            </a:pPr>
            <a:r>
              <a:rPr lang="en-US" dirty="0" smtClean="0">
                <a:latin typeface="Calibri" panose="020F0502020204030204" pitchFamily="34" charset="0"/>
                <a:cs typeface="Arial" panose="020B0604020202020204" pitchFamily="34" charset="0"/>
              </a:rPr>
              <a:t>In </a:t>
            </a:r>
            <a:r>
              <a:rPr lang="en-US" dirty="0">
                <a:latin typeface="Calibri" panose="020F0502020204030204" pitchFamily="34" charset="0"/>
                <a:cs typeface="Arial" panose="020B0604020202020204" pitchFamily="34" charset="0"/>
              </a:rPr>
              <a:t>contrast to </a:t>
            </a:r>
            <a:r>
              <a:rPr lang="en-US" dirty="0" err="1">
                <a:latin typeface="Calibri" panose="020F0502020204030204" pitchFamily="34" charset="0"/>
                <a:cs typeface="Arial" panose="020B0604020202020204" pitchFamily="34" charset="0"/>
              </a:rPr>
              <a:t>Yagoda’s</a:t>
            </a:r>
            <a:r>
              <a:rPr lang="en-US" dirty="0">
                <a:latin typeface="Calibri" panose="020F0502020204030204" pitchFamily="34" charset="0"/>
                <a:cs typeface="Arial" panose="020B0604020202020204" pitchFamily="34" charset="0"/>
              </a:rPr>
              <a:t> </a:t>
            </a:r>
            <a:r>
              <a:rPr lang="en-US" dirty="0" smtClean="0">
                <a:latin typeface="Calibri" panose="020F0502020204030204" pitchFamily="34" charset="0"/>
                <a:cs typeface="Arial" panose="020B0604020202020204" pitchFamily="34" charset="0"/>
              </a:rPr>
              <a:t>descriptive approach</a:t>
            </a:r>
            <a:r>
              <a:rPr lang="en-US" dirty="0">
                <a:latin typeface="Calibri" panose="020F0502020204030204" pitchFamily="34" charset="0"/>
                <a:cs typeface="Arial" panose="020B0604020202020204" pitchFamily="34" charset="0"/>
              </a:rPr>
              <a:t>, Lynne </a:t>
            </a:r>
            <a:r>
              <a:rPr lang="en-US" dirty="0" smtClean="0">
                <a:latin typeface="Calibri" panose="020F0502020204030204" pitchFamily="34" charset="0"/>
                <a:cs typeface="Arial" panose="020B0604020202020204" pitchFamily="34" charset="0"/>
              </a:rPr>
              <a:t>Truss (2004), author of </a:t>
            </a:r>
            <a:r>
              <a:rPr lang="en-US" i="1" dirty="0" smtClean="0">
                <a:latin typeface="Calibri" panose="020F0502020204030204" pitchFamily="34" charset="0"/>
                <a:cs typeface="Arial" panose="020B0604020202020204" pitchFamily="34" charset="0"/>
              </a:rPr>
              <a:t>Eats</a:t>
            </a:r>
            <a:r>
              <a:rPr lang="en-US" i="1" dirty="0">
                <a:latin typeface="Calibri" panose="020F0502020204030204" pitchFamily="34" charset="0"/>
                <a:cs typeface="Arial" panose="020B0604020202020204" pitchFamily="34" charset="0"/>
              </a:rPr>
              <a:t>, Shoots and Leaves</a:t>
            </a:r>
            <a:r>
              <a:rPr lang="en-US" dirty="0">
                <a:latin typeface="Calibri" panose="020F0502020204030204" pitchFamily="34" charset="0"/>
                <a:cs typeface="Arial" panose="020B0604020202020204" pitchFamily="34" charset="0"/>
              </a:rPr>
              <a:t>, </a:t>
            </a:r>
            <a:r>
              <a:rPr lang="en-US" dirty="0" smtClean="0">
                <a:latin typeface="Calibri" panose="020F0502020204030204" pitchFamily="34" charset="0"/>
                <a:cs typeface="Arial" panose="020B0604020202020204" pitchFamily="34" charset="0"/>
              </a:rPr>
              <a:t>demands that “‘Sticklers unite!’” to enforce British punctuation rules (p. xviii). She believes “standards of punctuation are abysmal” in the UK and US, and her book dictates how English should be </a:t>
            </a:r>
            <a:r>
              <a:rPr lang="en-US" dirty="0">
                <a:latin typeface="Calibri" panose="020F0502020204030204" pitchFamily="34" charset="0"/>
                <a:cs typeface="Arial" panose="020B0604020202020204" pitchFamily="34" charset="0"/>
              </a:rPr>
              <a:t>written </a:t>
            </a:r>
            <a:r>
              <a:rPr lang="en-US" dirty="0" smtClean="0">
                <a:latin typeface="Calibri" panose="020F0502020204030204" pitchFamily="34" charset="0"/>
                <a:cs typeface="Arial" panose="020B0604020202020204" pitchFamily="34" charset="0"/>
              </a:rPr>
              <a:t>(p. xviii</a:t>
            </a:r>
            <a:r>
              <a:rPr lang="en-US" dirty="0">
                <a:latin typeface="Calibri" panose="020F0502020204030204" pitchFamily="34" charset="0"/>
                <a:cs typeface="Arial" panose="020B0604020202020204" pitchFamily="34" charset="0"/>
              </a:rPr>
              <a:t>). </a:t>
            </a:r>
            <a:r>
              <a:rPr lang="en-US" dirty="0" smtClean="0">
                <a:latin typeface="Calibri" panose="020F0502020204030204" pitchFamily="34" charset="0"/>
                <a:cs typeface="Arial" panose="020B0604020202020204" pitchFamily="34" charset="0"/>
              </a:rPr>
              <a:t>However, she mistakenly equates punctuation rules </a:t>
            </a:r>
            <a:r>
              <a:rPr lang="en-US" dirty="0">
                <a:latin typeface="Calibri" panose="020F0502020204030204" pitchFamily="34" charset="0"/>
                <a:cs typeface="Arial" panose="020B0604020202020204" pitchFamily="34" charset="0"/>
              </a:rPr>
              <a:t>with grammar </a:t>
            </a:r>
            <a:r>
              <a:rPr lang="en-US" dirty="0" smtClean="0">
                <a:latin typeface="Calibri" panose="020F0502020204030204" pitchFamily="34" charset="0"/>
                <a:cs typeface="Arial" panose="020B0604020202020204" pitchFamily="34" charset="0"/>
              </a:rPr>
              <a:t>(p. xix</a:t>
            </a:r>
            <a:r>
              <a:rPr lang="en-US" dirty="0">
                <a:latin typeface="Calibri" panose="020F0502020204030204" pitchFamily="34" charset="0"/>
                <a:cs typeface="Arial" panose="020B0604020202020204" pitchFamily="34" charset="0"/>
              </a:rPr>
              <a:t>), </a:t>
            </a:r>
            <a:r>
              <a:rPr lang="en-US" dirty="0" smtClean="0">
                <a:latin typeface="Calibri" panose="020F0502020204030204" pitchFamily="34" charset="0"/>
                <a:cs typeface="Arial" panose="020B0604020202020204" pitchFamily="34" charset="0"/>
              </a:rPr>
              <a:t>causing one to doubt her reliability.</a:t>
            </a:r>
            <a:endParaRPr lang="en-US" dirty="0">
              <a:latin typeface="Calibri" panose="020F0502020204030204" pitchFamily="34" charset="0"/>
              <a:cs typeface="Arial" panose="020B0604020202020204" pitchFamily="34" charset="0"/>
            </a:endParaRPr>
          </a:p>
        </p:txBody>
      </p:sp>
      <p:sp>
        <p:nvSpPr>
          <p:cNvPr id="2" name="Title 1"/>
          <p:cNvSpPr>
            <a:spLocks noGrp="1"/>
          </p:cNvSpPr>
          <p:nvPr>
            <p:ph type="title"/>
          </p:nvPr>
        </p:nvSpPr>
        <p:spPr>
          <a:xfrm>
            <a:off x="685800" y="152400"/>
            <a:ext cx="7772400" cy="609600"/>
          </a:xfrm>
        </p:spPr>
        <p:txBody>
          <a:bodyPr/>
          <a:lstStyle/>
          <a:p>
            <a:r>
              <a:rPr lang="en-US" sz="2800" b="1" dirty="0" smtClean="0">
                <a:solidFill>
                  <a:srgbClr val="FFFFB7"/>
                </a:solidFill>
                <a:effectLst/>
                <a:latin typeface="Arial" panose="020B0604020202020204" pitchFamily="34" charset="0"/>
                <a:cs typeface="Arial" panose="020B0604020202020204" pitchFamily="34" charset="0"/>
              </a:rPr>
              <a:t>Example of Improved Quote cont’d</a:t>
            </a:r>
            <a:endParaRPr lang="en-US" sz="2800" dirty="0">
              <a:solidFill>
                <a:srgbClr val="FFFFB7"/>
              </a:solidFill>
            </a:endParaRPr>
          </a:p>
        </p:txBody>
      </p:sp>
    </p:spTree>
    <p:extLst>
      <p:ext uri="{BB962C8B-B14F-4D97-AF65-F5344CB8AC3E}">
        <p14:creationId xmlns:p14="http://schemas.microsoft.com/office/powerpoint/2010/main" val="1865596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alpha val="54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96413" y="304800"/>
            <a:ext cx="7772400" cy="609600"/>
          </a:xfrm>
        </p:spPr>
        <p:txBody>
          <a:bodyPr rtlCol="0">
            <a:normAutofit fontScale="90000"/>
          </a:bodyPr>
          <a:lstStyle/>
          <a:p>
            <a:pPr eaLnBrk="1" fontAlgn="auto" hangingPunct="1">
              <a:spcAft>
                <a:spcPts val="0"/>
              </a:spcAft>
              <a:defRPr/>
            </a:pPr>
            <a:r>
              <a:rPr lang="en-US"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Goals for Today</a:t>
            </a:r>
            <a:endPar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799" y="1219200"/>
            <a:ext cx="7883013" cy="3962400"/>
          </a:xfrm>
        </p:spPr>
        <p:txBody>
          <a:bodyPr rtlCol="0">
            <a:normAutofit/>
          </a:bodyPr>
          <a:lstStyle/>
          <a:p>
            <a:pPr marL="342900" indent="-342900" algn="l" eaLnBrk="1" fontAlgn="auto" hangingPunct="1">
              <a:spcAft>
                <a:spcPts val="1200"/>
              </a:spcAft>
              <a:buFont typeface="Arial" panose="020B0604020202020204" pitchFamily="34" charset="0"/>
              <a:buChar char="•"/>
              <a:defRPr/>
            </a:pPr>
            <a:r>
              <a:rPr lang="en-US" sz="3600" dirty="0" smtClean="0">
                <a:solidFill>
                  <a:schemeClr val="tx1"/>
                </a:solidFill>
                <a:latin typeface="Arial" panose="020B0604020202020204" pitchFamily="34" charset="0"/>
                <a:cs typeface="Arial" panose="020B0604020202020204" pitchFamily="34" charset="0"/>
              </a:rPr>
              <a:t>Examine APA </a:t>
            </a:r>
            <a:r>
              <a:rPr lang="en-US" sz="3600" dirty="0" smtClean="0">
                <a:latin typeface="Arial" panose="020B0604020202020204" pitchFamily="34" charset="0"/>
                <a:cs typeface="Arial" panose="020B0604020202020204" pitchFamily="34" charset="0"/>
              </a:rPr>
              <a:t>in-text documentation</a:t>
            </a:r>
          </a:p>
          <a:p>
            <a:pPr marL="342900" indent="-342900" algn="l" eaLnBrk="1" fontAlgn="auto" hangingPunct="1">
              <a:spcAft>
                <a:spcPts val="1200"/>
              </a:spcAft>
              <a:buFont typeface="Arial" panose="020B0604020202020204" pitchFamily="34" charset="0"/>
              <a:buChar char="•"/>
              <a:defRPr/>
            </a:pPr>
            <a:r>
              <a:rPr lang="en-US" sz="3600" dirty="0" smtClean="0">
                <a:latin typeface="Arial" panose="020B0604020202020204" pitchFamily="34" charset="0"/>
                <a:cs typeface="Arial" panose="020B0604020202020204" pitchFamily="34" charset="0"/>
              </a:rPr>
              <a:t>Discuss </a:t>
            </a:r>
            <a:r>
              <a:rPr lang="en-US" sz="3600" dirty="0">
                <a:latin typeface="Arial" panose="020B0604020202020204" pitchFamily="34" charset="0"/>
                <a:cs typeface="Arial" panose="020B0604020202020204" pitchFamily="34" charset="0"/>
              </a:rPr>
              <a:t>general APA </a:t>
            </a:r>
            <a:r>
              <a:rPr lang="en-US" sz="3600" dirty="0" smtClean="0">
                <a:latin typeface="Arial" panose="020B0604020202020204" pitchFamily="34" charset="0"/>
                <a:cs typeface="Arial" panose="020B0604020202020204" pitchFamily="34" charset="0"/>
              </a:rPr>
              <a:t>format</a:t>
            </a:r>
            <a:endParaRPr lang="en-US" sz="3600" dirty="0">
              <a:latin typeface="Arial" panose="020B0604020202020204" pitchFamily="34" charset="0"/>
              <a:cs typeface="Arial" panose="020B0604020202020204" pitchFamily="34" charset="0"/>
            </a:endParaRPr>
          </a:p>
          <a:p>
            <a:pPr marL="342900" indent="-342900" algn="l" eaLnBrk="1" fontAlgn="auto" hangingPunct="1">
              <a:spcAft>
                <a:spcPts val="1200"/>
              </a:spcAft>
              <a:buClrTx/>
              <a:buFont typeface="Arial" panose="020B0604020202020204" pitchFamily="34" charset="0"/>
              <a:buChar char="•"/>
              <a:defRPr/>
            </a:pPr>
            <a:r>
              <a:rPr lang="en-US" sz="3600" dirty="0" smtClean="0">
                <a:solidFill>
                  <a:schemeClr val="tx1"/>
                </a:solidFill>
                <a:latin typeface="Arial" panose="020B0604020202020204" pitchFamily="34" charset="0"/>
                <a:cs typeface="Arial" panose="020B0604020202020204" pitchFamily="34" charset="0"/>
              </a:rPr>
              <a:t>Practice </a:t>
            </a:r>
            <a:r>
              <a:rPr lang="en-US" sz="3600" dirty="0">
                <a:solidFill>
                  <a:schemeClr val="tx1"/>
                </a:solidFill>
                <a:latin typeface="Arial" panose="020B0604020202020204" pitchFamily="34" charset="0"/>
                <a:cs typeface="Arial" panose="020B0604020202020204" pitchFamily="34" charset="0"/>
              </a:rPr>
              <a:t>reference </a:t>
            </a:r>
            <a:r>
              <a:rPr lang="en-US" sz="3600" dirty="0" smtClean="0">
                <a:solidFill>
                  <a:schemeClr val="tx1"/>
                </a:solidFill>
                <a:latin typeface="Arial" panose="020B0604020202020204" pitchFamily="34" charset="0"/>
                <a:cs typeface="Arial" panose="020B0604020202020204" pitchFamily="34" charset="0"/>
              </a:rPr>
              <a:t>formatting</a:t>
            </a:r>
            <a:endParaRPr lang="en-US" sz="3600"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8FE2FF"/>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152400"/>
            <a:ext cx="7772400" cy="838200"/>
          </a:xfrm>
        </p:spPr>
        <p:txBody>
          <a:bodyPr/>
          <a:lstStyle/>
          <a:p>
            <a:pPr eaLnBrk="1" hangingPunct="1">
              <a:defRPr/>
            </a:pPr>
            <a:r>
              <a:rPr lang="en-US" b="1" dirty="0" smtClean="0">
                <a:solidFill>
                  <a:schemeClr val="tx1"/>
                </a:solidFill>
                <a:latin typeface="Arial" pitchFamily="34" charset="0"/>
              </a:rPr>
              <a:t>Signal Phrases</a:t>
            </a:r>
          </a:p>
        </p:txBody>
      </p:sp>
      <p:sp>
        <p:nvSpPr>
          <p:cNvPr id="16387" name="Rectangle 3"/>
          <p:cNvSpPr>
            <a:spLocks noGrp="1" noChangeArrowheads="1"/>
          </p:cNvSpPr>
          <p:nvPr>
            <p:ph type="body" idx="1"/>
          </p:nvPr>
        </p:nvSpPr>
        <p:spPr>
          <a:xfrm>
            <a:off x="723900" y="1066800"/>
            <a:ext cx="7810500" cy="5105400"/>
          </a:xfrm>
        </p:spPr>
        <p:txBody>
          <a:bodyPr/>
          <a:lstStyle/>
          <a:p>
            <a:pPr marL="0" indent="0" eaLnBrk="1" hangingPunct="1">
              <a:lnSpc>
                <a:spcPct val="112000"/>
              </a:lnSpc>
              <a:spcAft>
                <a:spcPts val="600"/>
              </a:spcAft>
              <a:buNone/>
              <a:defRPr/>
            </a:pPr>
            <a:r>
              <a:rPr lang="en-US" sz="3600" dirty="0" smtClean="0">
                <a:latin typeface="Arial" charset="0"/>
                <a:ea typeface="Calibri" pitchFamily="34" charset="0"/>
                <a:cs typeface="Calibri" pitchFamily="34" charset="0"/>
              </a:rPr>
              <a:t>Mark where your words end and </a:t>
            </a:r>
            <a:br>
              <a:rPr lang="en-US" sz="3600" dirty="0" smtClean="0">
                <a:latin typeface="Arial" charset="0"/>
                <a:ea typeface="Calibri" pitchFamily="34" charset="0"/>
                <a:cs typeface="Calibri" pitchFamily="34" charset="0"/>
              </a:rPr>
            </a:br>
            <a:r>
              <a:rPr lang="en-US" sz="3600" dirty="0" smtClean="0">
                <a:latin typeface="Arial" charset="0"/>
                <a:ea typeface="Calibri" pitchFamily="34" charset="0"/>
                <a:cs typeface="Calibri" pitchFamily="34" charset="0"/>
              </a:rPr>
              <a:t>the ideas of another writer begin—regardless whether it is quotation, summary, or paraphrase.</a:t>
            </a:r>
          </a:p>
        </p:txBody>
      </p:sp>
    </p:spTree>
    <p:extLst>
      <p:ext uri="{BB962C8B-B14F-4D97-AF65-F5344CB8AC3E}">
        <p14:creationId xmlns:p14="http://schemas.microsoft.com/office/powerpoint/2010/main" val="40977006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8FE2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01000" cy="762000"/>
          </a:xfrm>
        </p:spPr>
        <p:txBody>
          <a:bodyPr/>
          <a:lstStyle/>
          <a:p>
            <a:r>
              <a:rPr lang="en-US" b="1" dirty="0" smtClean="0">
                <a:latin typeface="Arial" panose="020B0604020202020204" pitchFamily="34" charset="0"/>
                <a:cs typeface="Arial" panose="020B0604020202020204" pitchFamily="34" charset="0"/>
              </a:rPr>
              <a:t>First, Introduce Your Friends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219200"/>
            <a:ext cx="7772400" cy="4876800"/>
          </a:xfrm>
        </p:spPr>
        <p:txBody>
          <a:bodyPr/>
          <a:lstStyle/>
          <a:p>
            <a:pPr>
              <a:lnSpc>
                <a:spcPct val="125000"/>
              </a:lnSpc>
              <a:spcBef>
                <a:spcPts val="0"/>
              </a:spcBef>
              <a:spcAft>
                <a:spcPts val="1800"/>
              </a:spcAft>
            </a:pPr>
            <a:r>
              <a:rPr lang="en-US" sz="3600" dirty="0">
                <a:latin typeface="Arial" charset="0"/>
                <a:ea typeface="Calibri" pitchFamily="34" charset="0"/>
                <a:cs typeface="Calibri" pitchFamily="34" charset="0"/>
              </a:rPr>
              <a:t>Give the author’s full name and credentials the first time </a:t>
            </a:r>
            <a:r>
              <a:rPr lang="en-US" sz="3600" dirty="0" smtClean="0">
                <a:latin typeface="Arial" charset="0"/>
                <a:ea typeface="Calibri" pitchFamily="34" charset="0"/>
                <a:cs typeface="Calibri" pitchFamily="34" charset="0"/>
              </a:rPr>
              <a:t>mentioned.</a:t>
            </a:r>
          </a:p>
          <a:p>
            <a:pPr>
              <a:lnSpc>
                <a:spcPct val="125000"/>
              </a:lnSpc>
              <a:spcBef>
                <a:spcPts val="0"/>
              </a:spcBef>
              <a:spcAft>
                <a:spcPts val="1800"/>
              </a:spcAft>
            </a:pPr>
            <a:r>
              <a:rPr lang="en-US" sz="3600" dirty="0" smtClean="0">
                <a:latin typeface="Arial" charset="0"/>
                <a:ea typeface="Calibri" pitchFamily="34" charset="0"/>
                <a:cs typeface="Calibri" pitchFamily="34" charset="0"/>
              </a:rPr>
              <a:t>Later citations, only </a:t>
            </a:r>
            <a:r>
              <a:rPr lang="en-US" sz="3600" dirty="0">
                <a:latin typeface="Arial" charset="0"/>
                <a:ea typeface="Calibri" pitchFamily="34" charset="0"/>
                <a:cs typeface="Calibri" pitchFamily="34" charset="0"/>
              </a:rPr>
              <a:t>family </a:t>
            </a:r>
            <a:r>
              <a:rPr lang="en-US" sz="3600" dirty="0" smtClean="0">
                <a:latin typeface="Arial" charset="0"/>
                <a:ea typeface="Calibri" pitchFamily="34" charset="0"/>
                <a:cs typeface="Calibri" pitchFamily="34" charset="0"/>
              </a:rPr>
              <a:t>name.</a:t>
            </a:r>
            <a:endParaRPr lang="en-US" sz="3600" dirty="0">
              <a:latin typeface="Arial" charset="0"/>
              <a:ea typeface="Calibri" pitchFamily="34" charset="0"/>
              <a:cs typeface="Calibri" pitchFamily="34" charset="0"/>
            </a:endParaRPr>
          </a:p>
        </p:txBody>
      </p:sp>
    </p:spTree>
    <p:extLst>
      <p:ext uri="{BB962C8B-B14F-4D97-AF65-F5344CB8AC3E}">
        <p14:creationId xmlns:p14="http://schemas.microsoft.com/office/powerpoint/2010/main" val="2754607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B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latin typeface="Arial" panose="020B0604020202020204" pitchFamily="34" charset="0"/>
                <a:cs typeface="Arial" panose="020B0604020202020204" pitchFamily="34" charset="0"/>
              </a:rPr>
              <a:t>Example Author Credentials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295400"/>
            <a:ext cx="7772400" cy="4800600"/>
          </a:xfrm>
        </p:spPr>
        <p:txBody>
          <a:bodyPr/>
          <a:lstStyle/>
          <a:p>
            <a:pPr>
              <a:spcBef>
                <a:spcPts val="0"/>
              </a:spcBef>
              <a:buFontTx/>
              <a:buNone/>
            </a:pPr>
            <a:r>
              <a:rPr lang="en-US" sz="3400" b="1" dirty="0" smtClean="0">
                <a:latin typeface="Arial" panose="020B0604020202020204" pitchFamily="34" charset="0"/>
                <a:cs typeface="Arial" panose="020B0604020202020204" pitchFamily="34" charset="0"/>
              </a:rPr>
              <a:t>The team of researchers at the University of Washington Medical </a:t>
            </a:r>
            <a:r>
              <a:rPr lang="en-US" sz="3400" b="1" dirty="0">
                <a:latin typeface="Arial" panose="020B0604020202020204" pitchFamily="34" charset="0"/>
                <a:cs typeface="Arial" panose="020B0604020202020204" pitchFamily="34" charset="0"/>
              </a:rPr>
              <a:t>S</a:t>
            </a:r>
            <a:r>
              <a:rPr lang="en-US" sz="3400" b="1" dirty="0" smtClean="0">
                <a:latin typeface="Arial" panose="020B0604020202020204" pitchFamily="34" charset="0"/>
                <a:cs typeface="Arial" panose="020B0604020202020204" pitchFamily="34" charset="0"/>
              </a:rPr>
              <a:t>chool led by Dr. Maxine Moynihan </a:t>
            </a:r>
            <a:r>
              <a:rPr lang="en-US" sz="3400" dirty="0" smtClean="0">
                <a:latin typeface="Arial" panose="020B0604020202020204" pitchFamily="34" charset="0"/>
                <a:cs typeface="Arial" panose="020B0604020202020204" pitchFamily="34" charset="0"/>
              </a:rPr>
              <a:t>(2013) determined that . </a:t>
            </a:r>
            <a:r>
              <a:rPr lang="en-US" sz="3400" dirty="0">
                <a:latin typeface="Arial" panose="020B0604020202020204" pitchFamily="34" charset="0"/>
                <a:cs typeface="Arial" panose="020B0604020202020204" pitchFamily="34" charset="0"/>
              </a:rPr>
              <a:t>. .</a:t>
            </a:r>
          </a:p>
          <a:p>
            <a:pPr>
              <a:spcBef>
                <a:spcPts val="1800"/>
              </a:spcBef>
              <a:buFontTx/>
              <a:buNone/>
            </a:pPr>
            <a:r>
              <a:rPr lang="en-US" sz="3400" dirty="0" smtClean="0">
                <a:latin typeface="Arial" panose="020B0604020202020204" pitchFamily="34" charset="0"/>
                <a:cs typeface="Arial" panose="020B0604020202020204" pitchFamily="34" charset="0"/>
              </a:rPr>
              <a:t>Ben </a:t>
            </a:r>
            <a:r>
              <a:rPr lang="en-US" sz="3400" dirty="0" err="1" smtClean="0">
                <a:latin typeface="Arial" panose="020B0604020202020204" pitchFamily="34" charset="0"/>
                <a:cs typeface="Arial" panose="020B0604020202020204" pitchFamily="34" charset="0"/>
              </a:rPr>
              <a:t>Yagoda</a:t>
            </a:r>
            <a:r>
              <a:rPr lang="en-US" sz="3400" dirty="0" smtClean="0">
                <a:latin typeface="Arial" panose="020B0604020202020204" pitchFamily="34" charset="0"/>
                <a:cs typeface="Arial" panose="020B0604020202020204" pitchFamily="34" charset="0"/>
              </a:rPr>
              <a:t> (2007), </a:t>
            </a:r>
            <a:r>
              <a:rPr lang="en-US" sz="3400" b="1" dirty="0">
                <a:latin typeface="Arial" panose="020B0604020202020204" pitchFamily="34" charset="0"/>
                <a:cs typeface="Arial" panose="020B0604020202020204" pitchFamily="34" charset="0"/>
              </a:rPr>
              <a:t>professor of English at the University of Delaware</a:t>
            </a:r>
            <a:r>
              <a:rPr lang="en-US" sz="3400" dirty="0">
                <a:latin typeface="Arial" panose="020B0604020202020204" pitchFamily="34" charset="0"/>
                <a:cs typeface="Arial" panose="020B0604020202020204" pitchFamily="34" charset="0"/>
              </a:rPr>
              <a:t>, </a:t>
            </a:r>
            <a:r>
              <a:rPr lang="en-US" sz="3400" dirty="0" smtClean="0">
                <a:latin typeface="Arial" panose="020B0604020202020204" pitchFamily="34" charset="0"/>
                <a:cs typeface="Arial" panose="020B0604020202020204" pitchFamily="34" charset="0"/>
              </a:rPr>
              <a:t>has delighted </a:t>
            </a:r>
            <a:r>
              <a:rPr lang="en-US" sz="3400" dirty="0">
                <a:latin typeface="Arial" panose="020B0604020202020204" pitchFamily="34" charset="0"/>
                <a:cs typeface="Arial" panose="020B0604020202020204" pitchFamily="34" charset="0"/>
              </a:rPr>
              <a:t>in . . . </a:t>
            </a:r>
          </a:p>
        </p:txBody>
      </p:sp>
    </p:spTree>
    <p:extLst>
      <p:ext uri="{BB962C8B-B14F-4D97-AF65-F5344CB8AC3E}">
        <p14:creationId xmlns:p14="http://schemas.microsoft.com/office/powerpoint/2010/main" val="1873345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8FE2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77200" cy="685800"/>
          </a:xfrm>
        </p:spPr>
        <p:txBody>
          <a:bodyPr/>
          <a:lstStyle/>
          <a:p>
            <a:r>
              <a:rPr lang="en-US" altLang="en-US" b="1" dirty="0" smtClean="0">
                <a:latin typeface="Arial" charset="0"/>
              </a:rPr>
              <a:t>Next, Action!</a:t>
            </a:r>
            <a:endParaRPr lang="en-US" b="1" dirty="0"/>
          </a:p>
        </p:txBody>
      </p:sp>
      <p:sp>
        <p:nvSpPr>
          <p:cNvPr id="3" name="Content Placeholder 2"/>
          <p:cNvSpPr>
            <a:spLocks noGrp="1"/>
          </p:cNvSpPr>
          <p:nvPr>
            <p:ph idx="1"/>
          </p:nvPr>
        </p:nvSpPr>
        <p:spPr>
          <a:xfrm>
            <a:off x="801329" y="1219200"/>
            <a:ext cx="7772400" cy="4876800"/>
          </a:xfrm>
        </p:spPr>
        <p:txBody>
          <a:bodyPr/>
          <a:lstStyle/>
          <a:p>
            <a:pPr marL="0" indent="0" eaLnBrk="1" hangingPunct="1">
              <a:spcBef>
                <a:spcPct val="0"/>
              </a:spcBef>
              <a:spcAft>
                <a:spcPts val="1800"/>
              </a:spcAft>
              <a:buNone/>
            </a:pPr>
            <a:r>
              <a:rPr lang="en-US" altLang="en-US" sz="3600" b="1" dirty="0" smtClean="0">
                <a:latin typeface="Arial" panose="020B0604020202020204" pitchFamily="34" charset="0"/>
                <a:ea typeface="Calibri" panose="020F0502020204030204" pitchFamily="34" charset="0"/>
                <a:cs typeface="Calibri" panose="020F0502020204030204" pitchFamily="34" charset="0"/>
              </a:rPr>
              <a:t>Use past tense </a:t>
            </a:r>
            <a:r>
              <a:rPr lang="en-US" altLang="en-US" sz="3600" dirty="0" smtClean="0">
                <a:latin typeface="Arial" panose="020B0604020202020204" pitchFamily="34" charset="0"/>
                <a:ea typeface="Calibri" panose="020F0502020204030204" pitchFamily="34" charset="0"/>
                <a:cs typeface="Calibri" panose="020F0502020204030204" pitchFamily="34" charset="0"/>
              </a:rPr>
              <a:t>or</a:t>
            </a:r>
            <a:r>
              <a:rPr lang="en-US" altLang="en-US" sz="3600" b="1" dirty="0" smtClean="0">
                <a:latin typeface="Arial" panose="020B0604020202020204" pitchFamily="34" charset="0"/>
                <a:ea typeface="Calibri" panose="020F0502020204030204" pitchFamily="34" charset="0"/>
                <a:cs typeface="Calibri" panose="020F0502020204030204" pitchFamily="34" charset="0"/>
              </a:rPr>
              <a:t> present perfect tense verbs</a:t>
            </a:r>
            <a:r>
              <a:rPr lang="en-US" altLang="en-US" sz="3600" dirty="0" smtClean="0">
                <a:latin typeface="Arial" panose="020B0604020202020204" pitchFamily="34" charset="0"/>
                <a:ea typeface="Calibri" panose="020F0502020204030204" pitchFamily="34" charset="0"/>
                <a:cs typeface="Calibri" panose="020F0502020204030204" pitchFamily="34" charset="0"/>
              </a:rPr>
              <a:t> and </a:t>
            </a:r>
            <a:r>
              <a:rPr lang="en-US" altLang="en-US" sz="3600" b="1" dirty="0" smtClean="0">
                <a:latin typeface="Arial" panose="020B0604020202020204" pitchFamily="34" charset="0"/>
                <a:ea typeface="Calibri" panose="020F0502020204030204" pitchFamily="34" charset="0"/>
                <a:cs typeface="Calibri" panose="020F0502020204030204" pitchFamily="34" charset="0"/>
              </a:rPr>
              <a:t>show how you are using the source</a:t>
            </a:r>
            <a:r>
              <a:rPr lang="en-US" altLang="en-US" sz="3600" dirty="0" smtClean="0">
                <a:latin typeface="Arial" panose="020B0604020202020204" pitchFamily="34" charset="0"/>
                <a:ea typeface="Calibri" panose="020F0502020204030204" pitchFamily="34" charset="0"/>
                <a:cs typeface="Calibri" panose="020F0502020204030204" pitchFamily="34" charset="0"/>
              </a:rPr>
              <a:t> material in </a:t>
            </a:r>
            <a:r>
              <a:rPr lang="en-US" altLang="en-US" sz="3600" dirty="0">
                <a:latin typeface="Arial" panose="020B0604020202020204" pitchFamily="34" charset="0"/>
                <a:ea typeface="Calibri" panose="020F0502020204030204" pitchFamily="34" charset="0"/>
                <a:cs typeface="Calibri" panose="020F0502020204030204" pitchFamily="34" charset="0"/>
              </a:rPr>
              <a:t>relation to your thesis or purpose. </a:t>
            </a:r>
          </a:p>
          <a:p>
            <a:pPr marL="796925" eaLnBrk="1" hangingPunct="1">
              <a:spcBef>
                <a:spcPct val="0"/>
              </a:spcBef>
              <a:spcAft>
                <a:spcPts val="1800"/>
              </a:spcAft>
            </a:pPr>
            <a:r>
              <a:rPr lang="en-US" altLang="en-US" sz="3600" dirty="0" smtClean="0">
                <a:latin typeface="Arial" panose="020B0604020202020204" pitchFamily="34" charset="0"/>
                <a:ea typeface="Calibri" panose="020F0502020204030204" pitchFamily="34" charset="0"/>
                <a:cs typeface="Calibri" panose="020F0502020204030204" pitchFamily="34" charset="0"/>
              </a:rPr>
              <a:t>Background</a:t>
            </a:r>
          </a:p>
          <a:p>
            <a:pPr marL="796925" eaLnBrk="1" hangingPunct="1">
              <a:spcBef>
                <a:spcPct val="0"/>
              </a:spcBef>
              <a:spcAft>
                <a:spcPts val="1800"/>
              </a:spcAft>
            </a:pPr>
            <a:r>
              <a:rPr lang="en-US" altLang="en-US" sz="3600" dirty="0" smtClean="0">
                <a:latin typeface="Arial" panose="020B0604020202020204" pitchFamily="34" charset="0"/>
                <a:ea typeface="Calibri" panose="020F0502020204030204" pitchFamily="34" charset="0"/>
                <a:cs typeface="Calibri" panose="020F0502020204030204" pitchFamily="34" charset="0"/>
              </a:rPr>
              <a:t>Support</a:t>
            </a:r>
          </a:p>
          <a:p>
            <a:pPr marL="796925" eaLnBrk="1" hangingPunct="1">
              <a:spcBef>
                <a:spcPct val="0"/>
              </a:spcBef>
              <a:spcAft>
                <a:spcPts val="1800"/>
              </a:spcAft>
            </a:pPr>
            <a:r>
              <a:rPr lang="en-US" altLang="en-US" sz="3600" dirty="0" smtClean="0">
                <a:latin typeface="Arial" panose="020B0604020202020204" pitchFamily="34" charset="0"/>
                <a:ea typeface="Calibri" panose="020F0502020204030204" pitchFamily="34" charset="0"/>
                <a:cs typeface="Calibri" panose="020F0502020204030204" pitchFamily="34" charset="0"/>
              </a:rPr>
              <a:t>Refutation</a:t>
            </a:r>
            <a:endParaRPr lang="en-US" dirty="0"/>
          </a:p>
        </p:txBody>
      </p:sp>
    </p:spTree>
    <p:extLst>
      <p:ext uri="{BB962C8B-B14F-4D97-AF65-F5344CB8AC3E}">
        <p14:creationId xmlns:p14="http://schemas.microsoft.com/office/powerpoint/2010/main" val="137901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8FE2FF"/>
        </a:solidFill>
        <a:effectLst/>
      </p:bgPr>
    </p:bg>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685800" y="152400"/>
            <a:ext cx="7772400" cy="914400"/>
          </a:xfrm>
        </p:spPr>
        <p:txBody>
          <a:bodyPr/>
          <a:lstStyle/>
          <a:p>
            <a:r>
              <a:rPr lang="en-US" b="1" dirty="0" smtClean="0">
                <a:latin typeface="Arial" panose="020B0604020202020204" pitchFamily="34" charset="0"/>
                <a:cs typeface="Arial" panose="020B0604020202020204" pitchFamily="34" charset="0"/>
              </a:rPr>
              <a:t>APA Verb Tense</a:t>
            </a:r>
            <a:endParaRPr lang="en-US" b="1" dirty="0">
              <a:latin typeface="Arial" panose="020B0604020202020204" pitchFamily="34" charset="0"/>
              <a:cs typeface="Arial" panose="020B0604020202020204" pitchFamily="34" charset="0"/>
            </a:endParaRPr>
          </a:p>
        </p:txBody>
      </p:sp>
      <p:sp>
        <p:nvSpPr>
          <p:cNvPr id="2" name="Rectangle 1"/>
          <p:cNvSpPr/>
          <p:nvPr/>
        </p:nvSpPr>
        <p:spPr>
          <a:xfrm>
            <a:off x="685800" y="1066800"/>
            <a:ext cx="7924800" cy="3765262"/>
          </a:xfrm>
          <a:prstGeom prst="rect">
            <a:avLst/>
          </a:prstGeom>
        </p:spPr>
        <p:txBody>
          <a:bodyPr wrap="square">
            <a:spAutoFit/>
          </a:bodyPr>
          <a:lstStyle/>
          <a:p>
            <a:pPr eaLnBrk="1" hangingPunct="1">
              <a:lnSpc>
                <a:spcPct val="112000"/>
              </a:lnSpc>
              <a:spcBef>
                <a:spcPts val="600"/>
              </a:spcBef>
              <a:buFontTx/>
              <a:buNone/>
            </a:pPr>
            <a:r>
              <a:rPr lang="en-US" altLang="en-US" sz="3600" dirty="0" smtClean="0">
                <a:latin typeface="Arial" panose="020B0604020202020204" pitchFamily="34" charset="0"/>
                <a:ea typeface="Calibri" panose="020F0502020204030204" pitchFamily="34" charset="0"/>
                <a:cs typeface="Calibri" panose="020F0502020204030204" pitchFamily="34" charset="0"/>
              </a:rPr>
              <a:t>Present tense is to be used only when “discussing the results of an experiment (</a:t>
            </a:r>
            <a:r>
              <a:rPr lang="en-US" altLang="en-US" sz="3600" i="1" dirty="0" smtClean="0">
                <a:latin typeface="Arial" panose="020B0604020202020204" pitchFamily="34" charset="0"/>
                <a:ea typeface="Calibri" panose="020F0502020204030204" pitchFamily="34" charset="0"/>
                <a:cs typeface="Calibri" panose="020F0502020204030204" pitchFamily="34" charset="0"/>
              </a:rPr>
              <a:t>the results show</a:t>
            </a:r>
            <a:r>
              <a:rPr lang="en-US" altLang="en-US" sz="3600" dirty="0" smtClean="0">
                <a:latin typeface="Arial" panose="020B0604020202020204" pitchFamily="34" charset="0"/>
                <a:ea typeface="Calibri" panose="020F0502020204030204" pitchFamily="34" charset="0"/>
                <a:cs typeface="Calibri" panose="020F0502020204030204" pitchFamily="34" charset="0"/>
              </a:rPr>
              <a:t>) or knowledge that has clearly been established (</a:t>
            </a:r>
            <a:r>
              <a:rPr lang="en-US" altLang="en-US" sz="3600" i="1" dirty="0" smtClean="0">
                <a:latin typeface="Arial" panose="020B0604020202020204" pitchFamily="34" charset="0"/>
                <a:ea typeface="Calibri" panose="020F0502020204030204" pitchFamily="34" charset="0"/>
                <a:cs typeface="Calibri" panose="020F0502020204030204" pitchFamily="34" charset="0"/>
              </a:rPr>
              <a:t>researchers agree</a:t>
            </a:r>
            <a:r>
              <a:rPr lang="en-US" altLang="en-US" sz="3600" dirty="0" smtClean="0">
                <a:latin typeface="Arial" panose="020B0604020202020204" pitchFamily="34" charset="0"/>
                <a:ea typeface="Calibri" panose="020F0502020204030204" pitchFamily="34" charset="0"/>
                <a:cs typeface="Calibri" panose="020F0502020204030204" pitchFamily="34" charset="0"/>
              </a:rPr>
              <a:t>)” (Hacker &amp; </a:t>
            </a:r>
            <a:r>
              <a:rPr lang="en-US" altLang="en-US" sz="3600" dirty="0" err="1" smtClean="0">
                <a:latin typeface="Arial" panose="020B0604020202020204" pitchFamily="34" charset="0"/>
                <a:ea typeface="Calibri" panose="020F0502020204030204" pitchFamily="34" charset="0"/>
                <a:cs typeface="Calibri" panose="020F0502020204030204" pitchFamily="34" charset="0"/>
              </a:rPr>
              <a:t>Sommers</a:t>
            </a:r>
            <a:r>
              <a:rPr lang="en-US" altLang="en-US" sz="3600" dirty="0" smtClean="0">
                <a:latin typeface="Arial" panose="020B0604020202020204" pitchFamily="34" charset="0"/>
                <a:ea typeface="Calibri" panose="020F0502020204030204" pitchFamily="34" charset="0"/>
                <a:cs typeface="Calibri" panose="020F0502020204030204" pitchFamily="34" charset="0"/>
              </a:rPr>
              <a:t>, 2011, p. 506).</a:t>
            </a:r>
          </a:p>
        </p:txBody>
      </p:sp>
    </p:spTree>
    <p:extLst>
      <p:ext uri="{BB962C8B-B14F-4D97-AF65-F5344CB8AC3E}">
        <p14:creationId xmlns:p14="http://schemas.microsoft.com/office/powerpoint/2010/main" val="36239695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shadeToTitle="1">
        <a:solidFill>
          <a:srgbClr val="8FE2FF"/>
        </a:solidFill>
        <a:effectLst/>
      </p:bgPr>
    </p:bg>
    <p:spTree>
      <p:nvGrpSpPr>
        <p:cNvPr id="1" name=""/>
        <p:cNvGrpSpPr/>
        <p:nvPr/>
      </p:nvGrpSpPr>
      <p:grpSpPr>
        <a:xfrm>
          <a:off x="0" y="0"/>
          <a:ext cx="0" cy="0"/>
          <a:chOff x="0" y="0"/>
          <a:chExt cx="0" cy="0"/>
        </a:xfrm>
      </p:grpSpPr>
      <p:sp>
        <p:nvSpPr>
          <p:cNvPr id="32770" name="Rectangle 3"/>
          <p:cNvSpPr>
            <a:spLocks noGrp="1" noChangeArrowheads="1"/>
          </p:cNvSpPr>
          <p:nvPr>
            <p:ph type="body" idx="4294967295"/>
          </p:nvPr>
        </p:nvSpPr>
        <p:spPr>
          <a:xfrm>
            <a:off x="304800" y="1219200"/>
            <a:ext cx="8839200" cy="4564062"/>
          </a:xfrm>
        </p:spPr>
        <p:txBody>
          <a:bodyPr/>
          <a:lstStyle/>
          <a:p>
            <a:pPr marL="1588" indent="-1588" eaLnBrk="1" hangingPunct="1">
              <a:buFontTx/>
              <a:buNone/>
            </a:pPr>
            <a:r>
              <a:rPr lang="en-US" altLang="en-US" sz="3600" dirty="0" smtClean="0">
                <a:latin typeface="Arial" panose="020B0604020202020204" pitchFamily="34" charset="0"/>
                <a:ea typeface="Calibri" panose="020F0502020204030204" pitchFamily="34" charset="0"/>
                <a:cs typeface="Calibri" panose="020F0502020204030204" pitchFamily="34" charset="0"/>
              </a:rPr>
              <a:t>Author (YEAR) </a:t>
            </a:r>
            <a:r>
              <a:rPr lang="en-US" altLang="en-US" sz="3600" dirty="0" err="1" smtClean="0">
                <a:latin typeface="Arial" panose="020B0604020202020204" pitchFamily="34" charset="0"/>
                <a:ea typeface="Calibri" panose="020F0502020204030204" pitchFamily="34" charset="0"/>
                <a:cs typeface="Calibri" panose="020F0502020204030204" pitchFamily="34" charset="0"/>
              </a:rPr>
              <a:t>verbed</a:t>
            </a:r>
            <a:r>
              <a:rPr lang="en-US" altLang="en-US" sz="3600" dirty="0" smtClean="0">
                <a:latin typeface="Arial" panose="020B0604020202020204" pitchFamily="34" charset="0"/>
                <a:ea typeface="Calibri" panose="020F0502020204030204" pitchFamily="34" charset="0"/>
                <a:cs typeface="Calibri" panose="020F0502020204030204" pitchFamily="34" charset="0"/>
              </a:rPr>
              <a:t>/has </a:t>
            </a:r>
            <a:r>
              <a:rPr lang="en-US" altLang="en-US" sz="3600" dirty="0" err="1" smtClean="0">
                <a:latin typeface="Arial" panose="020B0604020202020204" pitchFamily="34" charset="0"/>
                <a:ea typeface="Calibri" panose="020F0502020204030204" pitchFamily="34" charset="0"/>
                <a:cs typeface="Calibri" panose="020F0502020204030204" pitchFamily="34" charset="0"/>
              </a:rPr>
              <a:t>verbed</a:t>
            </a:r>
            <a:r>
              <a:rPr lang="en-US" altLang="en-US" sz="3600" dirty="0" smtClean="0">
                <a:latin typeface="Arial" panose="020B0604020202020204" pitchFamily="34" charset="0"/>
                <a:ea typeface="Calibri" panose="020F0502020204030204" pitchFamily="34" charset="0"/>
                <a:cs typeface="Calibri" panose="020F0502020204030204" pitchFamily="34" charset="0"/>
              </a:rPr>
              <a:t> . . . </a:t>
            </a:r>
          </a:p>
          <a:p>
            <a:pPr marL="1588" indent="-1588" eaLnBrk="1" hangingPunct="1">
              <a:buFontTx/>
              <a:buNone/>
            </a:pPr>
            <a:r>
              <a:rPr lang="en-US" altLang="en-US" sz="3600" b="1" dirty="0" smtClean="0">
                <a:latin typeface="Arial" panose="020B0604020202020204" pitchFamily="34" charset="0"/>
                <a:ea typeface="Calibri" panose="020F0502020204030204" pitchFamily="34" charset="0"/>
                <a:cs typeface="Calibri" panose="020F0502020204030204" pitchFamily="34" charset="0"/>
              </a:rPr>
              <a:t>or</a:t>
            </a:r>
            <a:r>
              <a:rPr lang="en-US" altLang="en-US" sz="3600" dirty="0" smtClean="0">
                <a:latin typeface="Arial" panose="020B0604020202020204" pitchFamily="34" charset="0"/>
                <a:ea typeface="Calibri" panose="020F0502020204030204" pitchFamily="34" charset="0"/>
                <a:cs typeface="Calibri" panose="020F0502020204030204" pitchFamily="34" charset="0"/>
              </a:rPr>
              <a:t>  </a:t>
            </a:r>
          </a:p>
          <a:p>
            <a:pPr marL="1588" indent="-1588" eaLnBrk="1" hangingPunct="1">
              <a:buFontTx/>
              <a:buNone/>
            </a:pPr>
            <a:r>
              <a:rPr lang="en-US" altLang="en-US" sz="3600" dirty="0" smtClean="0">
                <a:latin typeface="Arial" panose="020B0604020202020204" pitchFamily="34" charset="0"/>
                <a:ea typeface="Calibri" panose="020F0502020204030204" pitchFamily="34" charset="0"/>
                <a:cs typeface="Calibri" panose="020F0502020204030204" pitchFamily="34" charset="0"/>
              </a:rPr>
              <a:t>“ . . .” </a:t>
            </a:r>
            <a:r>
              <a:rPr lang="en-US" altLang="en-US" sz="3600" dirty="0" err="1" smtClean="0">
                <a:latin typeface="Arial" panose="020B0604020202020204" pitchFamily="34" charset="0"/>
                <a:ea typeface="Calibri" panose="020F0502020204030204" pitchFamily="34" charset="0"/>
                <a:cs typeface="Calibri" panose="020F0502020204030204" pitchFamily="34" charset="0"/>
              </a:rPr>
              <a:t>verbed</a:t>
            </a:r>
            <a:r>
              <a:rPr lang="en-US" altLang="en-US" sz="3600" dirty="0" smtClean="0">
                <a:latin typeface="Arial" panose="020B0604020202020204" pitchFamily="34" charset="0"/>
                <a:ea typeface="Calibri" panose="020F0502020204030204" pitchFamily="34" charset="0"/>
                <a:cs typeface="Calibri" panose="020F0502020204030204" pitchFamily="34" charset="0"/>
              </a:rPr>
              <a:t> Author (YEAR, p. ##).</a:t>
            </a:r>
          </a:p>
          <a:p>
            <a:pPr marL="1588" indent="-1588" eaLnBrk="1" hangingPunct="1">
              <a:buFontTx/>
              <a:buNone/>
            </a:pPr>
            <a:r>
              <a:rPr lang="en-US" altLang="en-US" sz="3600" b="1" dirty="0" smtClean="0">
                <a:latin typeface="Arial" panose="020B0604020202020204" pitchFamily="34" charset="0"/>
                <a:ea typeface="Calibri" panose="020F0502020204030204" pitchFamily="34" charset="0"/>
                <a:cs typeface="Calibri" panose="020F0502020204030204" pitchFamily="34" charset="0"/>
              </a:rPr>
              <a:t>or </a:t>
            </a:r>
          </a:p>
          <a:p>
            <a:pPr marL="1588" indent="-1588" eaLnBrk="1" hangingPunct="1">
              <a:buFontTx/>
              <a:buNone/>
            </a:pPr>
            <a:r>
              <a:rPr lang="en-US" altLang="en-US" sz="3600" dirty="0" smtClean="0">
                <a:latin typeface="Arial" panose="020B0604020202020204" pitchFamily="34" charset="0"/>
                <a:ea typeface="Calibri" panose="020F0502020204030204" pitchFamily="34" charset="0"/>
                <a:cs typeface="Calibri" panose="020F0502020204030204" pitchFamily="34" charset="0"/>
              </a:rPr>
              <a:t>[According to] Author (YEAR), “ . . .” (p. #).</a:t>
            </a:r>
          </a:p>
        </p:txBody>
      </p:sp>
      <p:sp>
        <p:nvSpPr>
          <p:cNvPr id="2" name="Title 1"/>
          <p:cNvSpPr>
            <a:spLocks noGrp="1"/>
          </p:cNvSpPr>
          <p:nvPr>
            <p:ph type="title" idx="4294967295"/>
          </p:nvPr>
        </p:nvSpPr>
        <p:spPr>
          <a:xfrm>
            <a:off x="685800" y="76200"/>
            <a:ext cx="7772400" cy="1143000"/>
          </a:xfrm>
        </p:spPr>
        <p:txBody>
          <a:bodyPr/>
          <a:lstStyle/>
          <a:p>
            <a:r>
              <a:rPr lang="en-US" b="1" dirty="0" smtClean="0">
                <a:latin typeface="Arial" panose="020B0604020202020204" pitchFamily="34" charset="0"/>
                <a:cs typeface="Arial" panose="020B0604020202020204" pitchFamily="34" charset="0"/>
              </a:rPr>
              <a:t>APA Signal Phrase Formats</a:t>
            </a:r>
            <a:endParaRPr lang="en-US"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B7"/>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838200"/>
          </a:xfrm>
        </p:spPr>
        <p:txBody>
          <a:bodyPr/>
          <a:lstStyle/>
          <a:p>
            <a:pPr eaLnBrk="1" hangingPunct="1">
              <a:defRPr/>
            </a:pPr>
            <a:r>
              <a:rPr lang="en-US" b="1" dirty="0" smtClean="0">
                <a:latin typeface="Arial" pitchFamily="34" charset="0"/>
              </a:rPr>
              <a:t>Example Signal Phrases</a:t>
            </a:r>
          </a:p>
        </p:txBody>
      </p:sp>
      <p:sp>
        <p:nvSpPr>
          <p:cNvPr id="33795" name="Rectangle 3"/>
          <p:cNvSpPr>
            <a:spLocks noGrp="1" noChangeArrowheads="1"/>
          </p:cNvSpPr>
          <p:nvPr>
            <p:ph type="body" idx="1"/>
          </p:nvPr>
        </p:nvSpPr>
        <p:spPr>
          <a:xfrm>
            <a:off x="304800" y="1219200"/>
            <a:ext cx="8686800" cy="4724400"/>
          </a:xfrm>
        </p:spPr>
        <p:txBody>
          <a:bodyPr/>
          <a:lstStyle/>
          <a:p>
            <a:pPr marL="0" indent="0" eaLnBrk="1" hangingPunct="1">
              <a:spcBef>
                <a:spcPts val="3000"/>
              </a:spcBef>
              <a:buFontTx/>
              <a:buNone/>
              <a:defRPr/>
            </a:pPr>
            <a:r>
              <a:rPr lang="en-US" altLang="en-US" sz="3600" dirty="0" smtClean="0">
                <a:latin typeface="Arial" charset="0"/>
                <a:ea typeface="Calibri" pitchFamily="34" charset="0"/>
                <a:cs typeface="Calibri" pitchFamily="34" charset="0"/>
              </a:rPr>
              <a:t>Burns, </a:t>
            </a:r>
            <a:r>
              <a:rPr lang="en-US" altLang="en-US" sz="3600" dirty="0" err="1" smtClean="0">
                <a:latin typeface="Arial" charset="0"/>
                <a:ea typeface="Calibri" pitchFamily="34" charset="0"/>
                <a:cs typeface="Calibri" pitchFamily="34" charset="0"/>
              </a:rPr>
              <a:t>Quimby</a:t>
            </a:r>
            <a:r>
              <a:rPr lang="en-US" altLang="en-US" sz="3600" dirty="0" smtClean="0">
                <a:latin typeface="Arial" charset="0"/>
                <a:ea typeface="Calibri" pitchFamily="34" charset="0"/>
                <a:cs typeface="Calibri" pitchFamily="34" charset="0"/>
              </a:rPr>
              <a:t>, and Simpson (2012) devised a metric whereby . . . </a:t>
            </a:r>
          </a:p>
          <a:p>
            <a:pPr marL="0" indent="0" eaLnBrk="1" hangingPunct="1">
              <a:spcBef>
                <a:spcPts val="3000"/>
              </a:spcBef>
              <a:buNone/>
              <a:defRPr/>
            </a:pPr>
            <a:r>
              <a:rPr lang="en-US" altLang="en-US" sz="3600" dirty="0" smtClean="0">
                <a:latin typeface="Arial" charset="0"/>
                <a:ea typeface="Calibri" pitchFamily="34" charset="0"/>
                <a:cs typeface="Calibri" pitchFamily="34" charset="0"/>
              </a:rPr>
              <a:t>“. . .,” as Dawkins explained (1999, p. 76). </a:t>
            </a:r>
          </a:p>
          <a:p>
            <a:pPr marL="0" indent="0" eaLnBrk="1" hangingPunct="1">
              <a:spcBef>
                <a:spcPts val="3000"/>
              </a:spcBef>
              <a:buFontTx/>
              <a:buNone/>
              <a:defRPr/>
            </a:pPr>
            <a:r>
              <a:rPr lang="en-US" altLang="en-US" sz="3600" dirty="0" smtClean="0">
                <a:latin typeface="Arial" charset="0"/>
                <a:ea typeface="Calibri" pitchFamily="34" charset="0"/>
                <a:cs typeface="Calibri" pitchFamily="34" charset="0"/>
              </a:rPr>
              <a:t>This was seen as Smith et al. (1997) demonstrated in the synthesis of . . .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alpha val="50000"/>
          </a:schemeClr>
        </a:solidFill>
        <a:effectLst/>
      </p:bgPr>
    </p:bg>
    <p:spTree>
      <p:nvGrpSpPr>
        <p:cNvPr id="1" name=""/>
        <p:cNvGrpSpPr/>
        <p:nvPr/>
      </p:nvGrpSpPr>
      <p:grpSpPr>
        <a:xfrm>
          <a:off x="0" y="0"/>
          <a:ext cx="0" cy="0"/>
          <a:chOff x="0" y="0"/>
          <a:chExt cx="0" cy="0"/>
        </a:xfrm>
      </p:grpSpPr>
      <p:sp>
        <p:nvSpPr>
          <p:cNvPr id="35842" name="Rectangle 3"/>
          <p:cNvSpPr>
            <a:spLocks noGrp="1" noChangeArrowheads="1"/>
          </p:cNvSpPr>
          <p:nvPr>
            <p:ph type="body" idx="4294967295"/>
          </p:nvPr>
        </p:nvSpPr>
        <p:spPr>
          <a:xfrm>
            <a:off x="685800" y="1447800"/>
            <a:ext cx="7772400" cy="4648200"/>
          </a:xfrm>
        </p:spPr>
        <p:txBody>
          <a:bodyPr/>
          <a:lstStyle/>
          <a:p>
            <a:pPr marL="0" indent="0" eaLnBrk="1" hangingPunct="1">
              <a:lnSpc>
                <a:spcPct val="125000"/>
              </a:lnSpc>
              <a:spcBef>
                <a:spcPct val="0"/>
              </a:spcBef>
              <a:buFontTx/>
              <a:buNone/>
            </a:pPr>
            <a:r>
              <a:rPr lang="en-US" altLang="en-US" sz="3600" dirty="0" smtClean="0">
                <a:latin typeface="Arial" panose="020B0604020202020204" pitchFamily="34" charset="0"/>
                <a:ea typeface="Calibri" panose="020F0502020204030204" pitchFamily="34" charset="0"/>
                <a:cs typeface="Calibri" panose="020F0502020204030204" pitchFamily="34" charset="0"/>
              </a:rPr>
              <a:t>In a literature review, almost all the support of your argument will come from others’ work and </a:t>
            </a:r>
            <a:r>
              <a:rPr lang="en-US" altLang="en-US" sz="3600" b="1" dirty="0" smtClean="0">
                <a:latin typeface="Arial" panose="020B0604020202020204" pitchFamily="34" charset="0"/>
                <a:ea typeface="Calibri" panose="020F0502020204030204" pitchFamily="34" charset="0"/>
                <a:cs typeface="Calibri" panose="020F0502020204030204" pitchFamily="34" charset="0"/>
              </a:rPr>
              <a:t>must have author-date citations</a:t>
            </a:r>
            <a:r>
              <a:rPr lang="en-US" altLang="en-US" sz="3600" dirty="0" smtClean="0">
                <a:latin typeface="Arial" panose="020B0604020202020204" pitchFamily="34" charset="0"/>
                <a:ea typeface="Calibri" panose="020F0502020204030204" pitchFamily="34" charset="0"/>
                <a:cs typeface="Calibri" panose="020F0502020204030204" pitchFamily="34" charset="0"/>
              </a:rPr>
              <a:t>, even for brief analyses of many sides of a debate.</a:t>
            </a:r>
          </a:p>
        </p:txBody>
      </p:sp>
      <p:sp>
        <p:nvSpPr>
          <p:cNvPr id="3" name="Title 2"/>
          <p:cNvSpPr>
            <a:spLocks noGrp="1"/>
          </p:cNvSpPr>
          <p:nvPr>
            <p:ph type="title" idx="4294967295"/>
          </p:nvPr>
        </p:nvSpPr>
        <p:spPr>
          <a:xfrm>
            <a:off x="609600" y="304800"/>
            <a:ext cx="7772400" cy="1143000"/>
          </a:xfrm>
        </p:spPr>
        <p:txBody>
          <a:bodyPr/>
          <a:lstStyle/>
          <a:p>
            <a:r>
              <a:rPr lang="en-US" b="1" dirty="0" smtClean="0">
                <a:latin typeface="Arial" panose="020B0604020202020204" pitchFamily="34" charset="0"/>
                <a:cs typeface="Arial" panose="020B0604020202020204" pitchFamily="34" charset="0"/>
              </a:rPr>
              <a:t>Citations for Summaries</a:t>
            </a:r>
            <a:endParaRPr lang="en-US"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B7"/>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228600" y="152400"/>
            <a:ext cx="8534400" cy="914400"/>
          </a:xfrm>
        </p:spPr>
        <p:txBody>
          <a:bodyPr/>
          <a:lstStyle/>
          <a:p>
            <a:pPr eaLnBrk="1" hangingPunct="1">
              <a:defRPr/>
            </a:pPr>
            <a:r>
              <a:rPr lang="en-US" altLang="en-US" b="1" dirty="0" smtClean="0">
                <a:latin typeface="Arial" charset="0"/>
              </a:rPr>
              <a:t>Example of Summary Analysis:</a:t>
            </a:r>
          </a:p>
        </p:txBody>
      </p:sp>
      <p:sp>
        <p:nvSpPr>
          <p:cNvPr id="36867" name="Rectangle 3"/>
          <p:cNvSpPr>
            <a:spLocks noGrp="1" noChangeArrowheads="1"/>
          </p:cNvSpPr>
          <p:nvPr>
            <p:ph type="body" idx="4294967295"/>
          </p:nvPr>
        </p:nvSpPr>
        <p:spPr>
          <a:xfrm>
            <a:off x="457200" y="1087582"/>
            <a:ext cx="8305800" cy="4932218"/>
          </a:xfrm>
        </p:spPr>
        <p:txBody>
          <a:bodyPr/>
          <a:lstStyle/>
          <a:p>
            <a:pPr indent="-1588" eaLnBrk="1" hangingPunct="1">
              <a:lnSpc>
                <a:spcPct val="120000"/>
              </a:lnSpc>
              <a:spcBef>
                <a:spcPct val="0"/>
              </a:spcBef>
              <a:buFontTx/>
              <a:buNone/>
              <a:defRPr/>
            </a:pPr>
            <a:r>
              <a:rPr lang="en-US" altLang="en-US" sz="3600" spc="-40" dirty="0" smtClean="0">
                <a:latin typeface="Calibri" panose="020F0502020204030204" pitchFamily="34" charset="0"/>
                <a:ea typeface="Calibri" panose="020F0502020204030204" pitchFamily="34" charset="0"/>
                <a:cs typeface="Calibri" panose="020F0502020204030204" pitchFamily="34" charset="0"/>
              </a:rPr>
              <a:t>While some linguists have reduced language to an unrecognizable mathematical abstraction (Chomsky, 1957), others who write about language have done so, not in the voice of dry academic researchers, but with passionate nostalgia (Truss, 2004).</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CDE6">
            <a:alpha val="69804"/>
          </a:srgbClr>
        </a:solidFill>
        <a:effectLst/>
      </p:bgPr>
    </p:bg>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609600" y="152400"/>
            <a:ext cx="7772400" cy="1143000"/>
          </a:xfrm>
        </p:spPr>
        <p:txBody>
          <a:bodyPr/>
          <a:lstStyle/>
          <a:p>
            <a:r>
              <a:rPr lang="en-US" b="1" dirty="0" smtClean="0">
                <a:latin typeface="Arial" panose="020B0604020202020204" pitchFamily="34" charset="0"/>
                <a:cs typeface="Arial" panose="020B0604020202020204" pitchFamily="34" charset="0"/>
              </a:rPr>
              <a:t>Quotations</a:t>
            </a:r>
            <a:endParaRPr lang="en-US" b="1" dirty="0">
              <a:latin typeface="Arial" panose="020B0604020202020204" pitchFamily="34" charset="0"/>
              <a:cs typeface="Arial" panose="020B0604020202020204" pitchFamily="34" charset="0"/>
            </a:endParaRPr>
          </a:p>
        </p:txBody>
      </p:sp>
      <p:sp>
        <p:nvSpPr>
          <p:cNvPr id="2" name="TextBox 1"/>
          <p:cNvSpPr txBox="1"/>
          <p:nvPr/>
        </p:nvSpPr>
        <p:spPr>
          <a:xfrm>
            <a:off x="685800" y="1447800"/>
            <a:ext cx="7924800" cy="2107821"/>
          </a:xfrm>
          <a:prstGeom prst="rect">
            <a:avLst/>
          </a:prstGeom>
          <a:noFill/>
        </p:spPr>
        <p:txBody>
          <a:bodyPr>
            <a:spAutoFit/>
          </a:bodyPr>
          <a:lstStyle/>
          <a:p>
            <a:pPr>
              <a:lnSpc>
                <a:spcPct val="112000"/>
              </a:lnSpc>
              <a:defRPr/>
            </a:pPr>
            <a:r>
              <a:rPr lang="en-US" sz="4000" dirty="0">
                <a:latin typeface="Arial" panose="020B0604020202020204" pitchFamily="34" charset="0"/>
                <a:cs typeface="Arial" panose="020B0604020202020204" pitchFamily="34" charset="0"/>
              </a:rPr>
              <a:t>In the APA style, most quotations are short phrases blended into </a:t>
            </a:r>
            <a:r>
              <a:rPr lang="en-US" sz="4000" dirty="0" smtClean="0">
                <a:latin typeface="Arial" panose="020B0604020202020204" pitchFamily="34" charset="0"/>
                <a:cs typeface="Arial" panose="020B0604020202020204" pitchFamily="34" charset="0"/>
              </a:rPr>
              <a:t>sentences.</a:t>
            </a:r>
            <a:endParaRPr lang="en-US" sz="2800" dirty="0">
              <a:latin typeface="+mn-lt"/>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848600" cy="4419600"/>
          </a:xfrm>
        </p:spPr>
        <p:txBody>
          <a:bodyPr/>
          <a:lstStyle/>
          <a:p>
            <a:pPr marL="0" indent="0">
              <a:lnSpc>
                <a:spcPct val="112000"/>
              </a:lnSpc>
              <a:buNone/>
            </a:pPr>
            <a:r>
              <a:rPr lang="en-US" altLang="en-US" sz="3600" dirty="0">
                <a:latin typeface="Arial" panose="020B0604020202020204" pitchFamily="34" charset="0"/>
                <a:cs typeface="Arial" panose="020B0604020202020204" pitchFamily="34" charset="0"/>
              </a:rPr>
              <a:t>I</a:t>
            </a:r>
            <a:r>
              <a:rPr lang="en-US" altLang="en-US" sz="3600" dirty="0" smtClean="0">
                <a:latin typeface="Arial" panose="020B0604020202020204" pitchFamily="34" charset="0"/>
                <a:cs typeface="Arial" panose="020B0604020202020204" pitchFamily="34" charset="0"/>
              </a:rPr>
              <a:t>n academic writing, you have to establish for your readers </a:t>
            </a:r>
            <a:r>
              <a:rPr lang="en-US" altLang="en-US" sz="3600" b="1" dirty="0" smtClean="0">
                <a:latin typeface="Arial" panose="020B0604020202020204" pitchFamily="34" charset="0"/>
                <a:cs typeface="Arial" panose="020B0604020202020204" pitchFamily="34" charset="0"/>
              </a:rPr>
              <a:t>what</a:t>
            </a:r>
            <a:r>
              <a:rPr lang="en-US" altLang="en-US" sz="3600" dirty="0" smtClean="0">
                <a:latin typeface="Arial" panose="020B0604020202020204" pitchFamily="34" charset="0"/>
                <a:cs typeface="Arial" panose="020B0604020202020204" pitchFamily="34" charset="0"/>
              </a:rPr>
              <a:t> has been said, </a:t>
            </a:r>
            <a:r>
              <a:rPr lang="en-US" altLang="en-US" sz="3600" b="1" dirty="0" smtClean="0">
                <a:latin typeface="Arial" panose="020B0604020202020204" pitchFamily="34" charset="0"/>
                <a:cs typeface="Arial" panose="020B0604020202020204" pitchFamily="34" charset="0"/>
              </a:rPr>
              <a:t>who </a:t>
            </a:r>
            <a:r>
              <a:rPr lang="en-US" altLang="en-US" sz="3600" dirty="0" smtClean="0">
                <a:latin typeface="Arial" panose="020B0604020202020204" pitchFamily="34" charset="0"/>
                <a:cs typeface="Arial" panose="020B0604020202020204" pitchFamily="34" charset="0"/>
              </a:rPr>
              <a:t>said it, and (in APA style) </a:t>
            </a:r>
            <a:r>
              <a:rPr lang="en-US" altLang="en-US" sz="3600" b="1" dirty="0" smtClean="0">
                <a:latin typeface="Arial" panose="020B0604020202020204" pitchFamily="34" charset="0"/>
                <a:cs typeface="Arial" panose="020B0604020202020204" pitchFamily="34" charset="0"/>
              </a:rPr>
              <a:t>when</a:t>
            </a:r>
            <a:r>
              <a:rPr lang="en-US" altLang="en-US" sz="3600" dirty="0" smtClean="0">
                <a:latin typeface="Arial" panose="020B0604020202020204" pitchFamily="34" charset="0"/>
                <a:cs typeface="Arial" panose="020B0604020202020204" pitchFamily="34" charset="0"/>
              </a:rPr>
              <a:t> it was said before contributing to the “conversation.”</a:t>
            </a:r>
          </a:p>
        </p:txBody>
      </p:sp>
      <p:sp>
        <p:nvSpPr>
          <p:cNvPr id="4" name="Rectangle 2"/>
          <p:cNvSpPr>
            <a:spLocks noGrp="1" noChangeArrowheads="1"/>
          </p:cNvSpPr>
          <p:nvPr>
            <p:ph type="title"/>
          </p:nvPr>
        </p:nvSpPr>
        <p:spPr>
          <a:xfrm>
            <a:off x="304800" y="304800"/>
            <a:ext cx="8534400" cy="1143000"/>
          </a:xfrm>
        </p:spPr>
        <p:txBody>
          <a:bodyPr/>
          <a:lstStyle/>
          <a:p>
            <a:pPr eaLnBrk="1" hangingPunct="1">
              <a:defRPr/>
            </a:pPr>
            <a:r>
              <a:rPr lang="en-US" altLang="en-US" sz="3800" b="1" dirty="0" smtClean="0">
                <a:latin typeface="Arial" charset="0"/>
                <a:cs typeface="Arial" charset="0"/>
              </a:rPr>
              <a:t>Bringing in Other Authors</a:t>
            </a:r>
          </a:p>
        </p:txBody>
      </p:sp>
    </p:spTree>
    <p:extLst>
      <p:ext uri="{BB962C8B-B14F-4D97-AF65-F5344CB8AC3E}">
        <p14:creationId xmlns:p14="http://schemas.microsoft.com/office/powerpoint/2010/main" val="26495396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B7"/>
        </a:solidFill>
        <a:effectLst/>
      </p:bgPr>
    </p:bg>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609600" y="152400"/>
            <a:ext cx="7772400" cy="1143000"/>
          </a:xfrm>
        </p:spPr>
        <p:txBody>
          <a:bodyPr/>
          <a:lstStyle/>
          <a:p>
            <a:r>
              <a:rPr lang="en-US" b="1" dirty="0" smtClean="0">
                <a:latin typeface="Arial" panose="020B0604020202020204" pitchFamily="34" charset="0"/>
                <a:cs typeface="Arial" panose="020B0604020202020204" pitchFamily="34" charset="0"/>
              </a:rPr>
              <a:t>Example Blended</a:t>
            </a:r>
            <a:r>
              <a:rPr lang="en-US" b="1" baseline="0" dirty="0" smtClean="0">
                <a:latin typeface="Arial" panose="020B0604020202020204" pitchFamily="34" charset="0"/>
                <a:cs typeface="Arial" panose="020B0604020202020204" pitchFamily="34" charset="0"/>
              </a:rPr>
              <a:t> Quotation</a:t>
            </a:r>
            <a:endParaRPr lang="en-US" b="1" dirty="0">
              <a:latin typeface="Arial" panose="020B0604020202020204" pitchFamily="34" charset="0"/>
              <a:cs typeface="Arial" panose="020B0604020202020204" pitchFamily="34" charset="0"/>
            </a:endParaRPr>
          </a:p>
        </p:txBody>
      </p:sp>
      <p:sp>
        <p:nvSpPr>
          <p:cNvPr id="2" name="Rectangle 1"/>
          <p:cNvSpPr/>
          <p:nvPr/>
        </p:nvSpPr>
        <p:spPr>
          <a:xfrm>
            <a:off x="876300" y="1295400"/>
            <a:ext cx="7239000" cy="3662541"/>
          </a:xfrm>
          <a:prstGeom prst="rect">
            <a:avLst/>
          </a:prstGeom>
        </p:spPr>
        <p:txBody>
          <a:bodyPr wrap="square">
            <a:spAutoFit/>
          </a:bodyPr>
          <a:lstStyle/>
          <a:p>
            <a:pPr marL="228600">
              <a:defRPr/>
            </a:pPr>
            <a:r>
              <a:rPr lang="en-US" sz="4000" dirty="0">
                <a:latin typeface="Calibri" panose="020F0502020204030204" pitchFamily="34" charset="0"/>
                <a:cs typeface="Arial" panose="020B0604020202020204" pitchFamily="34" charset="0"/>
              </a:rPr>
              <a:t>Usability indicates that a user can accomplish a task “quickly and easily” (Nielson, 2005); it is considered “user-friendly</a:t>
            </a:r>
            <a:r>
              <a:rPr lang="en-US" sz="4000" dirty="0" smtClean="0">
                <a:latin typeface="Calibri" panose="020F0502020204030204" pitchFamily="34" charset="0"/>
                <a:cs typeface="Arial" panose="020B0604020202020204" pitchFamily="34" charset="0"/>
              </a:rPr>
              <a:t>.”</a:t>
            </a:r>
          </a:p>
          <a:p>
            <a:pPr marL="228600">
              <a:defRPr/>
            </a:pPr>
            <a:endParaRPr lang="en-US" sz="4000" dirty="0">
              <a:latin typeface="Calibri" panose="020F0502020204030204" pitchFamily="34" charset="0"/>
              <a:cs typeface="Arial" panose="020B0604020202020204" pitchFamily="34" charset="0"/>
            </a:endParaRPr>
          </a:p>
          <a:p>
            <a:pPr marL="228600" algn="r">
              <a:defRPr/>
            </a:pPr>
            <a:r>
              <a:rPr lang="en-US" sz="3200" dirty="0" smtClean="0">
                <a:latin typeface="Arial" panose="020B0604020202020204" pitchFamily="34" charset="0"/>
                <a:cs typeface="Arial" panose="020B0604020202020204" pitchFamily="34" charset="0"/>
              </a:rPr>
              <a:t>(Dennison</a:t>
            </a:r>
            <a:r>
              <a:rPr lang="en-US" sz="3200" dirty="0">
                <a:latin typeface="Arial" panose="020B0604020202020204" pitchFamily="34" charset="0"/>
                <a:cs typeface="Arial" panose="020B0604020202020204" pitchFamily="34" charset="0"/>
              </a:rPr>
              <a:t>, 2011, p. 43</a:t>
            </a:r>
            <a:r>
              <a:rPr lang="en-US" sz="3200" dirty="0" smtClean="0">
                <a:latin typeface="Arial" panose="020B0604020202020204" pitchFamily="34" charset="0"/>
                <a:cs typeface="Arial" panose="020B0604020202020204" pitchFamily="34" charset="0"/>
              </a:rPr>
              <a:t>)</a:t>
            </a:r>
            <a:endParaRPr lang="en-US" sz="32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060398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D1FFF4"/>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381000"/>
            <a:ext cx="7772400" cy="685800"/>
          </a:xfrm>
        </p:spPr>
        <p:txBody>
          <a:bodyPr/>
          <a:lstStyle/>
          <a:p>
            <a:pPr eaLnBrk="1" hangingPunct="1">
              <a:defRPr/>
            </a:pPr>
            <a:r>
              <a:rPr lang="en-US" altLang="en-US" b="1" dirty="0" smtClean="0">
                <a:latin typeface="Arial" charset="0"/>
              </a:rPr>
              <a:t>Parenthetical Citations</a:t>
            </a:r>
          </a:p>
        </p:txBody>
      </p:sp>
      <p:sp>
        <p:nvSpPr>
          <p:cNvPr id="17411" name="Rectangle 3"/>
          <p:cNvSpPr>
            <a:spLocks noGrp="1" noChangeArrowheads="1"/>
          </p:cNvSpPr>
          <p:nvPr>
            <p:ph type="body" idx="1"/>
          </p:nvPr>
        </p:nvSpPr>
        <p:spPr>
          <a:xfrm>
            <a:off x="838200" y="1219200"/>
            <a:ext cx="7772400" cy="4419600"/>
          </a:xfrm>
        </p:spPr>
        <p:txBody>
          <a:bodyPr/>
          <a:lstStyle/>
          <a:p>
            <a:pPr marL="1588" indent="-1588" eaLnBrk="1" hangingPunct="1">
              <a:buFontTx/>
              <a:buNone/>
              <a:defRPr/>
            </a:pPr>
            <a:r>
              <a:rPr lang="en-US" sz="3600" dirty="0" smtClean="0">
                <a:latin typeface="Arial" charset="0"/>
              </a:rPr>
              <a:t>A </a:t>
            </a:r>
            <a:r>
              <a:rPr lang="en-US" sz="3600" b="1" dirty="0" smtClean="0">
                <a:latin typeface="Arial" charset="0"/>
              </a:rPr>
              <a:t>parenthetical citation</a:t>
            </a:r>
            <a:r>
              <a:rPr lang="en-US" sz="3600" dirty="0" smtClean="0">
                <a:latin typeface="Arial" charset="0"/>
              </a:rPr>
              <a:t> is the documentation given in parentheses at the end of a sentence or a natural clause break.</a:t>
            </a:r>
          </a:p>
          <a:p>
            <a:pPr marL="1588" indent="-1588" eaLnBrk="1" hangingPunct="1">
              <a:spcBef>
                <a:spcPts val="2400"/>
              </a:spcBef>
              <a:buFontTx/>
              <a:buNone/>
              <a:defRPr/>
            </a:pPr>
            <a:r>
              <a:rPr lang="en-US" sz="3600" dirty="0" smtClean="0">
                <a:latin typeface="Arial" charset="0"/>
                <a:ea typeface="Calibri" pitchFamily="34" charset="0"/>
                <a:cs typeface="Calibri" pitchFamily="34" charset="0"/>
              </a:rPr>
              <a:t>Give page numbers when pagination is always the same: print and PDFs.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D1FFF4">
            <a:alpha val="9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762000"/>
          </a:xfrm>
        </p:spPr>
        <p:txBody>
          <a:bodyPr/>
          <a:lstStyle/>
          <a:p>
            <a:r>
              <a:rPr lang="en-US" altLang="en-US" b="1" dirty="0">
                <a:latin typeface="Arial" charset="0"/>
              </a:rPr>
              <a:t>APA </a:t>
            </a:r>
            <a:r>
              <a:rPr lang="en-US" altLang="en-US" b="1" dirty="0" smtClean="0">
                <a:latin typeface="Arial" charset="0"/>
              </a:rPr>
              <a:t>Parenthetical Citations</a:t>
            </a:r>
            <a:endParaRPr lang="en-US" dirty="0"/>
          </a:p>
        </p:txBody>
      </p:sp>
      <p:sp>
        <p:nvSpPr>
          <p:cNvPr id="3" name="Content Placeholder 2"/>
          <p:cNvSpPr>
            <a:spLocks noGrp="1"/>
          </p:cNvSpPr>
          <p:nvPr>
            <p:ph idx="1"/>
          </p:nvPr>
        </p:nvSpPr>
        <p:spPr>
          <a:xfrm>
            <a:off x="914400" y="1371600"/>
            <a:ext cx="7543800" cy="4724400"/>
          </a:xfrm>
        </p:spPr>
        <p:txBody>
          <a:bodyPr/>
          <a:lstStyle/>
          <a:p>
            <a:pPr marL="0" indent="0">
              <a:lnSpc>
                <a:spcPct val="112000"/>
              </a:lnSpc>
              <a:spcBef>
                <a:spcPts val="0"/>
              </a:spcBef>
              <a:buNone/>
            </a:pPr>
            <a:r>
              <a:rPr lang="en-US" altLang="en-US" sz="3600" dirty="0" smtClean="0">
                <a:latin typeface="Arial" panose="020B0604020202020204" pitchFamily="34" charset="0"/>
                <a:ea typeface="Calibri" panose="020F0502020204030204" pitchFamily="34" charset="0"/>
                <a:cs typeface="Calibri" panose="020F0502020204030204" pitchFamily="34" charset="0"/>
              </a:rPr>
              <a:t>If a traditional APA signal </a:t>
            </a:r>
            <a:r>
              <a:rPr lang="en-US" altLang="en-US" sz="3600" dirty="0">
                <a:latin typeface="Arial" panose="020B0604020202020204" pitchFamily="34" charset="0"/>
                <a:ea typeface="Calibri" panose="020F0502020204030204" pitchFamily="34" charset="0"/>
                <a:cs typeface="Calibri" panose="020F0502020204030204" pitchFamily="34" charset="0"/>
              </a:rPr>
              <a:t>phrase is </a:t>
            </a:r>
            <a:r>
              <a:rPr lang="en-US" altLang="en-US" sz="3600" dirty="0" smtClean="0">
                <a:latin typeface="Arial" panose="020B0604020202020204" pitchFamily="34" charset="0"/>
                <a:ea typeface="Calibri" panose="020F0502020204030204" pitchFamily="34" charset="0"/>
                <a:cs typeface="Calibri" panose="020F0502020204030204" pitchFamily="34" charset="0"/>
              </a:rPr>
              <a:t>not used</a:t>
            </a:r>
            <a:r>
              <a:rPr lang="en-US" altLang="en-US" sz="3600" dirty="0">
                <a:latin typeface="Arial" panose="020B0604020202020204" pitchFamily="34" charset="0"/>
                <a:ea typeface="Calibri" panose="020F0502020204030204" pitchFamily="34" charset="0"/>
                <a:cs typeface="Calibri" panose="020F0502020204030204" pitchFamily="34" charset="0"/>
              </a:rPr>
              <a:t>, then the author’s name and publication date </a:t>
            </a:r>
            <a:r>
              <a:rPr lang="en-US" altLang="en-US" sz="3600" b="1" dirty="0">
                <a:latin typeface="Arial" panose="020B0604020202020204" pitchFamily="34" charset="0"/>
                <a:ea typeface="Calibri" panose="020F0502020204030204" pitchFamily="34" charset="0"/>
                <a:cs typeface="Calibri" panose="020F0502020204030204" pitchFamily="34" charset="0"/>
              </a:rPr>
              <a:t>must</a:t>
            </a:r>
            <a:r>
              <a:rPr lang="en-US" altLang="en-US" sz="3600" dirty="0">
                <a:latin typeface="Arial" panose="020B0604020202020204" pitchFamily="34" charset="0"/>
                <a:ea typeface="Calibri" panose="020F0502020204030204" pitchFamily="34" charset="0"/>
                <a:cs typeface="Calibri" panose="020F0502020204030204" pitchFamily="34" charset="0"/>
              </a:rPr>
              <a:t> be in the parenthetical citation</a:t>
            </a:r>
            <a:r>
              <a:rPr lang="en-US" altLang="en-US" sz="3600" dirty="0" smtClean="0">
                <a:latin typeface="Arial" panose="020B0604020202020204" pitchFamily="34" charset="0"/>
                <a:ea typeface="Calibri" panose="020F0502020204030204" pitchFamily="34" charset="0"/>
                <a:cs typeface="Calibri" panose="020F0502020204030204" pitchFamily="34" charset="0"/>
              </a:rPr>
              <a:t>.</a:t>
            </a:r>
            <a:endParaRPr lang="en-US" altLang="en-US" sz="3600" dirty="0">
              <a:latin typeface="Arial" panose="020B060402020202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16215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B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4627" y="152400"/>
            <a:ext cx="7772400" cy="838200"/>
          </a:xfrm>
        </p:spPr>
        <p:txBody>
          <a:bodyPr/>
          <a:lstStyle/>
          <a:p>
            <a:r>
              <a:rPr lang="en-US" b="1" dirty="0" smtClean="0">
                <a:latin typeface="Arial" panose="020B0604020202020204" pitchFamily="34" charset="0"/>
                <a:cs typeface="Arial" panose="020B0604020202020204" pitchFamily="34" charset="0"/>
              </a:rPr>
              <a:t>Example of Parenthetical</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4126" y="1295400"/>
            <a:ext cx="8375073" cy="4953000"/>
          </a:xfrm>
        </p:spPr>
        <p:txBody>
          <a:bodyPr/>
          <a:lstStyle/>
          <a:p>
            <a:pPr marL="0" indent="0">
              <a:lnSpc>
                <a:spcPct val="112000"/>
              </a:lnSpc>
              <a:spcBef>
                <a:spcPts val="0"/>
              </a:spcBef>
              <a:buNone/>
            </a:pPr>
            <a:r>
              <a:rPr lang="en-US" sz="3600" dirty="0">
                <a:latin typeface="Arial" panose="020B0604020202020204" pitchFamily="34" charset="0"/>
                <a:cs typeface="Arial" panose="020B0604020202020204" pitchFamily="34" charset="0"/>
              </a:rPr>
              <a:t>As </a:t>
            </a:r>
            <a:r>
              <a:rPr lang="en-US" sz="3600" dirty="0" smtClean="0">
                <a:latin typeface="Arial" panose="020B0604020202020204" pitchFamily="34" charset="0"/>
                <a:cs typeface="Arial" panose="020B0604020202020204" pitchFamily="34" charset="0"/>
              </a:rPr>
              <a:t>a result</a:t>
            </a:r>
            <a:r>
              <a:rPr lang="en-US" sz="3600" dirty="0">
                <a:latin typeface="Arial" panose="020B0604020202020204" pitchFamily="34" charset="0"/>
                <a:cs typeface="Arial" panose="020B0604020202020204" pitchFamily="34" charset="0"/>
              </a:rPr>
              <a:t>, the </a:t>
            </a:r>
            <a:r>
              <a:rPr lang="en-US" sz="3600" dirty="0" err="1">
                <a:latin typeface="Arial" panose="020B0604020202020204" pitchFamily="34" charset="0"/>
                <a:cs typeface="Arial" panose="020B0604020202020204" pitchFamily="34" charset="0"/>
              </a:rPr>
              <a:t>situationist</a:t>
            </a:r>
            <a:r>
              <a:rPr lang="en-US" sz="3600" dirty="0">
                <a:latin typeface="Arial" panose="020B0604020202020204" pitchFamily="34" charset="0"/>
                <a:cs typeface="Arial" panose="020B0604020202020204" pitchFamily="34" charset="0"/>
              </a:rPr>
              <a:t> perspective dominated </a:t>
            </a:r>
            <a:r>
              <a:rPr lang="en-US" sz="3600" dirty="0" smtClean="0">
                <a:latin typeface="Arial" panose="020B0604020202020204" pitchFamily="34" charset="0"/>
                <a:cs typeface="Arial" panose="020B0604020202020204" pitchFamily="34" charset="0"/>
              </a:rPr>
              <a:t>psychological thinking </a:t>
            </a:r>
            <a:r>
              <a:rPr lang="en-US" sz="3600" dirty="0">
                <a:latin typeface="Arial" panose="020B0604020202020204" pitchFamily="34" charset="0"/>
                <a:cs typeface="Arial" panose="020B0604020202020204" pitchFamily="34" charset="0"/>
              </a:rPr>
              <a:t>almost entirely until the 1980s </a:t>
            </a:r>
            <a:r>
              <a:rPr lang="en-US" sz="3600" dirty="0" smtClean="0">
                <a:latin typeface="Arial" panose="020B0604020202020204" pitchFamily="34" charset="0"/>
                <a:cs typeface="Arial" panose="020B0604020202020204" pitchFamily="34" charset="0"/>
              </a:rPr>
              <a:t>(</a:t>
            </a:r>
            <a:r>
              <a:rPr lang="en-US" sz="3600" dirty="0" err="1">
                <a:latin typeface="Arial" panose="020B0604020202020204" pitchFamily="34" charset="0"/>
                <a:cs typeface="Arial" panose="020B0604020202020204" pitchFamily="34" charset="0"/>
              </a:rPr>
              <a:t>Penner</a:t>
            </a:r>
            <a:r>
              <a:rPr lang="en-US" sz="3600" dirty="0">
                <a:latin typeface="Arial" panose="020B0604020202020204" pitchFamily="34" charset="0"/>
                <a:cs typeface="Arial" panose="020B0604020202020204" pitchFamily="34" charset="0"/>
              </a:rPr>
              <a:t> et al., 1995</a:t>
            </a:r>
            <a:r>
              <a:rPr lang="en-US" sz="3600" dirty="0" smtClean="0">
                <a:latin typeface="Arial" panose="020B0604020202020204" pitchFamily="34" charset="0"/>
                <a:cs typeface="Arial" panose="020B0604020202020204" pitchFamily="34" charset="0"/>
              </a:rPr>
              <a:t>).</a:t>
            </a:r>
          </a:p>
          <a:p>
            <a:pPr marL="0" indent="0">
              <a:spcBef>
                <a:spcPts val="7200"/>
              </a:spcBef>
              <a:buNone/>
            </a:pPr>
            <a:r>
              <a:rPr lang="en-US" dirty="0" smtClean="0">
                <a:latin typeface="Arial" panose="020B0604020202020204" pitchFamily="34" charset="0"/>
                <a:cs typeface="Arial" panose="020B0604020202020204" pitchFamily="34" charset="0"/>
              </a:rPr>
              <a:t>(Example from </a:t>
            </a:r>
            <a:r>
              <a:rPr lang="en-US" dirty="0" err="1" smtClean="0">
                <a:latin typeface="Arial" panose="020B0604020202020204" pitchFamily="34" charset="0"/>
                <a:cs typeface="Arial" panose="020B0604020202020204" pitchFamily="34" charset="0"/>
              </a:rPr>
              <a:t>Gebauer</a:t>
            </a:r>
            <a:r>
              <a:rPr lang="en-US" dirty="0" smtClean="0">
                <a:latin typeface="Arial" panose="020B0604020202020204" pitchFamily="34" charset="0"/>
                <a:cs typeface="Arial" panose="020B0604020202020204" pitchFamily="34" charset="0"/>
              </a:rPr>
              <a:t> et al., 2014, p. 453)</a:t>
            </a:r>
          </a:p>
        </p:txBody>
      </p:sp>
    </p:spTree>
    <p:extLst>
      <p:ext uri="{BB962C8B-B14F-4D97-AF65-F5344CB8AC3E}">
        <p14:creationId xmlns:p14="http://schemas.microsoft.com/office/powerpoint/2010/main" val="53008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E1FFE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304800"/>
            <a:ext cx="7772400" cy="762000"/>
          </a:xfrm>
        </p:spPr>
        <p:txBody>
          <a:bodyPr/>
          <a:lstStyle/>
          <a:p>
            <a:pPr eaLnBrk="1" hangingPunct="1"/>
            <a:r>
              <a:rPr lang="en-US" sz="4000" b="1" dirty="0" smtClean="0">
                <a:solidFill>
                  <a:schemeClr val="tx1"/>
                </a:solidFill>
                <a:latin typeface="Arial" charset="0"/>
              </a:rPr>
              <a:t>Follow a Quote with Your Point</a:t>
            </a:r>
          </a:p>
        </p:txBody>
      </p:sp>
      <p:sp>
        <p:nvSpPr>
          <p:cNvPr id="29699" name="Rectangle 3"/>
          <p:cNvSpPr>
            <a:spLocks noGrp="1" noChangeArrowheads="1"/>
          </p:cNvSpPr>
          <p:nvPr>
            <p:ph type="body" idx="1"/>
          </p:nvPr>
        </p:nvSpPr>
        <p:spPr>
          <a:xfrm>
            <a:off x="762000" y="1219200"/>
            <a:ext cx="7772400" cy="2819400"/>
          </a:xfrm>
        </p:spPr>
        <p:txBody>
          <a:bodyPr/>
          <a:lstStyle/>
          <a:p>
            <a:pPr marL="1588" indent="-1588" eaLnBrk="1" hangingPunct="1">
              <a:lnSpc>
                <a:spcPct val="130000"/>
              </a:lnSpc>
              <a:spcBef>
                <a:spcPts val="0"/>
              </a:spcBef>
              <a:buFontTx/>
              <a:buNone/>
            </a:pPr>
            <a:r>
              <a:rPr lang="en-US" sz="3600" dirty="0" smtClean="0">
                <a:latin typeface="Arial" charset="0"/>
                <a:ea typeface="Calibri" pitchFamily="34" charset="0"/>
                <a:cs typeface="Calibri" pitchFamily="34" charset="0"/>
              </a:rPr>
              <a:t>In addition to the signal phrase and verb choice, give further explanation to </a:t>
            </a:r>
            <a:r>
              <a:rPr lang="en-US" sz="3600" b="1" dirty="0" smtClean="0">
                <a:latin typeface="Arial" charset="0"/>
                <a:ea typeface="Calibri" pitchFamily="34" charset="0"/>
                <a:cs typeface="Calibri" pitchFamily="34" charset="0"/>
              </a:rPr>
              <a:t>connect a quote or summary to your own thesis argument:</a:t>
            </a:r>
            <a:endParaRPr lang="en-US" sz="3600" b="1" dirty="0" smtClean="0">
              <a:latin typeface="Arial" charset="0"/>
            </a:endParaRPr>
          </a:p>
        </p:txBody>
      </p:sp>
    </p:spTree>
    <p:extLst>
      <p:ext uri="{BB962C8B-B14F-4D97-AF65-F5344CB8AC3E}">
        <p14:creationId xmlns:p14="http://schemas.microsoft.com/office/powerpoint/2010/main" val="5109483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B7"/>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304800"/>
            <a:ext cx="7772400" cy="762000"/>
          </a:xfrm>
        </p:spPr>
        <p:txBody>
          <a:bodyPr/>
          <a:lstStyle/>
          <a:p>
            <a:pPr eaLnBrk="1" hangingPunct="1"/>
            <a:r>
              <a:rPr lang="en-US" sz="4000" dirty="0" smtClean="0">
                <a:latin typeface="Arial" charset="0"/>
              </a:rPr>
              <a:t>Example of Following with Your Point</a:t>
            </a:r>
          </a:p>
        </p:txBody>
      </p:sp>
      <p:sp>
        <p:nvSpPr>
          <p:cNvPr id="29700" name="Text Box 4"/>
          <p:cNvSpPr txBox="1">
            <a:spLocks noChangeArrowheads="1"/>
          </p:cNvSpPr>
          <p:nvPr/>
        </p:nvSpPr>
        <p:spPr bwMode="auto">
          <a:xfrm>
            <a:off x="762000" y="1449294"/>
            <a:ext cx="7620000" cy="4343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15000"/>
              </a:lnSpc>
            </a:pPr>
            <a:r>
              <a:rPr lang="en-US" sz="2200" dirty="0" smtClean="0">
                <a:latin typeface="Arial" charset="0"/>
                <a:ea typeface="Calibri" pitchFamily="34" charset="0"/>
                <a:cs typeface="Calibri" pitchFamily="34" charset="0"/>
              </a:rPr>
              <a:t>Generally, </a:t>
            </a:r>
            <a:r>
              <a:rPr lang="en-US" sz="2200" dirty="0" err="1" smtClean="0">
                <a:latin typeface="Arial" charset="0"/>
                <a:ea typeface="Calibri" pitchFamily="34" charset="0"/>
                <a:cs typeface="Calibri" pitchFamily="34" charset="0"/>
              </a:rPr>
              <a:t>Yagoda</a:t>
            </a:r>
            <a:r>
              <a:rPr lang="en-US" sz="2200" dirty="0" smtClean="0">
                <a:latin typeface="Arial" charset="0"/>
                <a:ea typeface="Calibri" pitchFamily="34" charset="0"/>
                <a:cs typeface="Calibri" pitchFamily="34" charset="0"/>
              </a:rPr>
              <a:t> (2007) takes </a:t>
            </a:r>
            <a:r>
              <a:rPr lang="en-US" sz="2200" dirty="0">
                <a:latin typeface="Arial" charset="0"/>
                <a:ea typeface="Calibri" pitchFamily="34" charset="0"/>
                <a:cs typeface="Calibri" pitchFamily="34" charset="0"/>
              </a:rPr>
              <a:t>the middle ground in the debate on the English language. With the curious eye of a linguist, he gathers examples of usage from respected academic </a:t>
            </a:r>
            <a:r>
              <a:rPr lang="en-US" sz="2200" dirty="0" smtClean="0">
                <a:latin typeface="Arial" charset="0"/>
                <a:ea typeface="Calibri" pitchFamily="34" charset="0"/>
                <a:cs typeface="Calibri" pitchFamily="34" charset="0"/>
              </a:rPr>
              <a:t>journals</a:t>
            </a:r>
            <a:r>
              <a:rPr lang="en-US" sz="2200" i="1" dirty="0" smtClean="0">
                <a:latin typeface="Arial" charset="0"/>
                <a:ea typeface="Calibri" pitchFamily="34" charset="0"/>
                <a:cs typeface="Calibri" pitchFamily="34" charset="0"/>
              </a:rPr>
              <a:t>, </a:t>
            </a:r>
            <a:r>
              <a:rPr lang="en-US" sz="2200" dirty="0">
                <a:latin typeface="Arial" charset="0"/>
                <a:ea typeface="Calibri" pitchFamily="34" charset="0"/>
                <a:cs typeface="Calibri" pitchFamily="34" charset="0"/>
              </a:rPr>
              <a:t>literary </a:t>
            </a:r>
            <a:r>
              <a:rPr lang="en-US" sz="2200" dirty="0" smtClean="0">
                <a:latin typeface="Arial" charset="0"/>
                <a:ea typeface="Calibri" pitchFamily="34" charset="0"/>
                <a:cs typeface="Calibri" pitchFamily="34" charset="0"/>
              </a:rPr>
              <a:t>canon, as </a:t>
            </a:r>
            <a:r>
              <a:rPr lang="en-US" sz="2200" dirty="0">
                <a:latin typeface="Arial" charset="0"/>
                <a:ea typeface="Calibri" pitchFamily="34" charset="0"/>
                <a:cs typeface="Calibri" pitchFamily="34" charset="0"/>
              </a:rPr>
              <a:t>well as popular culture </a:t>
            </a:r>
            <a:r>
              <a:rPr lang="en-US" sz="2200" dirty="0" smtClean="0">
                <a:latin typeface="Arial" charset="0"/>
                <a:ea typeface="Calibri" pitchFamily="34" charset="0"/>
                <a:cs typeface="Calibri" pitchFamily="34" charset="0"/>
              </a:rPr>
              <a:t>to </a:t>
            </a:r>
            <a:r>
              <a:rPr lang="en-US" sz="2200" dirty="0">
                <a:latin typeface="Arial" charset="0"/>
                <a:ea typeface="Calibri" pitchFamily="34" charset="0"/>
                <a:cs typeface="Calibri" pitchFamily="34" charset="0"/>
              </a:rPr>
              <a:t>identify what is acceptable by users of the </a:t>
            </a:r>
            <a:r>
              <a:rPr lang="en-US" sz="2200" dirty="0" smtClean="0">
                <a:latin typeface="Arial" charset="0"/>
                <a:ea typeface="Calibri" pitchFamily="34" charset="0"/>
                <a:cs typeface="Calibri" pitchFamily="34" charset="0"/>
              </a:rPr>
              <a:t>language. </a:t>
            </a:r>
            <a:r>
              <a:rPr lang="en-US" sz="2200" dirty="0">
                <a:latin typeface="Arial" charset="0"/>
                <a:ea typeface="Calibri" pitchFamily="34" charset="0"/>
                <a:cs typeface="Calibri" pitchFamily="34" charset="0"/>
              </a:rPr>
              <a:t>However, like a traditional grammarian, he </a:t>
            </a:r>
            <a:r>
              <a:rPr lang="en-US" sz="2200" dirty="0" smtClean="0">
                <a:latin typeface="Arial" charset="0"/>
                <a:ea typeface="Calibri" pitchFamily="34" charset="0"/>
                <a:cs typeface="Calibri" pitchFamily="34" charset="0"/>
              </a:rPr>
              <a:t>also applies </a:t>
            </a:r>
            <a:r>
              <a:rPr lang="en-US" sz="2200" dirty="0">
                <a:latin typeface="Arial" charset="0"/>
                <a:ea typeface="Calibri" pitchFamily="34" charset="0"/>
                <a:cs typeface="Calibri" pitchFamily="34" charset="0"/>
              </a:rPr>
              <a:t>his own rigid notions about pronouns when answering the phone: “I think ‘This is he’ sounds pompous but ‘This is him’ sounds louche [disreputable]” </a:t>
            </a:r>
            <a:r>
              <a:rPr lang="en-US" sz="2200" dirty="0" smtClean="0">
                <a:latin typeface="Arial" charset="0"/>
                <a:ea typeface="Calibri" pitchFamily="34" charset="0"/>
                <a:cs typeface="Calibri" pitchFamily="34" charset="0"/>
              </a:rPr>
              <a:t>(p. 191</a:t>
            </a:r>
            <a:r>
              <a:rPr lang="en-US" sz="2200" dirty="0">
                <a:latin typeface="Arial" charset="0"/>
                <a:ea typeface="Calibri" pitchFamily="34" charset="0"/>
                <a:cs typeface="Calibri" pitchFamily="34" charset="0"/>
              </a:rPr>
              <a:t>). His personal </a:t>
            </a:r>
            <a:r>
              <a:rPr lang="en-US" sz="2200" dirty="0" smtClean="0">
                <a:latin typeface="Arial" charset="0"/>
                <a:ea typeface="Calibri" pitchFamily="34" charset="0"/>
                <a:cs typeface="Calibri" pitchFamily="34" charset="0"/>
              </a:rPr>
              <a:t>views </a:t>
            </a:r>
            <a:r>
              <a:rPr lang="en-US" sz="2200" dirty="0">
                <a:latin typeface="Arial" charset="0"/>
                <a:ea typeface="Calibri" pitchFamily="34" charset="0"/>
                <a:cs typeface="Calibri" pitchFamily="34" charset="0"/>
              </a:rPr>
              <a:t>underscore </a:t>
            </a:r>
            <a:r>
              <a:rPr lang="en-US" sz="2200" dirty="0" smtClean="0">
                <a:latin typeface="Arial" charset="0"/>
                <a:ea typeface="Calibri" pitchFamily="34" charset="0"/>
                <a:cs typeface="Calibri" pitchFamily="34" charset="0"/>
              </a:rPr>
              <a:t>just how </a:t>
            </a:r>
            <a:r>
              <a:rPr lang="en-US" sz="2200" dirty="0">
                <a:latin typeface="Arial" charset="0"/>
                <a:ea typeface="Calibri" pitchFamily="34" charset="0"/>
                <a:cs typeface="Calibri" pitchFamily="34" charset="0"/>
              </a:rPr>
              <a:t>emotional </a:t>
            </a:r>
            <a:r>
              <a:rPr lang="en-US" sz="2200" dirty="0" smtClean="0">
                <a:latin typeface="Arial" charset="0"/>
                <a:ea typeface="Calibri" pitchFamily="34" charset="0"/>
                <a:cs typeface="Calibri" pitchFamily="34" charset="0"/>
              </a:rPr>
              <a:t>academics </a:t>
            </a:r>
            <a:r>
              <a:rPr lang="en-US" sz="2200" dirty="0">
                <a:latin typeface="Arial" charset="0"/>
                <a:ea typeface="Calibri" pitchFamily="34" charset="0"/>
                <a:cs typeface="Calibri" pitchFamily="34" charset="0"/>
              </a:rPr>
              <a:t>can be about </a:t>
            </a:r>
            <a:r>
              <a:rPr lang="en-US" sz="2200" dirty="0" smtClean="0">
                <a:latin typeface="Arial" charset="0"/>
                <a:ea typeface="Calibri" pitchFamily="34" charset="0"/>
                <a:cs typeface="Calibri" pitchFamily="34" charset="0"/>
              </a:rPr>
              <a:t>grammar—a supposedly objective, rule-based subject.</a:t>
            </a:r>
            <a:endParaRPr lang="en-US" sz="2200" dirty="0"/>
          </a:p>
        </p:txBody>
      </p:sp>
      <p:grpSp>
        <p:nvGrpSpPr>
          <p:cNvPr id="2" name="Group 10"/>
          <p:cNvGrpSpPr>
            <a:grpSpLocks/>
          </p:cNvGrpSpPr>
          <p:nvPr/>
        </p:nvGrpSpPr>
        <p:grpSpPr bwMode="auto">
          <a:xfrm>
            <a:off x="1295400" y="1003480"/>
            <a:ext cx="2286000" cy="609600"/>
            <a:chOff x="1295400" y="1447800"/>
            <a:chExt cx="2133600" cy="609600"/>
          </a:xfrm>
        </p:grpSpPr>
        <p:sp>
          <p:nvSpPr>
            <p:cNvPr id="5" name="Rounded Rectangular Callout 4"/>
            <p:cNvSpPr/>
            <p:nvPr/>
          </p:nvSpPr>
          <p:spPr>
            <a:xfrm>
              <a:off x="1295400" y="1447800"/>
              <a:ext cx="2133600" cy="609600"/>
            </a:xfrm>
            <a:prstGeom prst="wedgeRoundRectCallo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706" name="TextBox 5"/>
            <p:cNvSpPr txBox="1">
              <a:spLocks noChangeArrowheads="1"/>
            </p:cNvSpPr>
            <p:nvPr/>
          </p:nvSpPr>
          <p:spPr bwMode="auto">
            <a:xfrm>
              <a:off x="1371600" y="1524000"/>
              <a:ext cx="1981200" cy="4572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dirty="0" smtClean="0"/>
                <a:t>argument intro</a:t>
              </a:r>
              <a:endParaRPr lang="en-US" dirty="0"/>
            </a:p>
          </p:txBody>
        </p:sp>
      </p:grpSp>
      <p:grpSp>
        <p:nvGrpSpPr>
          <p:cNvPr id="3" name="Group 12"/>
          <p:cNvGrpSpPr>
            <a:grpSpLocks/>
          </p:cNvGrpSpPr>
          <p:nvPr/>
        </p:nvGrpSpPr>
        <p:grpSpPr bwMode="auto">
          <a:xfrm>
            <a:off x="4476311" y="5751419"/>
            <a:ext cx="1981200" cy="609600"/>
            <a:chOff x="3657600" y="5867400"/>
            <a:chExt cx="1600200" cy="609600"/>
          </a:xfrm>
        </p:grpSpPr>
        <p:sp>
          <p:nvSpPr>
            <p:cNvPr id="9" name="Rounded Rectangular Callout 8"/>
            <p:cNvSpPr/>
            <p:nvPr/>
          </p:nvSpPr>
          <p:spPr>
            <a:xfrm rot="10800000">
              <a:off x="3657600" y="5867400"/>
              <a:ext cx="1600200" cy="609600"/>
            </a:xfrm>
            <a:prstGeom prst="wedgeRoundRectCallou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704" name="TextBox 11"/>
            <p:cNvSpPr txBox="1">
              <a:spLocks noChangeArrowheads="1"/>
            </p:cNvSpPr>
            <p:nvPr/>
          </p:nvSpPr>
          <p:spPr bwMode="auto">
            <a:xfrm>
              <a:off x="3810000" y="5867400"/>
              <a:ext cx="1371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dirty="0" smtClean="0"/>
                <a:t>the </a:t>
              </a:r>
              <a:r>
                <a:rPr lang="en-US" dirty="0"/>
                <a:t>point</a:t>
              </a:r>
            </a:p>
          </p:txBody>
        </p:sp>
      </p:grpSp>
    </p:spTree>
    <p:extLst>
      <p:ext uri="{BB962C8B-B14F-4D97-AF65-F5344CB8AC3E}">
        <p14:creationId xmlns:p14="http://schemas.microsoft.com/office/powerpoint/2010/main" val="5668147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E1FFE1"/>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822960" y="286604"/>
            <a:ext cx="7543800" cy="778403"/>
          </a:xfrm>
        </p:spPr>
        <p:txBody>
          <a:bodyPr/>
          <a:lstStyle/>
          <a:p>
            <a:r>
              <a:rPr lang="en-US" b="1" dirty="0">
                <a:solidFill>
                  <a:schemeClr val="tx1"/>
                </a:solidFill>
                <a:latin typeface="Arial" panose="020B0604020202020204" pitchFamily="34" charset="0"/>
                <a:cs typeface="Arial" panose="020B0604020202020204" pitchFamily="34" charset="0"/>
              </a:rPr>
              <a:t>After a </a:t>
            </a:r>
            <a:r>
              <a:rPr lang="en-US" b="1" dirty="0" smtClean="0">
                <a:solidFill>
                  <a:schemeClr val="tx1"/>
                </a:solidFill>
                <a:latin typeface="Arial" panose="020B0604020202020204" pitchFamily="34" charset="0"/>
                <a:cs typeface="Arial" panose="020B0604020202020204" pitchFamily="34" charset="0"/>
              </a:rPr>
              <a:t>Quote</a:t>
            </a:r>
            <a:endParaRPr lang="en-US" b="1" dirty="0">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822959" y="1065007"/>
            <a:ext cx="7543801" cy="5417273"/>
          </a:xfrm>
        </p:spPr>
        <p:txBody>
          <a:bodyPr>
            <a:normAutofit/>
          </a:bodyPr>
          <a:lstStyle/>
          <a:p>
            <a:pPr marL="0" indent="0">
              <a:buNone/>
            </a:pPr>
            <a:r>
              <a:rPr lang="en-US" sz="3600" dirty="0">
                <a:solidFill>
                  <a:schemeClr val="tx1"/>
                </a:solidFill>
                <a:latin typeface="Arial" panose="020B0604020202020204" pitchFamily="34" charset="0"/>
                <a:cs typeface="Arial" panose="020B0604020202020204" pitchFamily="34" charset="0"/>
              </a:rPr>
              <a:t>Show what you want readers to understand about the quote.</a:t>
            </a:r>
          </a:p>
          <a:p>
            <a:pPr marL="515938" lvl="1" indent="-315913">
              <a:buClrTx/>
              <a:buFont typeface="Arial" panose="020B0604020202020204" pitchFamily="34" charset="0"/>
              <a:buChar char="•"/>
            </a:pPr>
            <a:r>
              <a:rPr lang="en-US" sz="3600" dirty="0" smtClean="0">
                <a:latin typeface="Arial" panose="020B0604020202020204" pitchFamily="34" charset="0"/>
                <a:cs typeface="Arial" panose="020B0604020202020204" pitchFamily="34" charset="0"/>
              </a:rPr>
              <a:t>Have you q</a:t>
            </a:r>
            <a:r>
              <a:rPr lang="en-US" sz="3600" dirty="0" smtClean="0">
                <a:solidFill>
                  <a:schemeClr val="tx1"/>
                </a:solidFill>
                <a:latin typeface="Arial" panose="020B0604020202020204" pitchFamily="34" charset="0"/>
                <a:cs typeface="Arial" panose="020B0604020202020204" pitchFamily="34" charset="0"/>
              </a:rPr>
              <a:t>uoted </a:t>
            </a:r>
            <a:r>
              <a:rPr lang="en-US" sz="3600" dirty="0">
                <a:solidFill>
                  <a:schemeClr val="tx1"/>
                </a:solidFill>
                <a:latin typeface="Arial" panose="020B0604020202020204" pitchFamily="34" charset="0"/>
                <a:cs typeface="Arial" panose="020B0604020202020204" pitchFamily="34" charset="0"/>
              </a:rPr>
              <a:t>statistics? Then show what those stats mean for your argument.</a:t>
            </a:r>
          </a:p>
          <a:p>
            <a:pPr marL="515938" lvl="1" indent="-315913">
              <a:buClrTx/>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An author’s </a:t>
            </a:r>
            <a:r>
              <a:rPr lang="en-US" sz="3600" dirty="0" smtClean="0">
                <a:solidFill>
                  <a:schemeClr val="tx1"/>
                </a:solidFill>
                <a:latin typeface="Arial" panose="020B0604020202020204" pitchFamily="34" charset="0"/>
                <a:cs typeface="Arial" panose="020B0604020202020204" pitchFamily="34" charset="0"/>
              </a:rPr>
              <a:t>findings </a:t>
            </a:r>
            <a:r>
              <a:rPr lang="en-US" sz="3600" dirty="0">
                <a:solidFill>
                  <a:schemeClr val="tx1"/>
                </a:solidFill>
                <a:latin typeface="Arial" panose="020B0604020202020204" pitchFamily="34" charset="0"/>
                <a:cs typeface="Arial" panose="020B0604020202020204" pitchFamily="34" charset="0"/>
              </a:rPr>
              <a:t>have a certain effect? Explain why that matters according to your thesis</a:t>
            </a:r>
            <a:r>
              <a:rPr lang="en-US" sz="3600" dirty="0" smtClean="0">
                <a:solidFill>
                  <a:schemeClr val="tx1"/>
                </a:solidFill>
                <a:latin typeface="Arial" panose="020B0604020202020204" pitchFamily="34" charset="0"/>
                <a:cs typeface="Arial" panose="020B0604020202020204" pitchFamily="34" charset="0"/>
              </a:rPr>
              <a:t>.</a:t>
            </a:r>
            <a:endParaRPr lang="en-US" sz="3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88241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B7"/>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92759" y="273905"/>
            <a:ext cx="7951993" cy="564295"/>
          </a:xfrm>
        </p:spPr>
        <p:txBody>
          <a:bodyPr>
            <a:normAutofit fontScale="90000"/>
          </a:bodyPr>
          <a:lstStyle/>
          <a:p>
            <a:r>
              <a:rPr lang="en-US" b="1" dirty="0" smtClean="0">
                <a:solidFill>
                  <a:schemeClr val="tx1"/>
                </a:solidFill>
                <a:latin typeface="Calibri" panose="020F0502020204030204" pitchFamily="34" charset="0"/>
              </a:rPr>
              <a:t>Example Significance of a Statistic</a:t>
            </a:r>
            <a:endParaRPr lang="en-US" b="1" dirty="0">
              <a:solidFill>
                <a:schemeClr val="tx1"/>
              </a:solidFill>
              <a:latin typeface="Calibri" panose="020F0502020204030204" pitchFamily="34" charset="0"/>
            </a:endParaRPr>
          </a:p>
        </p:txBody>
      </p:sp>
      <p:sp>
        <p:nvSpPr>
          <p:cNvPr id="5" name="Content Placeholder 2"/>
          <p:cNvSpPr>
            <a:spLocks noGrp="1"/>
          </p:cNvSpPr>
          <p:nvPr>
            <p:ph idx="1"/>
          </p:nvPr>
        </p:nvSpPr>
        <p:spPr>
          <a:xfrm>
            <a:off x="368301" y="914400"/>
            <a:ext cx="8356600" cy="5499100"/>
          </a:xfrm>
        </p:spPr>
        <p:txBody>
          <a:bodyPr>
            <a:normAutofit fontScale="92500" lnSpcReduction="10000"/>
          </a:bodyPr>
          <a:lstStyle/>
          <a:p>
            <a:pPr marL="0" indent="0">
              <a:lnSpc>
                <a:spcPct val="110000"/>
              </a:lnSpc>
              <a:spcBef>
                <a:spcPts val="0"/>
              </a:spcBef>
              <a:spcAft>
                <a:spcPts val="0"/>
              </a:spcAft>
              <a:buNone/>
            </a:pPr>
            <a:r>
              <a:rPr lang="en-US" sz="3200" dirty="0" smtClean="0">
                <a:solidFill>
                  <a:schemeClr val="tx1"/>
                </a:solidFill>
                <a:latin typeface="Calibri" panose="020F0502020204030204" pitchFamily="34" charset="0"/>
              </a:rPr>
              <a:t>Researchers have found that extreme stress triggers a physiological response unique to each individual and that what manifests in one person immediately can take “up to two years to appear in 8% of the general population” (Howard p. 465). This indicates that some patients won’t begin suffering from a trauma until years later. Because physical reactions to stress can take a very long time to emerge, clinicians need to take a detailed history that goes back two or more years to find patterns of stressors and symptoms. </a:t>
            </a:r>
            <a:endParaRPr lang="en-US" sz="3200" dirty="0">
              <a:solidFill>
                <a:schemeClr val="tx1"/>
              </a:solidFill>
              <a:latin typeface="Calibri" panose="020F0502020204030204" pitchFamily="34" charset="0"/>
            </a:endParaRPr>
          </a:p>
        </p:txBody>
      </p:sp>
      <p:sp>
        <p:nvSpPr>
          <p:cNvPr id="6" name="Freeform 5"/>
          <p:cNvSpPr/>
          <p:nvPr/>
        </p:nvSpPr>
        <p:spPr>
          <a:xfrm>
            <a:off x="99135" y="2743200"/>
            <a:ext cx="8511465" cy="1502709"/>
          </a:xfrm>
          <a:custGeom>
            <a:avLst/>
            <a:gdLst>
              <a:gd name="connsiteX0" fmla="*/ 5901910 w 8300865"/>
              <a:gd name="connsiteY0" fmla="*/ 53788 h 1502709"/>
              <a:gd name="connsiteX1" fmla="*/ 5891152 w 8300865"/>
              <a:gd name="connsiteY1" fmla="*/ 344244 h 1502709"/>
              <a:gd name="connsiteX2" fmla="*/ 5880394 w 8300865"/>
              <a:gd name="connsiteY2" fmla="*/ 376517 h 1502709"/>
              <a:gd name="connsiteX3" fmla="*/ 5848121 w 8300865"/>
              <a:gd name="connsiteY3" fmla="*/ 484094 h 1502709"/>
              <a:gd name="connsiteX4" fmla="*/ 5783575 w 8300865"/>
              <a:gd name="connsiteY4" fmla="*/ 516367 h 1502709"/>
              <a:gd name="connsiteX5" fmla="*/ 5708272 w 8300865"/>
              <a:gd name="connsiteY5" fmla="*/ 548640 h 1502709"/>
              <a:gd name="connsiteX6" fmla="*/ 2696131 w 8300865"/>
              <a:gd name="connsiteY6" fmla="*/ 537882 h 1502709"/>
              <a:gd name="connsiteX7" fmla="*/ 2642343 w 8300865"/>
              <a:gd name="connsiteY7" fmla="*/ 527124 h 1502709"/>
              <a:gd name="connsiteX8" fmla="*/ 1190060 w 8300865"/>
              <a:gd name="connsiteY8" fmla="*/ 516367 h 1502709"/>
              <a:gd name="connsiteX9" fmla="*/ 178841 w 8300865"/>
              <a:gd name="connsiteY9" fmla="*/ 527124 h 1502709"/>
              <a:gd name="connsiteX10" fmla="*/ 189599 w 8300865"/>
              <a:gd name="connsiteY10" fmla="*/ 1376978 h 1502709"/>
              <a:gd name="connsiteX11" fmla="*/ 3814926 w 8300865"/>
              <a:gd name="connsiteY11" fmla="*/ 1387736 h 1502709"/>
              <a:gd name="connsiteX12" fmla="*/ 4030079 w 8300865"/>
              <a:gd name="connsiteY12" fmla="*/ 1376978 h 1502709"/>
              <a:gd name="connsiteX13" fmla="*/ 4051594 w 8300865"/>
              <a:gd name="connsiteY13" fmla="*/ 1054249 h 1502709"/>
              <a:gd name="connsiteX14" fmla="*/ 4524931 w 8300865"/>
              <a:gd name="connsiteY14" fmla="*/ 1043491 h 1502709"/>
              <a:gd name="connsiteX15" fmla="*/ 5213420 w 8300865"/>
              <a:gd name="connsiteY15" fmla="*/ 1021976 h 1502709"/>
              <a:gd name="connsiteX16" fmla="*/ 6203124 w 8300865"/>
              <a:gd name="connsiteY16" fmla="*/ 1011218 h 1502709"/>
              <a:gd name="connsiteX17" fmla="*/ 6332215 w 8300865"/>
              <a:gd name="connsiteY17" fmla="*/ 1000461 h 1502709"/>
              <a:gd name="connsiteX18" fmla="*/ 6429034 w 8300865"/>
              <a:gd name="connsiteY18" fmla="*/ 989703 h 1502709"/>
              <a:gd name="connsiteX19" fmla="*/ 7601618 w 8300865"/>
              <a:gd name="connsiteY19" fmla="*/ 978945 h 1502709"/>
              <a:gd name="connsiteX20" fmla="*/ 7806013 w 8300865"/>
              <a:gd name="connsiteY20" fmla="*/ 957430 h 1502709"/>
              <a:gd name="connsiteX21" fmla="*/ 7870559 w 8300865"/>
              <a:gd name="connsiteY21" fmla="*/ 935915 h 1502709"/>
              <a:gd name="connsiteX22" fmla="*/ 7902832 w 8300865"/>
              <a:gd name="connsiteY22" fmla="*/ 925157 h 1502709"/>
              <a:gd name="connsiteX23" fmla="*/ 7945863 w 8300865"/>
              <a:gd name="connsiteY23" fmla="*/ 903642 h 1502709"/>
              <a:gd name="connsiteX24" fmla="*/ 8021166 w 8300865"/>
              <a:gd name="connsiteY24" fmla="*/ 882127 h 1502709"/>
              <a:gd name="connsiteX25" fmla="*/ 8053439 w 8300865"/>
              <a:gd name="connsiteY25" fmla="*/ 860611 h 1502709"/>
              <a:gd name="connsiteX26" fmla="*/ 8085712 w 8300865"/>
              <a:gd name="connsiteY26" fmla="*/ 849854 h 1502709"/>
              <a:gd name="connsiteX27" fmla="*/ 8107227 w 8300865"/>
              <a:gd name="connsiteY27" fmla="*/ 828338 h 1502709"/>
              <a:gd name="connsiteX28" fmla="*/ 8150258 w 8300865"/>
              <a:gd name="connsiteY28" fmla="*/ 796065 h 1502709"/>
              <a:gd name="connsiteX29" fmla="*/ 8182531 w 8300865"/>
              <a:gd name="connsiteY29" fmla="*/ 720762 h 1502709"/>
              <a:gd name="connsiteX30" fmla="*/ 8214804 w 8300865"/>
              <a:gd name="connsiteY30" fmla="*/ 688489 h 1502709"/>
              <a:gd name="connsiteX31" fmla="*/ 8225561 w 8300865"/>
              <a:gd name="connsiteY31" fmla="*/ 656216 h 1502709"/>
              <a:gd name="connsiteX32" fmla="*/ 8268592 w 8300865"/>
              <a:gd name="connsiteY32" fmla="*/ 570155 h 1502709"/>
              <a:gd name="connsiteX33" fmla="*/ 8279350 w 8300865"/>
              <a:gd name="connsiteY33" fmla="*/ 516367 h 1502709"/>
              <a:gd name="connsiteX34" fmla="*/ 8300865 w 8300865"/>
              <a:gd name="connsiteY34" fmla="*/ 441063 h 1502709"/>
              <a:gd name="connsiteX35" fmla="*/ 8290107 w 8300865"/>
              <a:gd name="connsiteY35" fmla="*/ 311971 h 1502709"/>
              <a:gd name="connsiteX36" fmla="*/ 8247077 w 8300865"/>
              <a:gd name="connsiteY36" fmla="*/ 247425 h 1502709"/>
              <a:gd name="connsiteX37" fmla="*/ 8182531 w 8300865"/>
              <a:gd name="connsiteY37" fmla="*/ 161364 h 1502709"/>
              <a:gd name="connsiteX38" fmla="*/ 8161015 w 8300865"/>
              <a:gd name="connsiteY38" fmla="*/ 96818 h 1502709"/>
              <a:gd name="connsiteX39" fmla="*/ 8150258 w 8300865"/>
              <a:gd name="connsiteY39" fmla="*/ 64545 h 1502709"/>
              <a:gd name="connsiteX40" fmla="*/ 8074954 w 8300865"/>
              <a:gd name="connsiteY40" fmla="*/ 21515 h 1502709"/>
              <a:gd name="connsiteX41" fmla="*/ 7945863 w 8300865"/>
              <a:gd name="connsiteY41" fmla="*/ 0 h 1502709"/>
              <a:gd name="connsiteX42" fmla="*/ 7666164 w 8300865"/>
              <a:gd name="connsiteY42" fmla="*/ 10757 h 1502709"/>
              <a:gd name="connsiteX43" fmla="*/ 7429495 w 8300865"/>
              <a:gd name="connsiteY43" fmla="*/ 21515 h 1502709"/>
              <a:gd name="connsiteX44" fmla="*/ 5934183 w 8300865"/>
              <a:gd name="connsiteY44" fmla="*/ 32273 h 1502709"/>
              <a:gd name="connsiteX45" fmla="*/ 5901910 w 8300865"/>
              <a:gd name="connsiteY45" fmla="*/ 53788 h 150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8300865" h="1502709">
                <a:moveTo>
                  <a:pt x="5901910" y="53788"/>
                </a:moveTo>
                <a:cubicBezTo>
                  <a:pt x="5894738" y="105783"/>
                  <a:pt x="5897597" y="247574"/>
                  <a:pt x="5891152" y="344244"/>
                </a:cubicBezTo>
                <a:cubicBezTo>
                  <a:pt x="5890398" y="355558"/>
                  <a:pt x="5883509" y="365614"/>
                  <a:pt x="5880394" y="376517"/>
                </a:cubicBezTo>
                <a:cubicBezTo>
                  <a:pt x="5875328" y="394250"/>
                  <a:pt x="5857147" y="478077"/>
                  <a:pt x="5848121" y="484094"/>
                </a:cubicBezTo>
                <a:cubicBezTo>
                  <a:pt x="5755627" y="545756"/>
                  <a:pt x="5872656" y="471826"/>
                  <a:pt x="5783575" y="516367"/>
                </a:cubicBezTo>
                <a:cubicBezTo>
                  <a:pt x="5709285" y="553513"/>
                  <a:pt x="5797829" y="526250"/>
                  <a:pt x="5708272" y="548640"/>
                </a:cubicBezTo>
                <a:lnTo>
                  <a:pt x="2696131" y="537882"/>
                </a:lnTo>
                <a:cubicBezTo>
                  <a:pt x="2677847" y="537754"/>
                  <a:pt x="2660626" y="527385"/>
                  <a:pt x="2642343" y="527124"/>
                </a:cubicBezTo>
                <a:lnTo>
                  <a:pt x="1190060" y="516367"/>
                </a:lnTo>
                <a:cubicBezTo>
                  <a:pt x="852987" y="519953"/>
                  <a:pt x="434392" y="307295"/>
                  <a:pt x="178841" y="527124"/>
                </a:cubicBezTo>
                <a:cubicBezTo>
                  <a:pt x="-35936" y="711878"/>
                  <a:pt x="-86091" y="1311726"/>
                  <a:pt x="189599" y="1376978"/>
                </a:cubicBezTo>
                <a:cubicBezTo>
                  <a:pt x="1365557" y="1655311"/>
                  <a:pt x="2606484" y="1384150"/>
                  <a:pt x="3814926" y="1387736"/>
                </a:cubicBezTo>
                <a:cubicBezTo>
                  <a:pt x="3886644" y="1384150"/>
                  <a:pt x="3969024" y="1414774"/>
                  <a:pt x="4030079" y="1376978"/>
                </a:cubicBezTo>
                <a:cubicBezTo>
                  <a:pt x="4194072" y="1275459"/>
                  <a:pt x="3817067" y="1153272"/>
                  <a:pt x="4051594" y="1054249"/>
                </a:cubicBezTo>
                <a:cubicBezTo>
                  <a:pt x="4196985" y="992861"/>
                  <a:pt x="4367152" y="1047077"/>
                  <a:pt x="4524931" y="1043491"/>
                </a:cubicBezTo>
                <a:cubicBezTo>
                  <a:pt x="4812977" y="1011488"/>
                  <a:pt x="4618581" y="1030069"/>
                  <a:pt x="5213420" y="1021976"/>
                </a:cubicBezTo>
                <a:lnTo>
                  <a:pt x="6203124" y="1011218"/>
                </a:lnTo>
                <a:lnTo>
                  <a:pt x="6332215" y="1000461"/>
                </a:lnTo>
                <a:cubicBezTo>
                  <a:pt x="6364540" y="997382"/>
                  <a:pt x="6396567" y="990253"/>
                  <a:pt x="6429034" y="989703"/>
                </a:cubicBezTo>
                <a:lnTo>
                  <a:pt x="7601618" y="978945"/>
                </a:lnTo>
                <a:cubicBezTo>
                  <a:pt x="7636120" y="976070"/>
                  <a:pt x="7758347" y="968430"/>
                  <a:pt x="7806013" y="957430"/>
                </a:cubicBezTo>
                <a:cubicBezTo>
                  <a:pt x="7828111" y="952330"/>
                  <a:pt x="7849044" y="943087"/>
                  <a:pt x="7870559" y="935915"/>
                </a:cubicBezTo>
                <a:cubicBezTo>
                  <a:pt x="7881317" y="932329"/>
                  <a:pt x="7892689" y="930228"/>
                  <a:pt x="7902832" y="925157"/>
                </a:cubicBezTo>
                <a:cubicBezTo>
                  <a:pt x="7917176" y="917985"/>
                  <a:pt x="7931123" y="909959"/>
                  <a:pt x="7945863" y="903642"/>
                </a:cubicBezTo>
                <a:cubicBezTo>
                  <a:pt x="7967476" y="894379"/>
                  <a:pt x="7999321" y="887588"/>
                  <a:pt x="8021166" y="882127"/>
                </a:cubicBezTo>
                <a:cubicBezTo>
                  <a:pt x="8031924" y="874955"/>
                  <a:pt x="8041875" y="866393"/>
                  <a:pt x="8053439" y="860611"/>
                </a:cubicBezTo>
                <a:cubicBezTo>
                  <a:pt x="8063581" y="855540"/>
                  <a:pt x="8075988" y="855688"/>
                  <a:pt x="8085712" y="849854"/>
                </a:cubicBezTo>
                <a:cubicBezTo>
                  <a:pt x="8094409" y="844636"/>
                  <a:pt x="8099435" y="834831"/>
                  <a:pt x="8107227" y="828338"/>
                </a:cubicBezTo>
                <a:cubicBezTo>
                  <a:pt x="8121001" y="816860"/>
                  <a:pt x="8135914" y="806823"/>
                  <a:pt x="8150258" y="796065"/>
                </a:cubicBezTo>
                <a:cubicBezTo>
                  <a:pt x="8159037" y="769726"/>
                  <a:pt x="8165913" y="744027"/>
                  <a:pt x="8182531" y="720762"/>
                </a:cubicBezTo>
                <a:cubicBezTo>
                  <a:pt x="8191374" y="708382"/>
                  <a:pt x="8204046" y="699247"/>
                  <a:pt x="8214804" y="688489"/>
                </a:cubicBezTo>
                <a:cubicBezTo>
                  <a:pt x="8218390" y="677731"/>
                  <a:pt x="8220490" y="666358"/>
                  <a:pt x="8225561" y="656216"/>
                </a:cubicBezTo>
                <a:cubicBezTo>
                  <a:pt x="8258863" y="589612"/>
                  <a:pt x="8240670" y="663226"/>
                  <a:pt x="8268592" y="570155"/>
                </a:cubicBezTo>
                <a:cubicBezTo>
                  <a:pt x="8273846" y="552642"/>
                  <a:pt x="8275384" y="534216"/>
                  <a:pt x="8279350" y="516367"/>
                </a:cubicBezTo>
                <a:cubicBezTo>
                  <a:pt x="8288357" y="475834"/>
                  <a:pt x="8288883" y="477009"/>
                  <a:pt x="8300865" y="441063"/>
                </a:cubicBezTo>
                <a:cubicBezTo>
                  <a:pt x="8297279" y="398032"/>
                  <a:pt x="8298065" y="354411"/>
                  <a:pt x="8290107" y="311971"/>
                </a:cubicBezTo>
                <a:cubicBezTo>
                  <a:pt x="8280851" y="262606"/>
                  <a:pt x="8269309" y="278550"/>
                  <a:pt x="8247077" y="247425"/>
                </a:cubicBezTo>
                <a:cubicBezTo>
                  <a:pt x="8180247" y="153861"/>
                  <a:pt x="8249038" y="227871"/>
                  <a:pt x="8182531" y="161364"/>
                </a:cubicBezTo>
                <a:lnTo>
                  <a:pt x="8161015" y="96818"/>
                </a:lnTo>
                <a:cubicBezTo>
                  <a:pt x="8157429" y="86060"/>
                  <a:pt x="8159693" y="70835"/>
                  <a:pt x="8150258" y="64545"/>
                </a:cubicBezTo>
                <a:cubicBezTo>
                  <a:pt x="8126649" y="48806"/>
                  <a:pt x="8102253" y="30615"/>
                  <a:pt x="8074954" y="21515"/>
                </a:cubicBezTo>
                <a:cubicBezTo>
                  <a:pt x="8051353" y="13648"/>
                  <a:pt x="7962925" y="2437"/>
                  <a:pt x="7945863" y="0"/>
                </a:cubicBezTo>
                <a:lnTo>
                  <a:pt x="7666164" y="10757"/>
                </a:lnTo>
                <a:cubicBezTo>
                  <a:pt x="7587261" y="14045"/>
                  <a:pt x="7508460" y="20534"/>
                  <a:pt x="7429495" y="21515"/>
                </a:cubicBezTo>
                <a:lnTo>
                  <a:pt x="5934183" y="32273"/>
                </a:lnTo>
                <a:cubicBezTo>
                  <a:pt x="5894303" y="45566"/>
                  <a:pt x="5909082" y="1793"/>
                  <a:pt x="5901910" y="53788"/>
                </a:cubicBezTo>
                <a:close/>
              </a:path>
            </a:pathLst>
          </a:cu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ndParaRPr>
          </a:p>
        </p:txBody>
      </p:sp>
      <p:sp>
        <p:nvSpPr>
          <p:cNvPr id="7" name="Freeform 6"/>
          <p:cNvSpPr/>
          <p:nvPr/>
        </p:nvSpPr>
        <p:spPr>
          <a:xfrm>
            <a:off x="279401" y="3698586"/>
            <a:ext cx="8534399" cy="2417109"/>
          </a:xfrm>
          <a:custGeom>
            <a:avLst/>
            <a:gdLst>
              <a:gd name="connsiteX0" fmla="*/ 5142155 w 8649290"/>
              <a:gd name="connsiteY0" fmla="*/ 103523 h 2405659"/>
              <a:gd name="connsiteX1" fmla="*/ 5056094 w 8649290"/>
              <a:gd name="connsiteY1" fmla="*/ 82008 h 2405659"/>
              <a:gd name="connsiteX2" fmla="*/ 5002306 w 8649290"/>
              <a:gd name="connsiteY2" fmla="*/ 49735 h 2405659"/>
              <a:gd name="connsiteX3" fmla="*/ 4367605 w 8649290"/>
              <a:gd name="connsiteY3" fmla="*/ 28219 h 2405659"/>
              <a:gd name="connsiteX4" fmla="*/ 3861995 w 8649290"/>
              <a:gd name="connsiteY4" fmla="*/ 28219 h 2405659"/>
              <a:gd name="connsiteX5" fmla="*/ 3818965 w 8649290"/>
              <a:gd name="connsiteY5" fmla="*/ 82008 h 2405659"/>
              <a:gd name="connsiteX6" fmla="*/ 3808207 w 8649290"/>
              <a:gd name="connsiteY6" fmla="*/ 114281 h 2405659"/>
              <a:gd name="connsiteX7" fmla="*/ 3829722 w 8649290"/>
              <a:gd name="connsiteY7" fmla="*/ 264888 h 2405659"/>
              <a:gd name="connsiteX8" fmla="*/ 3851237 w 8649290"/>
              <a:gd name="connsiteY8" fmla="*/ 297161 h 2405659"/>
              <a:gd name="connsiteX9" fmla="*/ 3872753 w 8649290"/>
              <a:gd name="connsiteY9" fmla="*/ 318676 h 2405659"/>
              <a:gd name="connsiteX10" fmla="*/ 3894268 w 8649290"/>
              <a:gd name="connsiteY10" fmla="*/ 383222 h 2405659"/>
              <a:gd name="connsiteX11" fmla="*/ 3905026 w 8649290"/>
              <a:gd name="connsiteY11" fmla="*/ 415495 h 2405659"/>
              <a:gd name="connsiteX12" fmla="*/ 3883510 w 8649290"/>
              <a:gd name="connsiteY12" fmla="*/ 469283 h 2405659"/>
              <a:gd name="connsiteX13" fmla="*/ 3851237 w 8649290"/>
              <a:gd name="connsiteY13" fmla="*/ 480041 h 2405659"/>
              <a:gd name="connsiteX14" fmla="*/ 3453205 w 8649290"/>
              <a:gd name="connsiteY14" fmla="*/ 490798 h 2405659"/>
              <a:gd name="connsiteX15" fmla="*/ 2818503 w 8649290"/>
              <a:gd name="connsiteY15" fmla="*/ 512314 h 2405659"/>
              <a:gd name="connsiteX16" fmla="*/ 2700169 w 8649290"/>
              <a:gd name="connsiteY16" fmla="*/ 523071 h 2405659"/>
              <a:gd name="connsiteX17" fmla="*/ 2560320 w 8649290"/>
              <a:gd name="connsiteY17" fmla="*/ 533829 h 2405659"/>
              <a:gd name="connsiteX18" fmla="*/ 2506532 w 8649290"/>
              <a:gd name="connsiteY18" fmla="*/ 544586 h 2405659"/>
              <a:gd name="connsiteX19" fmla="*/ 0 w 8649290"/>
              <a:gd name="connsiteY19" fmla="*/ 598375 h 2405659"/>
              <a:gd name="connsiteX20" fmla="*/ 10757 w 8649290"/>
              <a:gd name="connsiteY20" fmla="*/ 1932323 h 2405659"/>
              <a:gd name="connsiteX21" fmla="*/ 32273 w 8649290"/>
              <a:gd name="connsiteY21" fmla="*/ 1964596 h 2405659"/>
              <a:gd name="connsiteX22" fmla="*/ 43030 w 8649290"/>
              <a:gd name="connsiteY22" fmla="*/ 1996869 h 2405659"/>
              <a:gd name="connsiteX23" fmla="*/ 64546 w 8649290"/>
              <a:gd name="connsiteY23" fmla="*/ 2039899 h 2405659"/>
              <a:gd name="connsiteX24" fmla="*/ 75303 w 8649290"/>
              <a:gd name="connsiteY24" fmla="*/ 2082930 h 2405659"/>
              <a:gd name="connsiteX25" fmla="*/ 86061 w 8649290"/>
              <a:gd name="connsiteY25" fmla="*/ 2115203 h 2405659"/>
              <a:gd name="connsiteX26" fmla="*/ 96819 w 8649290"/>
              <a:gd name="connsiteY26" fmla="*/ 2190506 h 2405659"/>
              <a:gd name="connsiteX27" fmla="*/ 139849 w 8649290"/>
              <a:gd name="connsiteY27" fmla="*/ 2244295 h 2405659"/>
              <a:gd name="connsiteX28" fmla="*/ 161365 w 8649290"/>
              <a:gd name="connsiteY28" fmla="*/ 2319598 h 2405659"/>
              <a:gd name="connsiteX29" fmla="*/ 182880 w 8649290"/>
              <a:gd name="connsiteY29" fmla="*/ 2341114 h 2405659"/>
              <a:gd name="connsiteX30" fmla="*/ 204395 w 8649290"/>
              <a:gd name="connsiteY30" fmla="*/ 2373386 h 2405659"/>
              <a:gd name="connsiteX31" fmla="*/ 236668 w 8649290"/>
              <a:gd name="connsiteY31" fmla="*/ 2384144 h 2405659"/>
              <a:gd name="connsiteX32" fmla="*/ 268941 w 8649290"/>
              <a:gd name="connsiteY32" fmla="*/ 2405659 h 2405659"/>
              <a:gd name="connsiteX33" fmla="*/ 1839557 w 8649290"/>
              <a:gd name="connsiteY33" fmla="*/ 2394902 h 2405659"/>
              <a:gd name="connsiteX34" fmla="*/ 1893346 w 8649290"/>
              <a:gd name="connsiteY34" fmla="*/ 2341114 h 2405659"/>
              <a:gd name="connsiteX35" fmla="*/ 1914861 w 8649290"/>
              <a:gd name="connsiteY35" fmla="*/ 2276568 h 2405659"/>
              <a:gd name="connsiteX36" fmla="*/ 1925619 w 8649290"/>
              <a:gd name="connsiteY36" fmla="*/ 2244295 h 2405659"/>
              <a:gd name="connsiteX37" fmla="*/ 1936376 w 8649290"/>
              <a:gd name="connsiteY37" fmla="*/ 2201264 h 2405659"/>
              <a:gd name="connsiteX38" fmla="*/ 1957892 w 8649290"/>
              <a:gd name="connsiteY38" fmla="*/ 2136718 h 2405659"/>
              <a:gd name="connsiteX39" fmla="*/ 1968649 w 8649290"/>
              <a:gd name="connsiteY39" fmla="*/ 2104445 h 2405659"/>
              <a:gd name="connsiteX40" fmla="*/ 1990165 w 8649290"/>
              <a:gd name="connsiteY40" fmla="*/ 2029142 h 2405659"/>
              <a:gd name="connsiteX41" fmla="*/ 2000922 w 8649290"/>
              <a:gd name="connsiteY41" fmla="*/ 1921565 h 2405659"/>
              <a:gd name="connsiteX42" fmla="*/ 2033195 w 8649290"/>
              <a:gd name="connsiteY42" fmla="*/ 1889292 h 2405659"/>
              <a:gd name="connsiteX43" fmla="*/ 2097741 w 8649290"/>
              <a:gd name="connsiteY43" fmla="*/ 1857019 h 2405659"/>
              <a:gd name="connsiteX44" fmla="*/ 2130014 w 8649290"/>
              <a:gd name="connsiteY44" fmla="*/ 1835504 h 2405659"/>
              <a:gd name="connsiteX45" fmla="*/ 2829261 w 8649290"/>
              <a:gd name="connsiteY45" fmla="*/ 1824746 h 2405659"/>
              <a:gd name="connsiteX46" fmla="*/ 4109421 w 8649290"/>
              <a:gd name="connsiteY46" fmla="*/ 1813989 h 2405659"/>
              <a:gd name="connsiteX47" fmla="*/ 6551407 w 8649290"/>
              <a:gd name="connsiteY47" fmla="*/ 1781716 h 2405659"/>
              <a:gd name="connsiteX48" fmla="*/ 7723990 w 8649290"/>
              <a:gd name="connsiteY48" fmla="*/ 1770958 h 2405659"/>
              <a:gd name="connsiteX49" fmla="*/ 7853082 w 8649290"/>
              <a:gd name="connsiteY49" fmla="*/ 1749443 h 2405659"/>
              <a:gd name="connsiteX50" fmla="*/ 7896113 w 8649290"/>
              <a:gd name="connsiteY50" fmla="*/ 1727928 h 2405659"/>
              <a:gd name="connsiteX51" fmla="*/ 7928386 w 8649290"/>
              <a:gd name="connsiteY51" fmla="*/ 1706412 h 2405659"/>
              <a:gd name="connsiteX52" fmla="*/ 7971416 w 8649290"/>
              <a:gd name="connsiteY52" fmla="*/ 1695655 h 2405659"/>
              <a:gd name="connsiteX53" fmla="*/ 8046720 w 8649290"/>
              <a:gd name="connsiteY53" fmla="*/ 1674139 h 2405659"/>
              <a:gd name="connsiteX54" fmla="*/ 8100508 w 8649290"/>
              <a:gd name="connsiteY54" fmla="*/ 1620351 h 2405659"/>
              <a:gd name="connsiteX55" fmla="*/ 8165054 w 8649290"/>
              <a:gd name="connsiteY55" fmla="*/ 1555805 h 2405659"/>
              <a:gd name="connsiteX56" fmla="*/ 8208085 w 8649290"/>
              <a:gd name="connsiteY56" fmla="*/ 1512775 h 2405659"/>
              <a:gd name="connsiteX57" fmla="*/ 8240357 w 8649290"/>
              <a:gd name="connsiteY57" fmla="*/ 1480502 h 2405659"/>
              <a:gd name="connsiteX58" fmla="*/ 8272630 w 8649290"/>
              <a:gd name="connsiteY58" fmla="*/ 1469744 h 2405659"/>
              <a:gd name="connsiteX59" fmla="*/ 8315661 w 8649290"/>
              <a:gd name="connsiteY59" fmla="*/ 1415956 h 2405659"/>
              <a:gd name="connsiteX60" fmla="*/ 8326419 w 8649290"/>
              <a:gd name="connsiteY60" fmla="*/ 1372925 h 2405659"/>
              <a:gd name="connsiteX61" fmla="*/ 8347934 w 8649290"/>
              <a:gd name="connsiteY61" fmla="*/ 1340652 h 2405659"/>
              <a:gd name="connsiteX62" fmla="*/ 8358692 w 8649290"/>
              <a:gd name="connsiteY62" fmla="*/ 1308379 h 2405659"/>
              <a:gd name="connsiteX63" fmla="*/ 8401722 w 8649290"/>
              <a:gd name="connsiteY63" fmla="*/ 1243834 h 2405659"/>
              <a:gd name="connsiteX64" fmla="*/ 8433995 w 8649290"/>
              <a:gd name="connsiteY64" fmla="*/ 1200803 h 2405659"/>
              <a:gd name="connsiteX65" fmla="*/ 8477026 w 8649290"/>
              <a:gd name="connsiteY65" fmla="*/ 1125499 h 2405659"/>
              <a:gd name="connsiteX66" fmla="*/ 8498541 w 8649290"/>
              <a:gd name="connsiteY66" fmla="*/ 1071711 h 2405659"/>
              <a:gd name="connsiteX67" fmla="*/ 8530814 w 8649290"/>
              <a:gd name="connsiteY67" fmla="*/ 1028681 h 2405659"/>
              <a:gd name="connsiteX68" fmla="*/ 8563087 w 8649290"/>
              <a:gd name="connsiteY68" fmla="*/ 931862 h 2405659"/>
              <a:gd name="connsiteX69" fmla="*/ 8584602 w 8649290"/>
              <a:gd name="connsiteY69" fmla="*/ 899589 h 2405659"/>
              <a:gd name="connsiteX70" fmla="*/ 8606117 w 8649290"/>
              <a:gd name="connsiteY70" fmla="*/ 835043 h 2405659"/>
              <a:gd name="connsiteX71" fmla="*/ 8627633 w 8649290"/>
              <a:gd name="connsiteY71" fmla="*/ 802770 h 2405659"/>
              <a:gd name="connsiteX72" fmla="*/ 8649148 w 8649290"/>
              <a:gd name="connsiteY72" fmla="*/ 695194 h 2405659"/>
              <a:gd name="connsiteX73" fmla="*/ 8627633 w 8649290"/>
              <a:gd name="connsiteY73" fmla="*/ 415495 h 2405659"/>
              <a:gd name="connsiteX74" fmla="*/ 8616875 w 8649290"/>
              <a:gd name="connsiteY74" fmla="*/ 82008 h 2405659"/>
              <a:gd name="connsiteX75" fmla="*/ 8595360 w 8649290"/>
              <a:gd name="connsiteY75" fmla="*/ 60492 h 2405659"/>
              <a:gd name="connsiteX76" fmla="*/ 8455510 w 8649290"/>
              <a:gd name="connsiteY76" fmla="*/ 28219 h 2405659"/>
              <a:gd name="connsiteX77" fmla="*/ 8057477 w 8649290"/>
              <a:gd name="connsiteY77" fmla="*/ 38977 h 2405659"/>
              <a:gd name="connsiteX78" fmla="*/ 8014447 w 8649290"/>
              <a:gd name="connsiteY78" fmla="*/ 49735 h 2405659"/>
              <a:gd name="connsiteX79" fmla="*/ 7939143 w 8649290"/>
              <a:gd name="connsiteY79" fmla="*/ 71250 h 2405659"/>
              <a:gd name="connsiteX80" fmla="*/ 7842325 w 8649290"/>
              <a:gd name="connsiteY80" fmla="*/ 82008 h 2405659"/>
              <a:gd name="connsiteX81" fmla="*/ 7777779 w 8649290"/>
              <a:gd name="connsiteY81" fmla="*/ 92765 h 2405659"/>
              <a:gd name="connsiteX82" fmla="*/ 7594899 w 8649290"/>
              <a:gd name="connsiteY82" fmla="*/ 103523 h 2405659"/>
              <a:gd name="connsiteX83" fmla="*/ 5389581 w 8649290"/>
              <a:gd name="connsiteY83" fmla="*/ 92765 h 2405659"/>
              <a:gd name="connsiteX84" fmla="*/ 5077609 w 8649290"/>
              <a:gd name="connsiteY84" fmla="*/ 82008 h 2405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8649290" h="2405659">
                <a:moveTo>
                  <a:pt x="5142155" y="103523"/>
                </a:moveTo>
                <a:cubicBezTo>
                  <a:pt x="5130592" y="101210"/>
                  <a:pt x="5072630" y="91930"/>
                  <a:pt x="5056094" y="82008"/>
                </a:cubicBezTo>
                <a:cubicBezTo>
                  <a:pt x="5018122" y="59225"/>
                  <a:pt x="5053636" y="56151"/>
                  <a:pt x="5002306" y="49735"/>
                </a:cubicBezTo>
                <a:cubicBezTo>
                  <a:pt x="4839647" y="29403"/>
                  <a:pt x="4409182" y="29123"/>
                  <a:pt x="4367605" y="28219"/>
                </a:cubicBezTo>
                <a:cubicBezTo>
                  <a:pt x="4181217" y="-18375"/>
                  <a:pt x="4273909" y="758"/>
                  <a:pt x="3861995" y="28219"/>
                </a:cubicBezTo>
                <a:cubicBezTo>
                  <a:pt x="3851645" y="28909"/>
                  <a:pt x="3820220" y="79498"/>
                  <a:pt x="3818965" y="82008"/>
                </a:cubicBezTo>
                <a:cubicBezTo>
                  <a:pt x="3813894" y="92150"/>
                  <a:pt x="3811793" y="103523"/>
                  <a:pt x="3808207" y="114281"/>
                </a:cubicBezTo>
                <a:cubicBezTo>
                  <a:pt x="3810955" y="144505"/>
                  <a:pt x="3809028" y="223499"/>
                  <a:pt x="3829722" y="264888"/>
                </a:cubicBezTo>
                <a:cubicBezTo>
                  <a:pt x="3835504" y="276452"/>
                  <a:pt x="3843160" y="287065"/>
                  <a:pt x="3851237" y="297161"/>
                </a:cubicBezTo>
                <a:cubicBezTo>
                  <a:pt x="3857573" y="305081"/>
                  <a:pt x="3865581" y="311504"/>
                  <a:pt x="3872753" y="318676"/>
                </a:cubicBezTo>
                <a:lnTo>
                  <a:pt x="3894268" y="383222"/>
                </a:lnTo>
                <a:lnTo>
                  <a:pt x="3905026" y="415495"/>
                </a:lnTo>
                <a:cubicBezTo>
                  <a:pt x="3897854" y="433424"/>
                  <a:pt x="3895872" y="454448"/>
                  <a:pt x="3883510" y="469283"/>
                </a:cubicBezTo>
                <a:cubicBezTo>
                  <a:pt x="3876251" y="477994"/>
                  <a:pt x="3862562" y="479475"/>
                  <a:pt x="3851237" y="480041"/>
                </a:cubicBezTo>
                <a:cubicBezTo>
                  <a:pt x="3718677" y="486669"/>
                  <a:pt x="3585882" y="487212"/>
                  <a:pt x="3453205" y="490798"/>
                </a:cubicBezTo>
                <a:cubicBezTo>
                  <a:pt x="3194949" y="533842"/>
                  <a:pt x="3464588" y="492124"/>
                  <a:pt x="2818503" y="512314"/>
                </a:cubicBezTo>
                <a:cubicBezTo>
                  <a:pt x="2778915" y="513551"/>
                  <a:pt x="2739639" y="519782"/>
                  <a:pt x="2700169" y="523071"/>
                </a:cubicBezTo>
                <a:lnTo>
                  <a:pt x="2560320" y="533829"/>
                </a:lnTo>
                <a:cubicBezTo>
                  <a:pt x="2542391" y="537415"/>
                  <a:pt x="2524816" y="544432"/>
                  <a:pt x="2506532" y="544586"/>
                </a:cubicBezTo>
                <a:cubicBezTo>
                  <a:pt x="-6624" y="565794"/>
                  <a:pt x="212563" y="-251937"/>
                  <a:pt x="0" y="598375"/>
                </a:cubicBezTo>
                <a:cubicBezTo>
                  <a:pt x="3586" y="1043024"/>
                  <a:pt x="256" y="1487783"/>
                  <a:pt x="10757" y="1932323"/>
                </a:cubicBezTo>
                <a:cubicBezTo>
                  <a:pt x="11062" y="1945249"/>
                  <a:pt x="26491" y="1953032"/>
                  <a:pt x="32273" y="1964596"/>
                </a:cubicBezTo>
                <a:cubicBezTo>
                  <a:pt x="37344" y="1974738"/>
                  <a:pt x="38563" y="1986446"/>
                  <a:pt x="43030" y="1996869"/>
                </a:cubicBezTo>
                <a:cubicBezTo>
                  <a:pt x="49347" y="2011609"/>
                  <a:pt x="57374" y="2025556"/>
                  <a:pt x="64546" y="2039899"/>
                </a:cubicBezTo>
                <a:cubicBezTo>
                  <a:pt x="68132" y="2054243"/>
                  <a:pt x="71241" y="2068714"/>
                  <a:pt x="75303" y="2082930"/>
                </a:cubicBezTo>
                <a:cubicBezTo>
                  <a:pt x="78418" y="2093833"/>
                  <a:pt x="83837" y="2104084"/>
                  <a:pt x="86061" y="2115203"/>
                </a:cubicBezTo>
                <a:cubicBezTo>
                  <a:pt x="91034" y="2140066"/>
                  <a:pt x="89533" y="2166220"/>
                  <a:pt x="96819" y="2190506"/>
                </a:cubicBezTo>
                <a:cubicBezTo>
                  <a:pt x="102635" y="2209892"/>
                  <a:pt x="125921" y="2230366"/>
                  <a:pt x="139849" y="2244295"/>
                </a:cubicBezTo>
                <a:cubicBezTo>
                  <a:pt x="141859" y="2252334"/>
                  <a:pt x="154751" y="2308574"/>
                  <a:pt x="161365" y="2319598"/>
                </a:cubicBezTo>
                <a:cubicBezTo>
                  <a:pt x="166583" y="2328295"/>
                  <a:pt x="176544" y="2333194"/>
                  <a:pt x="182880" y="2341114"/>
                </a:cubicBezTo>
                <a:cubicBezTo>
                  <a:pt x="190956" y="2351210"/>
                  <a:pt x="194299" y="2365310"/>
                  <a:pt x="204395" y="2373386"/>
                </a:cubicBezTo>
                <a:cubicBezTo>
                  <a:pt x="213250" y="2380470"/>
                  <a:pt x="226526" y="2379073"/>
                  <a:pt x="236668" y="2384144"/>
                </a:cubicBezTo>
                <a:cubicBezTo>
                  <a:pt x="248232" y="2389926"/>
                  <a:pt x="258183" y="2398487"/>
                  <a:pt x="268941" y="2405659"/>
                </a:cubicBezTo>
                <a:lnTo>
                  <a:pt x="1839557" y="2394902"/>
                </a:lnTo>
                <a:cubicBezTo>
                  <a:pt x="1864893" y="2393895"/>
                  <a:pt x="1893346" y="2341114"/>
                  <a:pt x="1893346" y="2341114"/>
                </a:cubicBezTo>
                <a:lnTo>
                  <a:pt x="1914861" y="2276568"/>
                </a:lnTo>
                <a:cubicBezTo>
                  <a:pt x="1918447" y="2265810"/>
                  <a:pt x="1922869" y="2255296"/>
                  <a:pt x="1925619" y="2244295"/>
                </a:cubicBezTo>
                <a:cubicBezTo>
                  <a:pt x="1929205" y="2229951"/>
                  <a:pt x="1932128" y="2215426"/>
                  <a:pt x="1936376" y="2201264"/>
                </a:cubicBezTo>
                <a:cubicBezTo>
                  <a:pt x="1942893" y="2179541"/>
                  <a:pt x="1950720" y="2158233"/>
                  <a:pt x="1957892" y="2136718"/>
                </a:cubicBezTo>
                <a:cubicBezTo>
                  <a:pt x="1961478" y="2125960"/>
                  <a:pt x="1965899" y="2115446"/>
                  <a:pt x="1968649" y="2104445"/>
                </a:cubicBezTo>
                <a:cubicBezTo>
                  <a:pt x="1982157" y="2050414"/>
                  <a:pt x="1974732" y="2075441"/>
                  <a:pt x="1990165" y="2029142"/>
                </a:cubicBezTo>
                <a:cubicBezTo>
                  <a:pt x="1993751" y="1993283"/>
                  <a:pt x="1990324" y="1956009"/>
                  <a:pt x="2000922" y="1921565"/>
                </a:cubicBezTo>
                <a:cubicBezTo>
                  <a:pt x="2005396" y="1907024"/>
                  <a:pt x="2021508" y="1899031"/>
                  <a:pt x="2033195" y="1889292"/>
                </a:cubicBezTo>
                <a:cubicBezTo>
                  <a:pt x="2079438" y="1850757"/>
                  <a:pt x="2049225" y="1881277"/>
                  <a:pt x="2097741" y="1857019"/>
                </a:cubicBezTo>
                <a:cubicBezTo>
                  <a:pt x="2109305" y="1851237"/>
                  <a:pt x="2117098" y="1836074"/>
                  <a:pt x="2130014" y="1835504"/>
                </a:cubicBezTo>
                <a:cubicBezTo>
                  <a:pt x="2362897" y="1825230"/>
                  <a:pt x="2596165" y="1827280"/>
                  <a:pt x="2829261" y="1824746"/>
                </a:cubicBezTo>
                <a:lnTo>
                  <a:pt x="4109421" y="1813989"/>
                </a:lnTo>
                <a:cubicBezTo>
                  <a:pt x="5248599" y="1761005"/>
                  <a:pt x="4342841" y="1796792"/>
                  <a:pt x="6551407" y="1781716"/>
                </a:cubicBezTo>
                <a:lnTo>
                  <a:pt x="7723990" y="1770958"/>
                </a:lnTo>
                <a:cubicBezTo>
                  <a:pt x="7755238" y="1767052"/>
                  <a:pt x="7817539" y="1762772"/>
                  <a:pt x="7853082" y="1749443"/>
                </a:cubicBezTo>
                <a:cubicBezTo>
                  <a:pt x="7868098" y="1743812"/>
                  <a:pt x="7882189" y="1735884"/>
                  <a:pt x="7896113" y="1727928"/>
                </a:cubicBezTo>
                <a:cubicBezTo>
                  <a:pt x="7907339" y="1721513"/>
                  <a:pt x="7916502" y="1711505"/>
                  <a:pt x="7928386" y="1706412"/>
                </a:cubicBezTo>
                <a:cubicBezTo>
                  <a:pt x="7941975" y="1700588"/>
                  <a:pt x="7957152" y="1699545"/>
                  <a:pt x="7971416" y="1695655"/>
                </a:cubicBezTo>
                <a:cubicBezTo>
                  <a:pt x="7996602" y="1688786"/>
                  <a:pt x="8021619" y="1681311"/>
                  <a:pt x="8046720" y="1674139"/>
                </a:cubicBezTo>
                <a:cubicBezTo>
                  <a:pt x="8091054" y="1607637"/>
                  <a:pt x="8041830" y="1672509"/>
                  <a:pt x="8100508" y="1620351"/>
                </a:cubicBezTo>
                <a:cubicBezTo>
                  <a:pt x="8123250" y="1600136"/>
                  <a:pt x="8143539" y="1577320"/>
                  <a:pt x="8165054" y="1555805"/>
                </a:cubicBezTo>
                <a:lnTo>
                  <a:pt x="8208085" y="1512775"/>
                </a:lnTo>
                <a:cubicBezTo>
                  <a:pt x="8218843" y="1502017"/>
                  <a:pt x="8225924" y="1485313"/>
                  <a:pt x="8240357" y="1480502"/>
                </a:cubicBezTo>
                <a:lnTo>
                  <a:pt x="8272630" y="1469744"/>
                </a:lnTo>
                <a:cubicBezTo>
                  <a:pt x="8289982" y="1452393"/>
                  <a:pt x="8305482" y="1439707"/>
                  <a:pt x="8315661" y="1415956"/>
                </a:cubicBezTo>
                <a:cubicBezTo>
                  <a:pt x="8321485" y="1402366"/>
                  <a:pt x="8320595" y="1386515"/>
                  <a:pt x="8326419" y="1372925"/>
                </a:cubicBezTo>
                <a:cubicBezTo>
                  <a:pt x="8331512" y="1361041"/>
                  <a:pt x="8342152" y="1352216"/>
                  <a:pt x="8347934" y="1340652"/>
                </a:cubicBezTo>
                <a:cubicBezTo>
                  <a:pt x="8353005" y="1330510"/>
                  <a:pt x="8353185" y="1318292"/>
                  <a:pt x="8358692" y="1308379"/>
                </a:cubicBezTo>
                <a:cubicBezTo>
                  <a:pt x="8371250" y="1285775"/>
                  <a:pt x="8386207" y="1264520"/>
                  <a:pt x="8401722" y="1243834"/>
                </a:cubicBezTo>
                <a:cubicBezTo>
                  <a:pt x="8412480" y="1229490"/>
                  <a:pt x="8425288" y="1216476"/>
                  <a:pt x="8433995" y="1200803"/>
                </a:cubicBezTo>
                <a:cubicBezTo>
                  <a:pt x="8481399" y="1115476"/>
                  <a:pt x="8430236" y="1172289"/>
                  <a:pt x="8477026" y="1125499"/>
                </a:cubicBezTo>
                <a:cubicBezTo>
                  <a:pt x="8484198" y="1107570"/>
                  <a:pt x="8489163" y="1088591"/>
                  <a:pt x="8498541" y="1071711"/>
                </a:cubicBezTo>
                <a:cubicBezTo>
                  <a:pt x="8507248" y="1056038"/>
                  <a:pt x="8523301" y="1044960"/>
                  <a:pt x="8530814" y="1028681"/>
                </a:cubicBezTo>
                <a:cubicBezTo>
                  <a:pt x="8545070" y="997793"/>
                  <a:pt x="8544217" y="960167"/>
                  <a:pt x="8563087" y="931862"/>
                </a:cubicBezTo>
                <a:cubicBezTo>
                  <a:pt x="8570259" y="921104"/>
                  <a:pt x="8579351" y="911404"/>
                  <a:pt x="8584602" y="899589"/>
                </a:cubicBezTo>
                <a:cubicBezTo>
                  <a:pt x="8593813" y="878865"/>
                  <a:pt x="8593537" y="853913"/>
                  <a:pt x="8606117" y="835043"/>
                </a:cubicBezTo>
                <a:lnTo>
                  <a:pt x="8627633" y="802770"/>
                </a:lnTo>
                <a:cubicBezTo>
                  <a:pt x="8634805" y="766911"/>
                  <a:pt x="8650974" y="731717"/>
                  <a:pt x="8649148" y="695194"/>
                </a:cubicBezTo>
                <a:cubicBezTo>
                  <a:pt x="8637301" y="458256"/>
                  <a:pt x="8650194" y="550871"/>
                  <a:pt x="8627633" y="415495"/>
                </a:cubicBezTo>
                <a:cubicBezTo>
                  <a:pt x="8624047" y="304333"/>
                  <a:pt x="8626944" y="192771"/>
                  <a:pt x="8616875" y="82008"/>
                </a:cubicBezTo>
                <a:cubicBezTo>
                  <a:pt x="8615957" y="71907"/>
                  <a:pt x="8604432" y="65028"/>
                  <a:pt x="8595360" y="60492"/>
                </a:cubicBezTo>
                <a:cubicBezTo>
                  <a:pt x="8548109" y="36866"/>
                  <a:pt x="8507035" y="35580"/>
                  <a:pt x="8455510" y="28219"/>
                </a:cubicBezTo>
                <a:cubicBezTo>
                  <a:pt x="8322832" y="31805"/>
                  <a:pt x="8190045" y="32510"/>
                  <a:pt x="8057477" y="38977"/>
                </a:cubicBezTo>
                <a:cubicBezTo>
                  <a:pt x="8042710" y="39697"/>
                  <a:pt x="8028663" y="45673"/>
                  <a:pt x="8014447" y="49735"/>
                </a:cubicBezTo>
                <a:cubicBezTo>
                  <a:pt x="7981652" y="59105"/>
                  <a:pt x="7975567" y="65646"/>
                  <a:pt x="7939143" y="71250"/>
                </a:cubicBezTo>
                <a:cubicBezTo>
                  <a:pt x="7907049" y="76188"/>
                  <a:pt x="7874511" y="77717"/>
                  <a:pt x="7842325" y="82008"/>
                </a:cubicBezTo>
                <a:cubicBezTo>
                  <a:pt x="7820704" y="84891"/>
                  <a:pt x="7799509" y="90875"/>
                  <a:pt x="7777779" y="92765"/>
                </a:cubicBezTo>
                <a:cubicBezTo>
                  <a:pt x="7716943" y="98055"/>
                  <a:pt x="7655859" y="99937"/>
                  <a:pt x="7594899" y="103523"/>
                </a:cubicBezTo>
                <a:lnTo>
                  <a:pt x="5389581" y="92765"/>
                </a:lnTo>
                <a:cubicBezTo>
                  <a:pt x="3879611" y="79100"/>
                  <a:pt x="6322108" y="82008"/>
                  <a:pt x="5077609" y="82008"/>
                </a:cubicBezTo>
              </a:path>
            </a:pathLst>
          </a:custGeom>
          <a:noFill/>
          <a:ln w="57150">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ndParaRPr>
          </a:p>
        </p:txBody>
      </p:sp>
    </p:spTree>
    <p:extLst>
      <p:ext uri="{BB962C8B-B14F-4D97-AF65-F5344CB8AC3E}">
        <p14:creationId xmlns:p14="http://schemas.microsoft.com/office/powerpoint/2010/main" val="353113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914400"/>
          </a:xfrm>
        </p:spPr>
        <p:txBody>
          <a:bodyPr/>
          <a:lstStyle/>
          <a:p>
            <a:pPr>
              <a:defRPr/>
            </a:pPr>
            <a:r>
              <a:rPr lang="en-US" sz="4000" b="1" dirty="0" smtClean="0">
                <a:latin typeface="Arial" panose="020B0604020202020204" pitchFamily="34" charset="0"/>
                <a:cs typeface="Arial" panose="020B0604020202020204" pitchFamily="34" charset="0"/>
              </a:rPr>
              <a:t>Elements of APA Documents</a:t>
            </a:r>
            <a:endParaRPr lang="en-US"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0" y="1143000"/>
            <a:ext cx="6934200" cy="5257800"/>
          </a:xfrm>
        </p:spPr>
        <p:txBody>
          <a:bodyPr/>
          <a:lstStyle/>
          <a:p>
            <a:pPr>
              <a:buFont typeface="Wingdings" panose="05000000000000000000" pitchFamily="2" charset="2"/>
              <a:buChar char="§"/>
              <a:defRPr/>
            </a:pPr>
            <a:r>
              <a:rPr lang="en-US" dirty="0" smtClean="0">
                <a:latin typeface="Arial" panose="020B0604020202020204" pitchFamily="34" charset="0"/>
                <a:cs typeface="Arial" panose="020B0604020202020204" pitchFamily="34" charset="0"/>
              </a:rPr>
              <a:t>Title Page</a:t>
            </a:r>
          </a:p>
          <a:p>
            <a:pPr>
              <a:buFont typeface="Wingdings" panose="05000000000000000000" pitchFamily="2" charset="2"/>
              <a:buChar char="§"/>
              <a:defRPr/>
            </a:pPr>
            <a:r>
              <a:rPr lang="en-US" dirty="0" smtClean="0">
                <a:latin typeface="Arial" panose="020B0604020202020204" pitchFamily="34" charset="0"/>
                <a:cs typeface="Arial" panose="020B0604020202020204" pitchFamily="34" charset="0"/>
              </a:rPr>
              <a:t>Running Header</a:t>
            </a:r>
          </a:p>
          <a:p>
            <a:pPr marL="342900" lvl="1" indent="-342900">
              <a:buFont typeface="Wingdings" panose="05000000000000000000" pitchFamily="2" charset="2"/>
              <a:buChar char="§"/>
              <a:defRPr/>
            </a:pPr>
            <a:r>
              <a:rPr lang="en-US" sz="3200" dirty="0">
                <a:latin typeface="Arial" panose="020B0604020202020204" pitchFamily="34" charset="0"/>
                <a:ea typeface="+mn-ea"/>
                <a:cs typeface="Arial" panose="020B0604020202020204" pitchFamily="34" charset="0"/>
              </a:rPr>
              <a:t>Abstract</a:t>
            </a:r>
          </a:p>
          <a:p>
            <a:pPr>
              <a:buFont typeface="Wingdings" panose="05000000000000000000" pitchFamily="2" charset="2"/>
              <a:buChar char="§"/>
              <a:defRPr/>
            </a:pPr>
            <a:r>
              <a:rPr lang="en-US" dirty="0" smtClean="0">
                <a:latin typeface="Arial" panose="020B0604020202020204" pitchFamily="34" charset="0"/>
                <a:cs typeface="Arial" panose="020B0604020202020204" pitchFamily="34" charset="0"/>
              </a:rPr>
              <a:t>Document Sections with Headings:</a:t>
            </a:r>
          </a:p>
          <a:p>
            <a:pPr marL="914400" lvl="1" indent="-342900">
              <a:buFont typeface="Arial" panose="020B0604020202020204" pitchFamily="34" charset="0"/>
              <a:buChar char="•"/>
              <a:defRPr/>
            </a:pPr>
            <a:r>
              <a:rPr lang="en-US" dirty="0" smtClean="0">
                <a:latin typeface="Arial" panose="020B0604020202020204" pitchFamily="34" charset="0"/>
                <a:cs typeface="Arial" panose="020B0604020202020204" pitchFamily="34" charset="0"/>
              </a:rPr>
              <a:t>Introduction</a:t>
            </a:r>
          </a:p>
          <a:p>
            <a:pPr marL="914400" lvl="1" indent="-342900">
              <a:buFont typeface="Arial" panose="020B0604020202020204" pitchFamily="34" charset="0"/>
              <a:buChar char="•"/>
              <a:defRPr/>
            </a:pPr>
            <a:r>
              <a:rPr lang="en-US" dirty="0" smtClean="0">
                <a:latin typeface="Arial" panose="020B0604020202020204" pitchFamily="34" charset="0"/>
                <a:cs typeface="Arial" panose="020B0604020202020204" pitchFamily="34" charset="0"/>
              </a:rPr>
              <a:t>Method</a:t>
            </a:r>
          </a:p>
          <a:p>
            <a:pPr marL="914400" lvl="1" indent="-342900">
              <a:buFont typeface="Arial" panose="020B0604020202020204" pitchFamily="34" charset="0"/>
              <a:buChar char="•"/>
              <a:defRPr/>
            </a:pPr>
            <a:r>
              <a:rPr lang="en-US" dirty="0" smtClean="0">
                <a:latin typeface="Arial" panose="020B0604020202020204" pitchFamily="34" charset="0"/>
                <a:cs typeface="Arial" panose="020B0604020202020204" pitchFamily="34" charset="0"/>
              </a:rPr>
              <a:t>Results</a:t>
            </a:r>
          </a:p>
          <a:p>
            <a:pPr marL="914400" lvl="1" indent="-342900">
              <a:buFont typeface="Arial" panose="020B0604020202020204" pitchFamily="34" charset="0"/>
              <a:buChar char="•"/>
              <a:defRPr/>
            </a:pPr>
            <a:r>
              <a:rPr lang="en-US" dirty="0" smtClean="0">
                <a:latin typeface="Arial" panose="020B0604020202020204" pitchFamily="34" charset="0"/>
                <a:cs typeface="Arial" panose="020B0604020202020204" pitchFamily="34" charset="0"/>
              </a:rPr>
              <a:t>Discussion</a:t>
            </a:r>
          </a:p>
          <a:p>
            <a:pPr>
              <a:buFont typeface="Wingdings" panose="05000000000000000000" pitchFamily="2" charset="2"/>
              <a:buChar char="§"/>
              <a:defRPr/>
            </a:pPr>
            <a:r>
              <a:rPr lang="en-US" dirty="0" smtClean="0">
                <a:latin typeface="Arial" panose="020B0604020202020204" pitchFamily="34" charset="0"/>
                <a:cs typeface="Arial" panose="020B0604020202020204" pitchFamily="34" charset="0"/>
              </a:rPr>
              <a:t>References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pic>
        <p:nvPicPr>
          <p:cNvPr id="24578" name="Picture 2" descr="Models the layout of a title page, with Running head: followed by first fifty characters of title in all caps and the page number right aligned in the header margin.&#10;The middle of the page, centered, is the full title and subtitle, the student writer's full name, and the name of the student's institution of higher education where the document is being published all in double line spacing.&#10;Near the bottom, centered, is the heading &quot;Author Note.&quot; On the next line down, with a tab indent, is the statement of what class the paper was prepared for, which section of the class, and the full name of the teacher." title="Image of a Title P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09563"/>
            <a:ext cx="4819650" cy="62388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143000" y="326496"/>
            <a:ext cx="1828800" cy="2514600"/>
          </a:xfrm>
        </p:spPr>
        <p:txBody>
          <a:bodyPr/>
          <a:lstStyle/>
          <a:p>
            <a:pPr algn="r"/>
            <a:r>
              <a:rPr lang="en-US" b="1" dirty="0" smtClean="0">
                <a:solidFill>
                  <a:schemeClr val="bg2">
                    <a:lumMod val="50000"/>
                  </a:schemeClr>
                </a:solidFill>
                <a:latin typeface="Arial" panose="020B0604020202020204" pitchFamily="34" charset="0"/>
                <a:cs typeface="Arial" panose="020B0604020202020204" pitchFamily="34" charset="0"/>
              </a:rPr>
              <a:t>APA Title Page</a:t>
            </a:r>
            <a:endParaRPr lang="en-US" b="1" dirty="0">
              <a:solidFill>
                <a:schemeClr val="bg2">
                  <a:lumMod val="50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800100" y="304800"/>
            <a:ext cx="7772400" cy="533400"/>
          </a:xfrm>
        </p:spPr>
        <p:txBody>
          <a:bodyPr/>
          <a:lstStyle/>
          <a:p>
            <a:pPr eaLnBrk="1" hangingPunct="1">
              <a:defRPr/>
            </a:pPr>
            <a:r>
              <a:rPr lang="en-US" altLang="en-US" b="1" dirty="0" smtClean="0">
                <a:latin typeface="Arial" charset="0"/>
              </a:rPr>
              <a:t>APA Style</a:t>
            </a:r>
          </a:p>
        </p:txBody>
      </p:sp>
      <p:sp>
        <p:nvSpPr>
          <p:cNvPr id="10243" name="Rectangle 3"/>
          <p:cNvSpPr>
            <a:spLocks noGrp="1" noChangeArrowheads="1"/>
          </p:cNvSpPr>
          <p:nvPr>
            <p:ph type="body" idx="4294967295"/>
          </p:nvPr>
        </p:nvSpPr>
        <p:spPr>
          <a:xfrm>
            <a:off x="609600" y="1066800"/>
            <a:ext cx="8382000" cy="4191000"/>
          </a:xfrm>
        </p:spPr>
        <p:txBody>
          <a:bodyPr/>
          <a:lstStyle/>
          <a:p>
            <a:pPr eaLnBrk="1" hangingPunct="1">
              <a:lnSpc>
                <a:spcPct val="125000"/>
              </a:lnSpc>
              <a:spcBef>
                <a:spcPct val="0"/>
              </a:spcBef>
              <a:spcAft>
                <a:spcPts val="1800"/>
              </a:spcAft>
              <a:buFontTx/>
              <a:buNone/>
            </a:pPr>
            <a:r>
              <a:rPr lang="en-US" altLang="en-US" sz="3600" b="1" dirty="0" smtClean="0">
                <a:latin typeface="Arial" panose="020B0604020202020204" pitchFamily="34" charset="0"/>
                <a:ea typeface="Calibri" panose="020F0502020204030204" pitchFamily="34" charset="0"/>
                <a:cs typeface="Calibri" panose="020F0502020204030204" pitchFamily="34" charset="0"/>
              </a:rPr>
              <a:t>American Psychological Association </a:t>
            </a:r>
          </a:p>
          <a:p>
            <a:pPr eaLnBrk="1" hangingPunct="1">
              <a:lnSpc>
                <a:spcPct val="125000"/>
              </a:lnSpc>
              <a:spcBef>
                <a:spcPct val="0"/>
              </a:spcBef>
              <a:spcAft>
                <a:spcPts val="1800"/>
              </a:spcAft>
            </a:pPr>
            <a:r>
              <a:rPr lang="en-US" altLang="en-US" dirty="0" smtClean="0">
                <a:latin typeface="Arial" panose="020B0604020202020204" pitchFamily="34" charset="0"/>
                <a:ea typeface="Calibri" panose="020F0502020204030204" pitchFamily="34" charset="0"/>
                <a:cs typeface="Calibri" panose="020F0502020204030204" pitchFamily="34" charset="0"/>
              </a:rPr>
              <a:t>Originally designed for psychology and social sciences, extended to other fields </a:t>
            </a:r>
          </a:p>
          <a:p>
            <a:pPr eaLnBrk="1" hangingPunct="1">
              <a:lnSpc>
                <a:spcPct val="125000"/>
              </a:lnSpc>
              <a:spcBef>
                <a:spcPct val="0"/>
              </a:spcBef>
              <a:spcAft>
                <a:spcPts val="1800"/>
              </a:spcAft>
            </a:pPr>
            <a:r>
              <a:rPr lang="en-US" altLang="en-US" dirty="0" smtClean="0">
                <a:latin typeface="Arial" panose="020B0604020202020204" pitchFamily="34" charset="0"/>
                <a:ea typeface="Calibri" panose="020F0502020204030204" pitchFamily="34" charset="0"/>
                <a:cs typeface="Calibri" panose="020F0502020204030204" pitchFamily="34" charset="0"/>
              </a:rPr>
              <a:t>Emphasizes </a:t>
            </a:r>
            <a:r>
              <a:rPr lang="en-US" altLang="en-US" b="1" dirty="0" smtClean="0">
                <a:latin typeface="Arial" panose="020B0604020202020204" pitchFamily="34" charset="0"/>
                <a:ea typeface="Calibri" panose="020F0502020204030204" pitchFamily="34" charset="0"/>
                <a:cs typeface="Calibri" panose="020F0502020204030204" pitchFamily="34" charset="0"/>
              </a:rPr>
              <a:t>authors and dates</a:t>
            </a:r>
            <a:r>
              <a:rPr lang="en-US" altLang="en-US" dirty="0" smtClean="0">
                <a:latin typeface="Arial" panose="020B0604020202020204" pitchFamily="34" charset="0"/>
                <a:ea typeface="Calibri" panose="020F0502020204030204" pitchFamily="34" charset="0"/>
                <a:cs typeface="Calibri" panose="020F0502020204030204" pitchFamily="34" charset="0"/>
              </a:rPr>
              <a:t>, which </a:t>
            </a:r>
            <a:br>
              <a:rPr lang="en-US" altLang="en-US" dirty="0" smtClean="0">
                <a:latin typeface="Arial" panose="020B0604020202020204" pitchFamily="34" charset="0"/>
                <a:ea typeface="Calibri" panose="020F0502020204030204" pitchFamily="34" charset="0"/>
                <a:cs typeface="Calibri" panose="020F0502020204030204" pitchFamily="34" charset="0"/>
              </a:rPr>
            </a:br>
            <a:r>
              <a:rPr lang="en-US" altLang="en-US" b="1" dirty="0" smtClean="0">
                <a:latin typeface="Arial" panose="020B0604020202020204" pitchFamily="34" charset="0"/>
                <a:ea typeface="Calibri" panose="020F0502020204030204" pitchFamily="34" charset="0"/>
                <a:cs typeface="Calibri" panose="020F0502020204030204" pitchFamily="34" charset="0"/>
              </a:rPr>
              <a:t>must </a:t>
            </a:r>
            <a:r>
              <a:rPr lang="en-US" altLang="en-US" dirty="0" smtClean="0">
                <a:latin typeface="Arial" panose="020B0604020202020204" pitchFamily="34" charset="0"/>
                <a:ea typeface="Calibri" panose="020F0502020204030204" pitchFamily="34" charset="0"/>
                <a:cs typeface="Calibri" panose="020F0502020204030204" pitchFamily="34" charset="0"/>
              </a:rPr>
              <a:t>be given in the body of your text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4578" name="Title 1"/>
          <p:cNvSpPr>
            <a:spLocks noGrp="1"/>
          </p:cNvSpPr>
          <p:nvPr>
            <p:ph type="title"/>
          </p:nvPr>
        </p:nvSpPr>
        <p:spPr>
          <a:xfrm>
            <a:off x="685800" y="304800"/>
            <a:ext cx="7772400" cy="609600"/>
          </a:xfrm>
        </p:spPr>
        <p:txBody>
          <a:bodyPr/>
          <a:lstStyle/>
          <a:p>
            <a:pPr>
              <a:defRPr/>
            </a:pPr>
            <a:r>
              <a:rPr lang="en-US" altLang="en-US" sz="4000" b="1" dirty="0" smtClean="0">
                <a:latin typeface="Arial" panose="020B0604020202020204" pitchFamily="34" charset="0"/>
                <a:cs typeface="Arial" panose="020B0604020202020204" pitchFamily="34" charset="0"/>
              </a:rPr>
              <a:t>Title Page</a:t>
            </a:r>
          </a:p>
        </p:txBody>
      </p:sp>
      <p:sp>
        <p:nvSpPr>
          <p:cNvPr id="25603" name="Content Placeholder 2"/>
          <p:cNvSpPr>
            <a:spLocks noGrp="1"/>
          </p:cNvSpPr>
          <p:nvPr>
            <p:ph idx="1"/>
          </p:nvPr>
        </p:nvSpPr>
        <p:spPr>
          <a:xfrm>
            <a:off x="685800" y="1066800"/>
            <a:ext cx="8077200" cy="5029200"/>
          </a:xfrm>
        </p:spPr>
        <p:txBody>
          <a:bodyPr/>
          <a:lstStyle/>
          <a:p>
            <a:pPr marL="0" indent="0">
              <a:buFontTx/>
              <a:buNone/>
            </a:pPr>
            <a:r>
              <a:rPr lang="en-US" altLang="en-US" sz="3600" b="1" dirty="0" smtClean="0">
                <a:latin typeface="Arial" panose="020B0604020202020204" pitchFamily="34" charset="0"/>
                <a:cs typeface="Arial" panose="020B0604020202020204" pitchFamily="34" charset="0"/>
              </a:rPr>
              <a:t>Header aligned left:</a:t>
            </a:r>
          </a:p>
          <a:p>
            <a:r>
              <a:rPr lang="en-US" altLang="en-US" sz="3600" dirty="0" smtClean="0">
                <a:latin typeface="Arial" panose="020B0604020202020204" pitchFamily="34" charset="0"/>
                <a:cs typeface="Arial" panose="020B0604020202020204" pitchFamily="34" charset="0"/>
              </a:rPr>
              <a:t>Running head: SHORT VERSION OF YOUR TITLE </a:t>
            </a:r>
            <a:r>
              <a:rPr lang="en-US" altLang="en-US" sz="3600" dirty="0">
                <a:latin typeface="Arial" panose="020B0604020202020204" pitchFamily="34" charset="0"/>
                <a:cs typeface="Arial" panose="020B0604020202020204" pitchFamily="34" charset="0"/>
              </a:rPr>
              <a:t/>
            </a:r>
            <a:br>
              <a:rPr lang="en-US" altLang="en-US" sz="3600" dirty="0">
                <a:latin typeface="Arial" panose="020B0604020202020204" pitchFamily="34" charset="0"/>
                <a:cs typeface="Arial" panose="020B0604020202020204" pitchFamily="34" charset="0"/>
              </a:rPr>
            </a:br>
            <a:r>
              <a:rPr lang="en-US" altLang="en-US" sz="3600" dirty="0" smtClean="0">
                <a:latin typeface="Arial" panose="020B0604020202020204" pitchFamily="34" charset="0"/>
                <a:cs typeface="Arial" panose="020B0604020202020204" pitchFamily="34" charset="0"/>
              </a:rPr>
              <a:t>Maximum 50 characters in all caps</a:t>
            </a:r>
          </a:p>
          <a:p>
            <a:r>
              <a:rPr lang="en-US" altLang="en-US" sz="3600" b="1" dirty="0" smtClean="0">
                <a:latin typeface="Arial" panose="020B0604020202020204" pitchFamily="34" charset="0"/>
                <a:cs typeface="Arial" panose="020B0604020202020204" pitchFamily="34" charset="0"/>
              </a:rPr>
              <a:t>Page number aligned right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228600"/>
            <a:ext cx="7772400" cy="685800"/>
          </a:xfrm>
        </p:spPr>
        <p:txBody>
          <a:bodyPr/>
          <a:lstStyle/>
          <a:p>
            <a:pPr>
              <a:defRPr/>
            </a:pPr>
            <a:r>
              <a:rPr lang="en-US" altLang="en-US" b="1" dirty="0" smtClean="0">
                <a:latin typeface="Arial" panose="020B0604020202020204" pitchFamily="34" charset="0"/>
                <a:cs typeface="Arial" panose="020B0604020202020204" pitchFamily="34" charset="0"/>
              </a:rPr>
              <a:t>Running Header</a:t>
            </a:r>
          </a:p>
        </p:txBody>
      </p:sp>
      <p:sp>
        <p:nvSpPr>
          <p:cNvPr id="26627" name="Content Placeholder 2"/>
          <p:cNvSpPr>
            <a:spLocks noGrp="1"/>
          </p:cNvSpPr>
          <p:nvPr>
            <p:ph idx="1"/>
          </p:nvPr>
        </p:nvSpPr>
        <p:spPr>
          <a:xfrm>
            <a:off x="685800" y="914400"/>
            <a:ext cx="7772400" cy="5181600"/>
          </a:xfrm>
        </p:spPr>
        <p:txBody>
          <a:bodyPr/>
          <a:lstStyle/>
          <a:p>
            <a:pPr marL="0" indent="0">
              <a:spcBef>
                <a:spcPts val="0"/>
              </a:spcBef>
              <a:spcAft>
                <a:spcPts val="2400"/>
              </a:spcAft>
              <a:buFontTx/>
              <a:buNone/>
            </a:pPr>
            <a:r>
              <a:rPr lang="en-US" altLang="en-US" dirty="0" smtClean="0">
                <a:latin typeface="Arial" panose="020B0604020202020204" pitchFamily="34" charset="0"/>
                <a:cs typeface="Arial" panose="020B0604020202020204" pitchFamily="34" charset="0"/>
              </a:rPr>
              <a:t>Use “Different First Page” function, and for title page only, type “Running head:” before a truncated version of your title in ALL CAPS. </a:t>
            </a:r>
          </a:p>
          <a:p>
            <a:pPr marL="0" indent="0">
              <a:spcBef>
                <a:spcPts val="0"/>
              </a:spcBef>
              <a:spcAft>
                <a:spcPts val="2400"/>
              </a:spcAft>
              <a:buFontTx/>
              <a:buNone/>
            </a:pPr>
            <a:r>
              <a:rPr lang="en-US" altLang="en-US" dirty="0" smtClean="0">
                <a:latin typeface="Arial" panose="020B0604020202020204" pitchFamily="34" charset="0"/>
                <a:cs typeface="Arial" panose="020B0604020202020204" pitchFamily="34" charset="0"/>
              </a:rPr>
              <a:t>In rest of document, header is only your title in all caps.</a:t>
            </a:r>
          </a:p>
          <a:p>
            <a:pPr marL="0" indent="0">
              <a:buFontTx/>
              <a:buNone/>
            </a:pPr>
            <a:r>
              <a:rPr lang="en-US" altLang="en-US" dirty="0" smtClean="0">
                <a:latin typeface="Arial" panose="020B0604020202020204" pitchFamily="34" charset="0"/>
                <a:cs typeface="Arial" panose="020B0604020202020204" pitchFamily="34" charset="0"/>
              </a:rPr>
              <a:t>Throughout document, page numbers should align with the right margin starting from the title page.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8229600" cy="5486400"/>
          </a:xfrm>
        </p:spPr>
        <p:txBody>
          <a:bodyPr/>
          <a:lstStyle/>
          <a:p>
            <a:pPr marL="0" indent="0">
              <a:spcBef>
                <a:spcPts val="1800"/>
              </a:spcBef>
              <a:buFontTx/>
              <a:buNone/>
            </a:pPr>
            <a:r>
              <a:rPr lang="en-US" altLang="en-US" b="1" dirty="0" smtClean="0">
                <a:latin typeface="Arial" panose="020B0604020202020204" pitchFamily="34" charset="0"/>
                <a:cs typeface="Arial" panose="020B0604020202020204" pitchFamily="34" charset="0"/>
              </a:rPr>
              <a:t>Middle of page, centered: </a:t>
            </a:r>
          </a:p>
          <a:p>
            <a:pPr>
              <a:spcBef>
                <a:spcPct val="0"/>
              </a:spcBef>
            </a:pPr>
            <a:r>
              <a:rPr lang="en-US" altLang="en-US" dirty="0" smtClean="0">
                <a:latin typeface="Arial" panose="020B0604020202020204" pitchFamily="34" charset="0"/>
                <a:cs typeface="Arial" panose="020B0604020202020204" pitchFamily="34" charset="0"/>
              </a:rPr>
              <a:t>Full title of your work (12 words or fewer)</a:t>
            </a:r>
          </a:p>
          <a:p>
            <a:pPr>
              <a:spcBef>
                <a:spcPct val="0"/>
              </a:spcBef>
            </a:pPr>
            <a:r>
              <a:rPr lang="en-US" altLang="en-US" dirty="0" smtClean="0">
                <a:latin typeface="Arial" panose="020B0604020202020204" pitchFamily="34" charset="0"/>
                <a:cs typeface="Arial" panose="020B0604020202020204" pitchFamily="34" charset="0"/>
              </a:rPr>
              <a:t>Your name</a:t>
            </a:r>
          </a:p>
          <a:p>
            <a:pPr>
              <a:spcBef>
                <a:spcPct val="0"/>
              </a:spcBef>
            </a:pPr>
            <a:r>
              <a:rPr lang="en-US" altLang="en-US" dirty="0" smtClean="0">
                <a:latin typeface="Arial" panose="020B0604020202020204" pitchFamily="34" charset="0"/>
                <a:cs typeface="Arial" panose="020B0604020202020204" pitchFamily="34" charset="0"/>
              </a:rPr>
              <a:t>Your school’s name</a:t>
            </a:r>
          </a:p>
          <a:p>
            <a:pPr marL="0" indent="0">
              <a:spcBef>
                <a:spcPts val="1800"/>
              </a:spcBef>
              <a:buFontTx/>
              <a:buNone/>
            </a:pPr>
            <a:r>
              <a:rPr lang="en-US" altLang="en-US" b="1" dirty="0" smtClean="0">
                <a:latin typeface="Arial" panose="020B0604020202020204" pitchFamily="34" charset="0"/>
                <a:cs typeface="Arial" panose="020B0604020202020204" pitchFamily="34" charset="0"/>
              </a:rPr>
              <a:t>Near bottom of page: </a:t>
            </a:r>
          </a:p>
          <a:p>
            <a:pPr>
              <a:spcBef>
                <a:spcPct val="0"/>
              </a:spcBef>
            </a:pPr>
            <a:r>
              <a:rPr lang="en-US" altLang="en-US" dirty="0" smtClean="0">
                <a:latin typeface="Arial" panose="020B0604020202020204" pitchFamily="34" charset="0"/>
                <a:cs typeface="Arial" panose="020B0604020202020204" pitchFamily="34" charset="0"/>
              </a:rPr>
              <a:t>Heading “Author Note” centered</a:t>
            </a:r>
          </a:p>
          <a:p>
            <a:pPr>
              <a:spcBef>
                <a:spcPct val="0"/>
              </a:spcBef>
            </a:pPr>
            <a:r>
              <a:rPr lang="en-US" altLang="en-US" dirty="0" smtClean="0">
                <a:latin typeface="Arial" panose="020B0604020202020204" pitchFamily="34" charset="0"/>
                <a:cs typeface="Arial" panose="020B0604020202020204" pitchFamily="34" charset="0"/>
              </a:rPr>
              <a:t>First line indented ½-inch </a:t>
            </a:r>
          </a:p>
          <a:p>
            <a:pPr>
              <a:spcBef>
                <a:spcPct val="0"/>
              </a:spcBef>
            </a:pPr>
            <a:r>
              <a:rPr lang="en-US" altLang="en-US" dirty="0" smtClean="0">
                <a:latin typeface="Arial" panose="020B0604020202020204" pitchFamily="34" charset="0"/>
                <a:cs typeface="Arial" panose="020B0604020202020204" pitchFamily="34" charset="0"/>
              </a:rPr>
              <a:t>The course name, section, and instructor name, or other institutional information</a:t>
            </a:r>
          </a:p>
        </p:txBody>
      </p:sp>
      <p:sp>
        <p:nvSpPr>
          <p:cNvPr id="2" name="Title 1"/>
          <p:cNvSpPr>
            <a:spLocks noGrp="1"/>
          </p:cNvSpPr>
          <p:nvPr>
            <p:ph type="title"/>
          </p:nvPr>
        </p:nvSpPr>
        <p:spPr>
          <a:xfrm>
            <a:off x="5715000" y="76200"/>
            <a:ext cx="2743200" cy="1143000"/>
          </a:xfrm>
        </p:spPr>
        <p:txBody>
          <a:bodyPr/>
          <a:lstStyle/>
          <a:p>
            <a:r>
              <a:rPr lang="en-US" dirty="0" smtClean="0">
                <a:solidFill>
                  <a:srgbClr val="FFE697"/>
                </a:solidFill>
              </a:rPr>
              <a:t>Title Page cont’d</a:t>
            </a:r>
            <a:endParaRPr lang="en-US" dirty="0">
              <a:solidFill>
                <a:srgbClr val="FFE697"/>
              </a:solidFill>
            </a:endParaRPr>
          </a:p>
        </p:txBody>
      </p:sp>
    </p:spTree>
    <p:extLst>
      <p:ext uri="{BB962C8B-B14F-4D97-AF65-F5344CB8AC3E}">
        <p14:creationId xmlns:p14="http://schemas.microsoft.com/office/powerpoint/2010/main" val="16316537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304800"/>
            <a:ext cx="7772400" cy="762000"/>
          </a:xfrm>
        </p:spPr>
        <p:txBody>
          <a:bodyPr/>
          <a:lstStyle/>
          <a:p>
            <a:pPr>
              <a:defRPr/>
            </a:pPr>
            <a:r>
              <a:rPr lang="en-US" altLang="en-US" b="1" dirty="0" smtClean="0">
                <a:latin typeface="Arial" panose="020B0604020202020204" pitchFamily="34" charset="0"/>
                <a:cs typeface="Arial" panose="020B0604020202020204" pitchFamily="34" charset="0"/>
              </a:rPr>
              <a:t>Abstract</a:t>
            </a:r>
          </a:p>
        </p:txBody>
      </p:sp>
      <p:sp>
        <p:nvSpPr>
          <p:cNvPr id="26627" name="Content Placeholder 2"/>
          <p:cNvSpPr>
            <a:spLocks noGrp="1"/>
          </p:cNvSpPr>
          <p:nvPr>
            <p:ph idx="1"/>
          </p:nvPr>
        </p:nvSpPr>
        <p:spPr>
          <a:xfrm>
            <a:off x="190500" y="1143000"/>
            <a:ext cx="8763000" cy="4724400"/>
          </a:xfrm>
        </p:spPr>
        <p:txBody>
          <a:bodyPr/>
          <a:lstStyle/>
          <a:p>
            <a:pPr marL="0" indent="0">
              <a:buFontTx/>
              <a:buNone/>
              <a:defRPr/>
            </a:pPr>
            <a:r>
              <a:rPr lang="en-US" altLang="en-US" sz="3600" dirty="0" smtClean="0">
                <a:latin typeface="Arial" panose="020B0604020202020204" pitchFamily="34" charset="0"/>
                <a:cs typeface="Arial" panose="020B0604020202020204" pitchFamily="34" charset="0"/>
              </a:rPr>
              <a:t>Summary of your document, 100-150 </a:t>
            </a:r>
            <a:r>
              <a:rPr lang="en-US" altLang="en-US" sz="3600" dirty="0" err="1" smtClean="0">
                <a:latin typeface="Arial" panose="020B0604020202020204" pitchFamily="34" charset="0"/>
                <a:cs typeface="Arial" panose="020B0604020202020204" pitchFamily="34" charset="0"/>
              </a:rPr>
              <a:t>wds</a:t>
            </a:r>
            <a:endParaRPr lang="en-US" altLang="en-US" sz="3600" dirty="0" smtClean="0">
              <a:latin typeface="Arial" panose="020B0604020202020204" pitchFamily="34" charset="0"/>
              <a:cs typeface="Arial" panose="020B0604020202020204" pitchFamily="34" charset="0"/>
            </a:endParaRPr>
          </a:p>
          <a:p>
            <a:pPr marL="0" indent="0">
              <a:spcBef>
                <a:spcPts val="1800"/>
              </a:spcBef>
              <a:buFontTx/>
              <a:buNone/>
              <a:defRPr/>
            </a:pPr>
            <a:r>
              <a:rPr lang="en-US" altLang="en-US" sz="3600" b="1" dirty="0" smtClean="0">
                <a:latin typeface="Arial" panose="020B0604020202020204" pitchFamily="34" charset="0"/>
                <a:cs typeface="Arial" panose="020B0604020202020204" pitchFamily="34" charset="0"/>
              </a:rPr>
              <a:t>Format:</a:t>
            </a:r>
            <a:endParaRPr lang="en-US" altLang="en-US" sz="3600" b="1" dirty="0">
              <a:latin typeface="Arial" panose="020B0604020202020204" pitchFamily="34" charset="0"/>
              <a:cs typeface="Arial" panose="020B0604020202020204" pitchFamily="34" charset="0"/>
            </a:endParaRPr>
          </a:p>
          <a:p>
            <a:pPr>
              <a:spcBef>
                <a:spcPts val="0"/>
              </a:spcBef>
              <a:spcAft>
                <a:spcPts val="1200"/>
              </a:spcAft>
              <a:defRPr/>
            </a:pPr>
            <a:r>
              <a:rPr lang="en-US" altLang="en-US" sz="3600" dirty="0" smtClean="0">
                <a:latin typeface="Arial" panose="020B0604020202020204" pitchFamily="34" charset="0"/>
                <a:cs typeface="Arial" panose="020B0604020202020204" pitchFamily="34" charset="0"/>
              </a:rPr>
              <a:t>Center heading “Abstract” top of page 2</a:t>
            </a:r>
          </a:p>
          <a:p>
            <a:pPr>
              <a:lnSpc>
                <a:spcPct val="112000"/>
              </a:lnSpc>
              <a:spcBef>
                <a:spcPts val="0"/>
              </a:spcBef>
              <a:spcAft>
                <a:spcPts val="1200"/>
              </a:spcAft>
              <a:defRPr/>
            </a:pPr>
            <a:r>
              <a:rPr lang="en-US" altLang="en-US" sz="3600" dirty="0" smtClean="0">
                <a:latin typeface="Arial" panose="020B0604020202020204" pitchFamily="34" charset="0"/>
                <a:cs typeface="Arial" panose="020B0604020202020204" pitchFamily="34" charset="0"/>
              </a:rPr>
              <a:t>Begin abstract paragraph without indenting the first line.</a:t>
            </a:r>
          </a:p>
          <a:p>
            <a:pPr>
              <a:spcBef>
                <a:spcPts val="0"/>
              </a:spcBef>
              <a:spcAft>
                <a:spcPts val="1200"/>
              </a:spcAft>
              <a:defRPr/>
            </a:pPr>
            <a:r>
              <a:rPr lang="en-US" altLang="en-US" sz="3600" dirty="0" smtClean="0">
                <a:latin typeface="Arial" panose="020B0604020202020204" pitchFamily="34" charset="0"/>
                <a:cs typeface="Arial" panose="020B0604020202020204" pitchFamily="34" charset="0"/>
              </a:rPr>
              <a:t>Double space throughout.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6973" y="228600"/>
            <a:ext cx="7772400" cy="609600"/>
          </a:xfrm>
        </p:spPr>
        <p:txBody>
          <a:bodyPr/>
          <a:lstStyle/>
          <a:p>
            <a:pPr>
              <a:defRPr/>
            </a:pPr>
            <a:r>
              <a:rPr lang="en-US" b="1" dirty="0" smtClean="0">
                <a:latin typeface="Arial" panose="020B0604020202020204" pitchFamily="34" charset="0"/>
                <a:cs typeface="Arial" panose="020B0604020202020204" pitchFamily="34" charset="0"/>
              </a:rPr>
              <a:t>Document Body</a:t>
            </a:r>
            <a:endParaRPr lang="en-US" b="1" dirty="0">
              <a:latin typeface="Arial" panose="020B0604020202020204" pitchFamily="34" charset="0"/>
              <a:cs typeface="Arial" panose="020B0604020202020204" pitchFamily="34" charset="0"/>
            </a:endParaRPr>
          </a:p>
        </p:txBody>
      </p:sp>
      <p:sp>
        <p:nvSpPr>
          <p:cNvPr id="28675" name="Content Placeholder 2"/>
          <p:cNvSpPr>
            <a:spLocks noGrp="1"/>
          </p:cNvSpPr>
          <p:nvPr>
            <p:ph idx="1"/>
          </p:nvPr>
        </p:nvSpPr>
        <p:spPr>
          <a:xfrm>
            <a:off x="609600" y="914400"/>
            <a:ext cx="8077200" cy="4648200"/>
          </a:xfrm>
        </p:spPr>
        <p:txBody>
          <a:bodyPr/>
          <a:lstStyle/>
          <a:p>
            <a:pPr>
              <a:spcBef>
                <a:spcPts val="0"/>
              </a:spcBef>
              <a:spcAft>
                <a:spcPts val="1200"/>
              </a:spcAft>
            </a:pPr>
            <a:r>
              <a:rPr lang="en-US" altLang="en-US" sz="3600" dirty="0" smtClean="0">
                <a:latin typeface="Arial" panose="020B0604020202020204" pitchFamily="34" charset="0"/>
                <a:cs typeface="Arial" panose="020B0604020202020204" pitchFamily="34" charset="0"/>
              </a:rPr>
              <a:t>Begin with full title centered on </a:t>
            </a:r>
            <a:r>
              <a:rPr lang="en-US" altLang="en-US" sz="3600" dirty="0" err="1" smtClean="0">
                <a:latin typeface="Arial" panose="020B0604020202020204" pitchFamily="34" charset="0"/>
                <a:cs typeface="Arial" panose="020B0604020202020204" pitchFamily="34" charset="0"/>
              </a:rPr>
              <a:t>pg</a:t>
            </a:r>
            <a:r>
              <a:rPr lang="en-US" altLang="en-US" sz="3600" dirty="0" smtClean="0">
                <a:latin typeface="Arial" panose="020B0604020202020204" pitchFamily="34" charset="0"/>
                <a:cs typeface="Arial" panose="020B0604020202020204" pitchFamily="34" charset="0"/>
              </a:rPr>
              <a:t> 3</a:t>
            </a:r>
          </a:p>
          <a:p>
            <a:pPr>
              <a:spcBef>
                <a:spcPts val="0"/>
              </a:spcBef>
              <a:spcAft>
                <a:spcPts val="1200"/>
              </a:spcAft>
            </a:pPr>
            <a:r>
              <a:rPr lang="en-US" altLang="en-US" sz="3600" dirty="0" smtClean="0">
                <a:latin typeface="Arial" panose="020B0604020202020204" pitchFamily="34" charset="0"/>
                <a:cs typeface="Arial" panose="020B0604020202020204" pitchFamily="34" charset="0"/>
              </a:rPr>
              <a:t>12-pt Times New Roman/Arial/Calibri</a:t>
            </a:r>
          </a:p>
          <a:p>
            <a:pPr>
              <a:spcBef>
                <a:spcPts val="0"/>
              </a:spcBef>
              <a:spcAft>
                <a:spcPts val="1200"/>
              </a:spcAft>
            </a:pPr>
            <a:r>
              <a:rPr lang="en-US" altLang="en-US" sz="3600" dirty="0" smtClean="0">
                <a:latin typeface="Arial" panose="020B0604020202020204" pitchFamily="34" charset="0"/>
                <a:cs typeface="Arial" panose="020B0604020202020204" pitchFamily="34" charset="0"/>
              </a:rPr>
              <a:t>Indent first lines of paragraphs one half-inch</a:t>
            </a:r>
          </a:p>
          <a:p>
            <a:pPr>
              <a:spcBef>
                <a:spcPts val="0"/>
              </a:spcBef>
              <a:spcAft>
                <a:spcPts val="1200"/>
              </a:spcAft>
            </a:pPr>
            <a:r>
              <a:rPr lang="en-US" altLang="en-US" sz="3600" dirty="0" smtClean="0">
                <a:latin typeface="Arial" panose="020B0604020202020204" pitchFamily="34" charset="0"/>
                <a:cs typeface="Arial" panose="020B0604020202020204" pitchFamily="34" charset="0"/>
              </a:rPr>
              <a:t>Double space throughout</a:t>
            </a:r>
          </a:p>
          <a:p>
            <a:pPr>
              <a:spcBef>
                <a:spcPts val="0"/>
              </a:spcBef>
              <a:spcAft>
                <a:spcPts val="1200"/>
              </a:spcAft>
            </a:pPr>
            <a:r>
              <a:rPr lang="en-US" altLang="en-US" sz="3600" dirty="0" smtClean="0">
                <a:latin typeface="Arial" panose="020B0604020202020204" pitchFamily="34" charset="0"/>
                <a:cs typeface="Arial" panose="020B0604020202020204" pitchFamily="34" charset="0"/>
              </a:rPr>
              <a:t>No extra space between paragraphs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304800"/>
            <a:ext cx="7772400" cy="914400"/>
          </a:xfrm>
        </p:spPr>
        <p:txBody>
          <a:bodyPr/>
          <a:lstStyle/>
          <a:p>
            <a:pPr>
              <a:defRPr/>
            </a:pPr>
            <a:r>
              <a:rPr lang="en-US" altLang="en-US" b="1" dirty="0" smtClean="0">
                <a:latin typeface="Arial" panose="020B0604020202020204" pitchFamily="34" charset="0"/>
                <a:cs typeface="Arial" panose="020B0604020202020204" pitchFamily="34" charset="0"/>
              </a:rPr>
              <a:t>Section Headings</a:t>
            </a:r>
          </a:p>
        </p:txBody>
      </p:sp>
      <p:sp>
        <p:nvSpPr>
          <p:cNvPr id="29699" name="Content Placeholder 2"/>
          <p:cNvSpPr>
            <a:spLocks noGrp="1"/>
          </p:cNvSpPr>
          <p:nvPr>
            <p:ph idx="1"/>
          </p:nvPr>
        </p:nvSpPr>
        <p:spPr>
          <a:xfrm>
            <a:off x="685800" y="1295400"/>
            <a:ext cx="7772400" cy="4800600"/>
          </a:xfrm>
        </p:spPr>
        <p:txBody>
          <a:bodyPr/>
          <a:lstStyle/>
          <a:p>
            <a:pPr>
              <a:spcBef>
                <a:spcPts val="1200"/>
              </a:spcBef>
            </a:pPr>
            <a:r>
              <a:rPr lang="en-US" altLang="en-US" sz="3600" dirty="0" smtClean="0">
                <a:latin typeface="Arial" panose="020B0604020202020204" pitchFamily="34" charset="0"/>
                <a:cs typeface="Arial" panose="020B0604020202020204" pitchFamily="34" charset="0"/>
              </a:rPr>
              <a:t>Centered and boldface type</a:t>
            </a:r>
          </a:p>
          <a:p>
            <a:pPr>
              <a:spcBef>
                <a:spcPts val="1200"/>
              </a:spcBef>
            </a:pPr>
            <a:r>
              <a:rPr lang="en-US" altLang="en-US" sz="3600" dirty="0" smtClean="0">
                <a:latin typeface="Arial" panose="020B0604020202020204" pitchFamily="34" charset="0"/>
                <a:cs typeface="Arial" panose="020B0604020202020204" pitchFamily="34" charset="0"/>
              </a:rPr>
              <a:t>Capitalize the first letter of the first and last words, and all words of 4 letters or more</a:t>
            </a:r>
          </a:p>
          <a:p>
            <a:pPr>
              <a:spcBef>
                <a:spcPts val="1200"/>
              </a:spcBef>
            </a:pPr>
            <a:r>
              <a:rPr lang="en-US" altLang="en-US" sz="3600" dirty="0" smtClean="0">
                <a:latin typeface="Arial" panose="020B0604020202020204" pitchFamily="34" charset="0"/>
                <a:cs typeface="Arial" panose="020B0604020202020204" pitchFamily="34" charset="0"/>
              </a:rPr>
              <a:t>Typical sections include </a:t>
            </a:r>
            <a:r>
              <a:rPr lang="en-US" altLang="en-US" sz="3600" i="1" dirty="0" smtClean="0">
                <a:latin typeface="Arial" panose="020B0604020202020204" pitchFamily="34" charset="0"/>
                <a:cs typeface="Arial" panose="020B0604020202020204" pitchFamily="34" charset="0"/>
              </a:rPr>
              <a:t>introduction, method, results, </a:t>
            </a:r>
            <a:r>
              <a:rPr lang="en-US" altLang="en-US" sz="3600" dirty="0" smtClean="0">
                <a:latin typeface="Arial" panose="020B0604020202020204" pitchFamily="34" charset="0"/>
                <a:cs typeface="Arial" panose="020B0604020202020204" pitchFamily="34" charset="0"/>
              </a:rPr>
              <a:t>and </a:t>
            </a:r>
            <a:r>
              <a:rPr lang="en-US" altLang="en-US" sz="3600" i="1" dirty="0" smtClean="0">
                <a:latin typeface="Arial" panose="020B0604020202020204" pitchFamily="34" charset="0"/>
                <a:cs typeface="Arial" panose="020B0604020202020204" pitchFamily="34" charset="0"/>
              </a:rPr>
              <a:t>discussion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929292"/>
        </a:solidFill>
        <a:effectLst/>
      </p:bgPr>
    </p:bg>
    <p:spTree>
      <p:nvGrpSpPr>
        <p:cNvPr id="1" name=""/>
        <p:cNvGrpSpPr/>
        <p:nvPr/>
      </p:nvGrpSpPr>
      <p:grpSpPr>
        <a:xfrm>
          <a:off x="0" y="0"/>
          <a:ext cx="0" cy="0"/>
          <a:chOff x="0" y="0"/>
          <a:chExt cx="0" cy="0"/>
        </a:xfrm>
      </p:grpSpPr>
      <p:sp>
        <p:nvSpPr>
          <p:cNvPr id="50178" name="Title 1"/>
          <p:cNvSpPr>
            <a:spLocks noGrp="1"/>
          </p:cNvSpPr>
          <p:nvPr>
            <p:ph type="title"/>
          </p:nvPr>
        </p:nvSpPr>
        <p:spPr>
          <a:xfrm>
            <a:off x="762000" y="247650"/>
            <a:ext cx="7772400" cy="533400"/>
          </a:xfrm>
        </p:spPr>
        <p:txBody>
          <a:bodyPr/>
          <a:lstStyle/>
          <a:p>
            <a:r>
              <a:rPr lang="en-US" altLang="en-US" sz="4000" b="1" dirty="0" smtClean="0">
                <a:solidFill>
                  <a:schemeClr val="bg1"/>
                </a:solidFill>
                <a:latin typeface="Arial Black" panose="020B0A04020102020204" pitchFamily="34" charset="0"/>
                <a:cs typeface="Arial" panose="020B0604020202020204" pitchFamily="34" charset="0"/>
              </a:rPr>
              <a:t>List of References</a:t>
            </a:r>
          </a:p>
        </p:txBody>
      </p:sp>
      <p:pic>
        <p:nvPicPr>
          <p:cNvPr id="50179" name="Content Placeholder 5" descr="Shows running header of title in all caps left aligned with page number right aligned in the header margin.&#10;On first line, centered, is heading &quot;References&quot; and on the next line, but double line spaced throughout, the sources' publication information is given. The sources are listed alphabetically by lead author. The entries are formatted with hanging indents." title="Image of References Page"/>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143000" y="914400"/>
            <a:ext cx="6781800" cy="5319713"/>
          </a:xfrm>
        </p:spPr>
      </p:pic>
      <p:sp>
        <p:nvSpPr>
          <p:cNvPr id="2" name="Rectangle 1"/>
          <p:cNvSpPr/>
          <p:nvPr/>
        </p:nvSpPr>
        <p:spPr>
          <a:xfrm>
            <a:off x="4953000" y="1524000"/>
            <a:ext cx="1447800" cy="228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286000" y="1490990"/>
            <a:ext cx="2895600"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SHORTENED TITLE WOULD BE HERE</a:t>
            </a:r>
            <a:endParaRPr lang="en-US" sz="1100" dirty="0">
              <a:latin typeface="Arial" panose="020B0604020202020204" pitchFamily="34" charset="0"/>
              <a:cs typeface="Arial" panose="020B0604020202020204" pitchFamily="34" charset="0"/>
            </a:endParaRPr>
          </a:p>
        </p:txBody>
      </p:sp>
      <p:sp>
        <p:nvSpPr>
          <p:cNvPr id="50180" name="TextBox 6"/>
          <p:cNvSpPr txBox="1">
            <a:spLocks noChangeArrowheads="1"/>
          </p:cNvSpPr>
          <p:nvPr/>
        </p:nvSpPr>
        <p:spPr bwMode="auto">
          <a:xfrm>
            <a:off x="5562600" y="6172200"/>
            <a:ext cx="358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i="1" dirty="0"/>
              <a:t>Figure 1. </a:t>
            </a:r>
            <a:r>
              <a:rPr lang="en-US" altLang="en-US" sz="1200" dirty="0"/>
              <a:t>Example of References Retrieved from http://dianahacker.com/pdfs/Hacker-Mira-APA.pdf</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50178" name="Title 1"/>
          <p:cNvSpPr>
            <a:spLocks noGrp="1"/>
          </p:cNvSpPr>
          <p:nvPr>
            <p:ph type="title"/>
          </p:nvPr>
        </p:nvSpPr>
        <p:spPr>
          <a:xfrm>
            <a:off x="685800" y="304800"/>
            <a:ext cx="7772400" cy="762000"/>
          </a:xfrm>
        </p:spPr>
        <p:txBody>
          <a:bodyPr/>
          <a:lstStyle/>
          <a:p>
            <a:pPr>
              <a:defRPr/>
            </a:pPr>
            <a:r>
              <a:rPr lang="en-US" altLang="en-US" b="1" dirty="0" smtClean="0">
                <a:latin typeface="Arial" panose="020B0604020202020204" pitchFamily="34" charset="0"/>
                <a:cs typeface="Arial" panose="020B0604020202020204" pitchFamily="34" charset="0"/>
              </a:rPr>
              <a:t>References Format</a:t>
            </a:r>
          </a:p>
        </p:txBody>
      </p:sp>
      <p:sp>
        <p:nvSpPr>
          <p:cNvPr id="51203" name="Content Placeholder 2"/>
          <p:cNvSpPr>
            <a:spLocks noGrp="1"/>
          </p:cNvSpPr>
          <p:nvPr>
            <p:ph idx="1"/>
          </p:nvPr>
        </p:nvSpPr>
        <p:spPr>
          <a:xfrm>
            <a:off x="495300" y="1219200"/>
            <a:ext cx="8153400" cy="4876800"/>
          </a:xfrm>
        </p:spPr>
        <p:txBody>
          <a:bodyPr/>
          <a:lstStyle/>
          <a:p>
            <a:pPr marL="571500">
              <a:lnSpc>
                <a:spcPct val="150000"/>
              </a:lnSpc>
              <a:spcBef>
                <a:spcPct val="0"/>
              </a:spcBef>
            </a:pPr>
            <a:r>
              <a:rPr lang="en-US" altLang="en-US" sz="3600" dirty="0" smtClean="0">
                <a:latin typeface="Arial" panose="020B0604020202020204" pitchFamily="34" charset="0"/>
                <a:cs typeface="Arial" panose="020B0604020202020204" pitchFamily="34" charset="0"/>
              </a:rPr>
              <a:t>Begin on new page after conclusion</a:t>
            </a:r>
          </a:p>
          <a:p>
            <a:pPr marL="571500">
              <a:lnSpc>
                <a:spcPct val="150000"/>
              </a:lnSpc>
              <a:spcBef>
                <a:spcPct val="0"/>
              </a:spcBef>
            </a:pPr>
            <a:r>
              <a:rPr lang="en-US" altLang="en-US" sz="3600" dirty="0" smtClean="0">
                <a:latin typeface="Arial" panose="020B0604020202020204" pitchFamily="34" charset="0"/>
                <a:cs typeface="Arial" panose="020B0604020202020204" pitchFamily="34" charset="0"/>
              </a:rPr>
              <a:t>Center heading “References”</a:t>
            </a:r>
          </a:p>
          <a:p>
            <a:pPr marL="571500">
              <a:lnSpc>
                <a:spcPct val="150000"/>
              </a:lnSpc>
              <a:spcBef>
                <a:spcPct val="0"/>
              </a:spcBef>
            </a:pPr>
            <a:r>
              <a:rPr lang="en-US" altLang="en-US" sz="3600" dirty="0" smtClean="0">
                <a:latin typeface="Arial" panose="020B0604020202020204" pitchFamily="34" charset="0"/>
                <a:cs typeface="Arial" panose="020B0604020202020204" pitchFamily="34" charset="0"/>
              </a:rPr>
              <a:t>List works referred to in document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838200"/>
          </a:xfrm>
        </p:spPr>
        <p:txBody>
          <a:bodyPr/>
          <a:lstStyle/>
          <a:p>
            <a:r>
              <a:rPr lang="en-US" altLang="en-US" b="1" dirty="0" smtClean="0">
                <a:latin typeface="Arial" panose="020B0604020202020204" pitchFamily="34" charset="0"/>
                <a:cs typeface="Arial" panose="020B0604020202020204" pitchFamily="34" charset="0"/>
              </a:rPr>
              <a:t>References Format cont’d</a:t>
            </a:r>
            <a:endParaRPr lang="en-US" b="1" dirty="0"/>
          </a:p>
        </p:txBody>
      </p:sp>
      <p:sp>
        <p:nvSpPr>
          <p:cNvPr id="3" name="Content Placeholder 2"/>
          <p:cNvSpPr>
            <a:spLocks noGrp="1"/>
          </p:cNvSpPr>
          <p:nvPr>
            <p:ph idx="1"/>
          </p:nvPr>
        </p:nvSpPr>
        <p:spPr>
          <a:xfrm>
            <a:off x="304800" y="1295400"/>
            <a:ext cx="8534400" cy="4495800"/>
          </a:xfrm>
        </p:spPr>
        <p:txBody>
          <a:bodyPr/>
          <a:lstStyle/>
          <a:p>
            <a:pPr marL="571500">
              <a:lnSpc>
                <a:spcPct val="125000"/>
              </a:lnSpc>
              <a:spcBef>
                <a:spcPct val="0"/>
              </a:spcBef>
              <a:spcAft>
                <a:spcPts val="1200"/>
              </a:spcAft>
            </a:pPr>
            <a:r>
              <a:rPr lang="en-US" altLang="en-US" sz="3600" b="1" dirty="0" smtClean="0">
                <a:latin typeface="Arial" panose="020B0604020202020204" pitchFamily="34" charset="0"/>
                <a:cs typeface="Arial" panose="020B0604020202020204" pitchFamily="34" charset="0"/>
              </a:rPr>
              <a:t>Alphabetize</a:t>
            </a:r>
            <a:r>
              <a:rPr lang="en-US" altLang="en-US" sz="3600" dirty="0" smtClean="0">
                <a:latin typeface="Arial" panose="020B0604020202020204" pitchFamily="34" charset="0"/>
                <a:cs typeface="Arial" panose="020B0604020202020204" pitchFamily="34" charset="0"/>
              </a:rPr>
              <a:t> list by lead author’s family name, in order given in original</a:t>
            </a:r>
          </a:p>
          <a:p>
            <a:pPr marL="571500">
              <a:lnSpc>
                <a:spcPct val="125000"/>
              </a:lnSpc>
              <a:spcBef>
                <a:spcPct val="0"/>
              </a:spcBef>
              <a:spcAft>
                <a:spcPts val="1200"/>
              </a:spcAft>
            </a:pPr>
            <a:r>
              <a:rPr lang="en-US" altLang="en-US" sz="3600" dirty="0" smtClean="0">
                <a:latin typeface="Arial" panose="020B0604020202020204" pitchFamily="34" charset="0"/>
                <a:cs typeface="Arial" panose="020B0604020202020204" pitchFamily="34" charset="0"/>
              </a:rPr>
              <a:t>Name all the authors for each source in the order “family name, initials”</a:t>
            </a:r>
          </a:p>
          <a:p>
            <a:pPr marL="571500">
              <a:lnSpc>
                <a:spcPct val="125000"/>
              </a:lnSpc>
              <a:spcBef>
                <a:spcPct val="0"/>
              </a:spcBef>
              <a:spcAft>
                <a:spcPts val="1200"/>
              </a:spcAft>
            </a:pPr>
            <a:r>
              <a:rPr lang="en-US" altLang="en-US" sz="3600" dirty="0" smtClean="0">
                <a:latin typeface="Arial" panose="020B0604020202020204" pitchFamily="34" charset="0"/>
                <a:cs typeface="Arial" panose="020B0604020202020204" pitchFamily="34" charset="0"/>
              </a:rPr>
              <a:t>Maintain double-spacing throughout</a:t>
            </a:r>
          </a:p>
          <a:p>
            <a:pPr marL="571500">
              <a:lnSpc>
                <a:spcPct val="125000"/>
              </a:lnSpc>
              <a:spcBef>
                <a:spcPct val="0"/>
              </a:spcBef>
              <a:spcAft>
                <a:spcPts val="1200"/>
              </a:spcAft>
            </a:pPr>
            <a:r>
              <a:rPr lang="en-US" altLang="en-US" sz="3600" dirty="0" smtClean="0">
                <a:latin typeface="Arial" panose="020B0604020202020204" pitchFamily="34" charset="0"/>
                <a:cs typeface="Arial" panose="020B0604020202020204" pitchFamily="34" charset="0"/>
              </a:rPr>
              <a:t>Use ½-inch hanging indent</a:t>
            </a:r>
          </a:p>
        </p:txBody>
      </p:sp>
    </p:spTree>
    <p:extLst>
      <p:ext uri="{BB962C8B-B14F-4D97-AF65-F5344CB8AC3E}">
        <p14:creationId xmlns:p14="http://schemas.microsoft.com/office/powerpoint/2010/main" val="281406947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B7"/>
        </a:solidFill>
        <a:effectLst/>
      </p:bgPr>
    </p:bg>
    <p:spTree>
      <p:nvGrpSpPr>
        <p:cNvPr id="1" name=""/>
        <p:cNvGrpSpPr/>
        <p:nvPr/>
      </p:nvGrpSpPr>
      <p:grpSpPr>
        <a:xfrm>
          <a:off x="0" y="0"/>
          <a:ext cx="0" cy="0"/>
          <a:chOff x="0" y="0"/>
          <a:chExt cx="0" cy="0"/>
        </a:xfrm>
      </p:grpSpPr>
      <p:sp>
        <p:nvSpPr>
          <p:cNvPr id="51202" name="Title 1"/>
          <p:cNvSpPr>
            <a:spLocks noGrp="1"/>
          </p:cNvSpPr>
          <p:nvPr>
            <p:ph type="title"/>
          </p:nvPr>
        </p:nvSpPr>
        <p:spPr>
          <a:xfrm>
            <a:off x="533400" y="381000"/>
            <a:ext cx="8153400" cy="609600"/>
          </a:xfrm>
        </p:spPr>
        <p:txBody>
          <a:bodyPr/>
          <a:lstStyle/>
          <a:p>
            <a:pPr>
              <a:defRPr/>
            </a:pPr>
            <a:r>
              <a:rPr lang="en-US" altLang="en-US" sz="4000" b="1" dirty="0" smtClean="0">
                <a:latin typeface="Arial" charset="0"/>
                <a:cs typeface="Arial" charset="0"/>
              </a:rPr>
              <a:t>Five General Types of Sources:</a:t>
            </a:r>
          </a:p>
        </p:txBody>
      </p:sp>
      <p:sp>
        <p:nvSpPr>
          <p:cNvPr id="3" name="Content Placeholder 2"/>
          <p:cNvSpPr>
            <a:spLocks noGrp="1"/>
          </p:cNvSpPr>
          <p:nvPr>
            <p:ph idx="1"/>
          </p:nvPr>
        </p:nvSpPr>
        <p:spPr>
          <a:xfrm>
            <a:off x="723900" y="1219200"/>
            <a:ext cx="7772400" cy="4724400"/>
          </a:xfrm>
        </p:spPr>
        <p:txBody>
          <a:bodyPr/>
          <a:lstStyle/>
          <a:p>
            <a:pPr marL="514350" indent="-514350">
              <a:buFontTx/>
              <a:buNone/>
              <a:defRPr/>
            </a:pPr>
            <a:r>
              <a:rPr lang="en-US" b="1" dirty="0" smtClean="0">
                <a:latin typeface="Arial" pitchFamily="34" charset="0"/>
                <a:cs typeface="Arial" pitchFamily="34" charset="0"/>
              </a:rPr>
              <a:t>1. Book: </a:t>
            </a:r>
          </a:p>
          <a:p>
            <a:pPr marL="514350" indent="-514350">
              <a:buFontTx/>
              <a:buNone/>
              <a:defRPr/>
            </a:pPr>
            <a:r>
              <a:rPr lang="en-US" dirty="0" smtClean="0">
                <a:latin typeface="Arial" pitchFamily="34" charset="0"/>
                <a:cs typeface="Arial" pitchFamily="34" charset="0"/>
              </a:rPr>
              <a:t>Author, I</a:t>
            </a:r>
            <a:r>
              <a:rPr lang="en-US" sz="1200" dirty="0" smtClean="0">
                <a:latin typeface="Arial" pitchFamily="34" charset="0"/>
                <a:cs typeface="Arial" pitchFamily="34" charset="0"/>
              </a:rPr>
              <a:t>nitial</a:t>
            </a:r>
            <a:r>
              <a:rPr lang="en-US" dirty="0" smtClean="0">
                <a:latin typeface="Arial" pitchFamily="34" charset="0"/>
                <a:cs typeface="Arial" pitchFamily="34" charset="0"/>
              </a:rPr>
              <a:t>. (YEAR). </a:t>
            </a:r>
            <a:r>
              <a:rPr lang="en-US" i="1" dirty="0" smtClean="0">
                <a:latin typeface="Arial" pitchFamily="34" charset="0"/>
                <a:cs typeface="Arial" pitchFamily="34" charset="0"/>
              </a:rPr>
              <a:t>Title in italics: With only the first word of title and subtitle capitalized.</a:t>
            </a:r>
            <a:r>
              <a:rPr lang="en-US" dirty="0" smtClean="0">
                <a:latin typeface="Arial" pitchFamily="34" charset="0"/>
                <a:cs typeface="Arial" pitchFamily="34" charset="0"/>
              </a:rPr>
              <a:t> City: Publisher.</a:t>
            </a:r>
          </a:p>
          <a:p>
            <a:pPr marL="514350" indent="-514350">
              <a:buFontTx/>
              <a:buNone/>
              <a:defRPr/>
            </a:pPr>
            <a:r>
              <a:rPr lang="en-US" b="1" dirty="0" smtClean="0">
                <a:latin typeface="Arial" pitchFamily="34" charset="0"/>
                <a:cs typeface="Arial" pitchFamily="34" charset="0"/>
              </a:rPr>
              <a:t>2. Chapter in an edited book: </a:t>
            </a:r>
          </a:p>
          <a:p>
            <a:pPr marL="514350" indent="-514350">
              <a:buFontTx/>
              <a:buNone/>
              <a:defRPr/>
            </a:pPr>
            <a:r>
              <a:rPr lang="en-US" dirty="0" smtClean="0">
                <a:latin typeface="Arial" pitchFamily="34" charset="0"/>
                <a:cs typeface="Arial" pitchFamily="34" charset="0"/>
              </a:rPr>
              <a:t>Author, I. (YEAR). Title of Chapter. In Q.  </a:t>
            </a:r>
            <a:r>
              <a:rPr lang="en-US" dirty="0" err="1" smtClean="0">
                <a:latin typeface="Arial" pitchFamily="34" charset="0"/>
                <a:cs typeface="Arial" pitchFamily="34" charset="0"/>
              </a:rPr>
              <a:t>Lastname</a:t>
            </a:r>
            <a:r>
              <a:rPr lang="en-US" dirty="0" smtClean="0">
                <a:latin typeface="Arial" pitchFamily="34" charset="0"/>
                <a:cs typeface="Arial" pitchFamily="34" charset="0"/>
              </a:rPr>
              <a:t> (Ed.), </a:t>
            </a:r>
            <a:r>
              <a:rPr lang="en-US" i="1" dirty="0" smtClean="0">
                <a:latin typeface="Arial" pitchFamily="34" charset="0"/>
                <a:cs typeface="Arial" pitchFamily="34" charset="0"/>
              </a:rPr>
              <a:t>Title of the book</a:t>
            </a:r>
            <a:r>
              <a:rPr lang="en-US" dirty="0" smtClean="0">
                <a:latin typeface="Arial" pitchFamily="34" charset="0"/>
                <a:cs typeface="Arial" pitchFamily="34" charset="0"/>
              </a:rPr>
              <a:t> (pp. X-XX). City: Publisher.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7772400" cy="609600"/>
          </a:xfrm>
        </p:spPr>
        <p:txBody>
          <a:bodyPr/>
          <a:lstStyle/>
          <a:p>
            <a:pPr eaLnBrk="1" hangingPunct="1"/>
            <a:r>
              <a:rPr lang="en-US" altLang="en-US" b="1" dirty="0" smtClean="0">
                <a:latin typeface="Arial" panose="020B0604020202020204" pitchFamily="34" charset="0"/>
              </a:rPr>
              <a:t>To Cite </a:t>
            </a:r>
            <a:r>
              <a:rPr lang="en-US" altLang="en-US" dirty="0" smtClean="0">
                <a:latin typeface="Arial" panose="020B0604020202020204" pitchFamily="34" charset="0"/>
              </a:rPr>
              <a:t>(verb)</a:t>
            </a:r>
          </a:p>
        </p:txBody>
      </p:sp>
      <p:sp>
        <p:nvSpPr>
          <p:cNvPr id="13315" name="Rectangle 3"/>
          <p:cNvSpPr>
            <a:spLocks noGrp="1" noChangeArrowheads="1"/>
          </p:cNvSpPr>
          <p:nvPr>
            <p:ph type="body" idx="1"/>
          </p:nvPr>
        </p:nvSpPr>
        <p:spPr>
          <a:xfrm>
            <a:off x="609600" y="1143000"/>
            <a:ext cx="8153400" cy="4953000"/>
          </a:xfrm>
        </p:spPr>
        <p:txBody>
          <a:bodyPr/>
          <a:lstStyle/>
          <a:p>
            <a:pPr eaLnBrk="1" hangingPunct="1">
              <a:lnSpc>
                <a:spcPct val="112000"/>
              </a:lnSpc>
              <a:spcBef>
                <a:spcPts val="0"/>
              </a:spcBef>
              <a:spcAft>
                <a:spcPts val="1800"/>
              </a:spcAft>
              <a:buFontTx/>
              <a:buNone/>
            </a:pPr>
            <a:r>
              <a:rPr lang="en-US" altLang="en-US" sz="3600" dirty="0" smtClean="0">
                <a:latin typeface="Arial" panose="020B0604020202020204" pitchFamily="34" charset="0"/>
              </a:rPr>
              <a:t>To identify the source of statements derived from another work you have read (a.k.a. </a:t>
            </a:r>
            <a:r>
              <a:rPr lang="en-US" altLang="en-US" sz="3600" b="1" dirty="0" smtClean="0">
                <a:latin typeface="Arial" panose="020B0604020202020204" pitchFamily="34" charset="0"/>
              </a:rPr>
              <a:t>to document</a:t>
            </a:r>
            <a:r>
              <a:rPr lang="en-US" altLang="en-US" sz="3600" dirty="0" smtClean="0">
                <a:latin typeface="Arial" panose="020B0604020202020204" pitchFamily="34" charset="0"/>
              </a:rPr>
              <a:t>).</a:t>
            </a:r>
          </a:p>
          <a:p>
            <a:pPr eaLnBrk="1" hangingPunct="1">
              <a:lnSpc>
                <a:spcPct val="112000"/>
              </a:lnSpc>
              <a:spcBef>
                <a:spcPts val="0"/>
              </a:spcBef>
              <a:buFontTx/>
              <a:buNone/>
            </a:pPr>
            <a:r>
              <a:rPr lang="en-US" altLang="en-US" sz="3600" dirty="0" smtClean="0">
                <a:latin typeface="Arial" panose="020B0604020202020204" pitchFamily="34" charset="0"/>
              </a:rPr>
              <a:t>This identification is done in the text through </a:t>
            </a:r>
            <a:r>
              <a:rPr lang="en-US" altLang="en-US" sz="3600" b="1" dirty="0" smtClean="0">
                <a:latin typeface="Arial" panose="020B0604020202020204" pitchFamily="34" charset="0"/>
              </a:rPr>
              <a:t>signal phrases</a:t>
            </a:r>
            <a:r>
              <a:rPr lang="en-US" altLang="en-US" sz="3600" dirty="0" smtClean="0">
                <a:latin typeface="Arial" panose="020B0604020202020204" pitchFamily="34" charset="0"/>
              </a:rPr>
              <a:t> and  </a:t>
            </a:r>
            <a:r>
              <a:rPr lang="en-US" altLang="en-US" sz="3600" b="1" dirty="0" smtClean="0">
                <a:latin typeface="Arial" panose="020B0604020202020204" pitchFamily="34" charset="0"/>
              </a:rPr>
              <a:t>parenthetical citations </a:t>
            </a:r>
            <a:r>
              <a:rPr lang="en-US" altLang="en-US" sz="3600" dirty="0" smtClean="0">
                <a:latin typeface="Arial" panose="020B0604020202020204" pitchFamily="34" charset="0"/>
              </a:rPr>
              <a:t>in APA style.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B7"/>
        </a:solidFill>
        <a:effectLst/>
      </p:bgPr>
    </p:bg>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685800" y="914400"/>
            <a:ext cx="8229600" cy="5486400"/>
          </a:xfrm>
        </p:spPr>
        <p:txBody>
          <a:bodyPr/>
          <a:lstStyle/>
          <a:p>
            <a:pPr marL="514350" indent="-514350">
              <a:spcBef>
                <a:spcPts val="0"/>
              </a:spcBef>
              <a:spcAft>
                <a:spcPts val="2400"/>
              </a:spcAft>
              <a:buFontTx/>
              <a:buNone/>
            </a:pPr>
            <a:r>
              <a:rPr lang="en-US" altLang="en-US" dirty="0" smtClean="0">
                <a:latin typeface="Arial" panose="020B0604020202020204" pitchFamily="34" charset="0"/>
                <a:cs typeface="Arial" panose="020B0604020202020204" pitchFamily="34" charset="0"/>
              </a:rPr>
              <a:t>Author, I. (YEAR). Article title: And subtitle if any. </a:t>
            </a:r>
            <a:r>
              <a:rPr lang="en-US" altLang="en-US" i="1" dirty="0" smtClean="0">
                <a:latin typeface="Arial" panose="020B0604020202020204" pitchFamily="34" charset="0"/>
                <a:cs typeface="Arial" panose="020B0604020202020204" pitchFamily="34" charset="0"/>
              </a:rPr>
              <a:t>Periodical Title, Volume number</a:t>
            </a:r>
            <a:r>
              <a:rPr lang="en-US" altLang="en-US" dirty="0" smtClean="0">
                <a:latin typeface="Arial" panose="020B0604020202020204" pitchFamily="34" charset="0"/>
                <a:cs typeface="Arial" panose="020B0604020202020204" pitchFamily="34" charset="0"/>
              </a:rPr>
              <a:t>(issue #), page range. </a:t>
            </a:r>
            <a:r>
              <a:rPr lang="en-US" altLang="en-US" dirty="0" err="1" smtClean="0">
                <a:latin typeface="Arial" panose="020B0604020202020204" pitchFamily="34" charset="0"/>
                <a:cs typeface="Arial" panose="020B0604020202020204" pitchFamily="34" charset="0"/>
              </a:rPr>
              <a:t>doi</a:t>
            </a:r>
            <a:r>
              <a:rPr lang="en-US" altLang="en-US" dirty="0" smtClean="0">
                <a:latin typeface="Arial" panose="020B0604020202020204" pitchFamily="34" charset="0"/>
                <a:cs typeface="Arial" panose="020B0604020202020204" pitchFamily="34" charset="0"/>
              </a:rPr>
              <a:t>: 10...</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  </a:t>
            </a:r>
            <a:r>
              <a:rPr lang="en-US" altLang="en-US" sz="2400" b="1" dirty="0" smtClean="0">
                <a:latin typeface="Arial" panose="020B0604020202020204" pitchFamily="34" charset="0"/>
                <a:cs typeface="Arial" panose="020B0604020202020204" pitchFamily="34" charset="0"/>
              </a:rPr>
              <a:t>OR</a:t>
            </a:r>
            <a:r>
              <a:rPr lang="en-US" altLang="en-US" dirty="0" smtClean="0">
                <a:latin typeface="Arial" panose="020B0604020202020204" pitchFamily="34" charset="0"/>
                <a:cs typeface="Arial" panose="020B0604020202020204" pitchFamily="34" charset="0"/>
              </a:rPr>
              <a:t> Retrieved from and the name of the database or URL of publication homepage.</a:t>
            </a:r>
            <a:endParaRPr lang="en-US" altLang="en-US" dirty="0">
              <a:latin typeface="Arial" panose="020B0604020202020204" pitchFamily="34" charset="0"/>
              <a:cs typeface="Arial" panose="020B0604020202020204" pitchFamily="34" charset="0"/>
            </a:endParaRPr>
          </a:p>
          <a:p>
            <a:pPr marL="862013"/>
            <a:r>
              <a:rPr lang="en-US" altLang="en-US" dirty="0" smtClean="0">
                <a:latin typeface="Arial" panose="020B0604020202020204" pitchFamily="34" charset="0"/>
                <a:cs typeface="Arial" panose="020B0604020202020204" pitchFamily="34" charset="0"/>
              </a:rPr>
              <a:t>For magazine/newspaper articles, (YEAR, Month ##)—Full name of month</a:t>
            </a:r>
          </a:p>
          <a:p>
            <a:pPr marL="862013"/>
            <a:r>
              <a:rPr lang="en-US" altLang="en-US" dirty="0" smtClean="0">
                <a:latin typeface="Arial" panose="020B0604020202020204" pitchFamily="34" charset="0"/>
                <a:cs typeface="Arial" panose="020B0604020202020204" pitchFamily="34" charset="0"/>
              </a:rPr>
              <a:t>For DOI, no period at end of entry.</a:t>
            </a:r>
          </a:p>
        </p:txBody>
      </p:sp>
      <p:sp>
        <p:nvSpPr>
          <p:cNvPr id="2" name="Title 1"/>
          <p:cNvSpPr>
            <a:spLocks noGrp="1"/>
          </p:cNvSpPr>
          <p:nvPr>
            <p:ph type="title"/>
          </p:nvPr>
        </p:nvSpPr>
        <p:spPr>
          <a:xfrm>
            <a:off x="685800" y="228600"/>
            <a:ext cx="7772400" cy="685800"/>
          </a:xfrm>
        </p:spPr>
        <p:txBody>
          <a:bodyPr/>
          <a:lstStyle/>
          <a:p>
            <a:pPr algn="l" rtl="0" eaLnBrk="0" fontAlgn="base" hangingPunct="0"/>
            <a:r>
              <a:rPr lang="en-US" sz="3200" b="1" dirty="0" smtClean="0">
                <a:solidFill>
                  <a:srgbClr val="000000"/>
                </a:solidFill>
                <a:effectLst/>
                <a:latin typeface="Arial" panose="020B0604020202020204" pitchFamily="34" charset="0"/>
                <a:ea typeface="+mn-ea"/>
                <a:cs typeface="Arial" panose="020B0604020202020204" pitchFamily="34" charset="0"/>
              </a:rPr>
              <a:t>3. A journal article from a database:</a:t>
            </a:r>
            <a:endParaRPr lang="en-US" dirty="0" smtClean="0">
              <a:effectLs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B7"/>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71945" y="1066800"/>
            <a:ext cx="7772400" cy="4114800"/>
          </a:xfrm>
        </p:spPr>
        <p:txBody>
          <a:bodyPr/>
          <a:lstStyle/>
          <a:p>
            <a:pPr marL="514350" indent="-514350">
              <a:buFontTx/>
              <a:buNone/>
            </a:pPr>
            <a:r>
              <a:rPr lang="en-US" altLang="en-US" dirty="0" smtClean="0">
                <a:latin typeface="Arial" panose="020B0604020202020204" pitchFamily="34" charset="0"/>
                <a:cs typeface="Arial" panose="020B0604020202020204" pitchFamily="34" charset="0"/>
              </a:rPr>
              <a:t>Author</a:t>
            </a:r>
            <a:r>
              <a:rPr lang="en-US" altLang="en-US" dirty="0">
                <a:latin typeface="Arial" panose="020B0604020202020204" pitchFamily="34" charset="0"/>
                <a:cs typeface="Arial" panose="020B0604020202020204" pitchFamily="34" charset="0"/>
              </a:rPr>
              <a:t>, I. &amp; Author, I. M. (YEAR, Month). </a:t>
            </a:r>
            <a:r>
              <a:rPr lang="en-US" altLang="en-US" i="1" dirty="0">
                <a:latin typeface="Arial" panose="020B0604020202020204" pitchFamily="34" charset="0"/>
                <a:cs typeface="Arial" panose="020B0604020202020204" pitchFamily="34" charset="0"/>
              </a:rPr>
              <a:t>Title of the work: And subtitle if one.</a:t>
            </a:r>
            <a:r>
              <a:rPr lang="en-US" altLang="en-US" dirty="0">
                <a:latin typeface="Arial" panose="020B0604020202020204" pitchFamily="34" charset="0"/>
                <a:cs typeface="Arial" panose="020B0604020202020204" pitchFamily="34" charset="0"/>
              </a:rPr>
              <a:t> Retrieved from URL</a:t>
            </a:r>
            <a:r>
              <a:rPr lang="en-US" altLang="en-US" dirty="0" smtClean="0">
                <a:latin typeface="Arial" panose="020B0604020202020204" pitchFamily="34" charset="0"/>
                <a:cs typeface="Arial" panose="020B0604020202020204" pitchFamily="34" charset="0"/>
              </a:rPr>
              <a:t>.</a:t>
            </a:r>
            <a:endParaRPr lang="en-US" altLang="en-US"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671945" y="381000"/>
            <a:ext cx="7772400" cy="571500"/>
          </a:xfrm>
        </p:spPr>
        <p:txBody>
          <a:bodyPr/>
          <a:lstStyle/>
          <a:p>
            <a:pPr algn="l" rtl="0" eaLnBrk="0" fontAlgn="base" hangingPunct="0"/>
            <a:r>
              <a:rPr lang="en-US" sz="3200" b="1" dirty="0" smtClean="0">
                <a:solidFill>
                  <a:srgbClr val="000000"/>
                </a:solidFill>
                <a:effectLst/>
                <a:latin typeface="Arial" panose="020B0604020202020204" pitchFamily="34" charset="0"/>
                <a:ea typeface="+mn-ea"/>
                <a:cs typeface="Arial" panose="020B0604020202020204" pitchFamily="34" charset="0"/>
              </a:rPr>
              <a:t>4. An online article:</a:t>
            </a:r>
            <a:endParaRPr lang="en-US" sz="3200" dirty="0" smtClean="0">
              <a:effectLst/>
            </a:endParaRPr>
          </a:p>
        </p:txBody>
      </p:sp>
    </p:spTree>
    <p:extLst>
      <p:ext uri="{BB962C8B-B14F-4D97-AF65-F5344CB8AC3E}">
        <p14:creationId xmlns:p14="http://schemas.microsoft.com/office/powerpoint/2010/main" val="17609198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B7"/>
        </a:solidFill>
        <a:effectLst/>
      </p:bgPr>
    </p:bg>
    <p:spTree>
      <p:nvGrpSpPr>
        <p:cNvPr id="1" name=""/>
        <p:cNvGrpSpPr/>
        <p:nvPr/>
      </p:nvGrpSpPr>
      <p:grpSpPr>
        <a:xfrm>
          <a:off x="0" y="0"/>
          <a:ext cx="0" cy="0"/>
          <a:chOff x="0" y="0"/>
          <a:chExt cx="0" cy="0"/>
        </a:xfrm>
      </p:grpSpPr>
      <p:sp>
        <p:nvSpPr>
          <p:cNvPr id="54274" name="Content Placeholder 2"/>
          <p:cNvSpPr>
            <a:spLocks noGrp="1"/>
          </p:cNvSpPr>
          <p:nvPr>
            <p:ph idx="1"/>
          </p:nvPr>
        </p:nvSpPr>
        <p:spPr>
          <a:xfrm>
            <a:off x="685800" y="1066800"/>
            <a:ext cx="7772400" cy="5029200"/>
          </a:xfrm>
        </p:spPr>
        <p:txBody>
          <a:bodyPr/>
          <a:lstStyle/>
          <a:p>
            <a:pPr marL="514350" indent="-514350">
              <a:buFontTx/>
              <a:buNone/>
            </a:pPr>
            <a:r>
              <a:rPr lang="en-US" altLang="en-US" dirty="0" smtClean="0">
                <a:latin typeface="Arial" panose="020B0604020202020204" pitchFamily="34" charset="0"/>
                <a:cs typeface="Arial" panose="020B0604020202020204" pitchFamily="34" charset="0"/>
              </a:rPr>
              <a:t>Author, I. (YEAR, Month). Article title: Subtitle if any. </a:t>
            </a:r>
            <a:r>
              <a:rPr lang="en-US" altLang="en-US" i="1" dirty="0" smtClean="0">
                <a:latin typeface="Arial" panose="020B0604020202020204" pitchFamily="34" charset="0"/>
                <a:cs typeface="Arial" panose="020B0604020202020204" pitchFamily="34" charset="0"/>
              </a:rPr>
              <a:t>Periodical Title, Volume #</a:t>
            </a:r>
            <a:r>
              <a:rPr lang="en-US" altLang="en-US" dirty="0" smtClean="0">
                <a:latin typeface="Arial" panose="020B0604020202020204" pitchFamily="34" charset="0"/>
                <a:cs typeface="Arial" panose="020B0604020202020204" pitchFamily="34" charset="0"/>
              </a:rPr>
              <a:t>(Issue#), page range #-##. </a:t>
            </a:r>
          </a:p>
        </p:txBody>
      </p:sp>
      <p:sp>
        <p:nvSpPr>
          <p:cNvPr id="2" name="Title 1"/>
          <p:cNvSpPr>
            <a:spLocks noGrp="1"/>
          </p:cNvSpPr>
          <p:nvPr>
            <p:ph type="title"/>
          </p:nvPr>
        </p:nvSpPr>
        <p:spPr>
          <a:xfrm>
            <a:off x="678873" y="304800"/>
            <a:ext cx="7772400" cy="609600"/>
          </a:xfrm>
        </p:spPr>
        <p:txBody>
          <a:bodyPr/>
          <a:lstStyle/>
          <a:p>
            <a:pPr algn="l" rtl="0" eaLnBrk="0" fontAlgn="base" hangingPunct="0"/>
            <a:r>
              <a:rPr lang="en-US" sz="3200" b="1" dirty="0" smtClean="0">
                <a:solidFill>
                  <a:srgbClr val="000000"/>
                </a:solidFill>
                <a:effectLst/>
                <a:latin typeface="Arial" panose="020B0604020202020204" pitchFamily="34" charset="0"/>
                <a:ea typeface="+mn-ea"/>
                <a:cs typeface="Arial" panose="020B0604020202020204" pitchFamily="34" charset="0"/>
              </a:rPr>
              <a:t>5. Article in a print periodical:</a:t>
            </a:r>
            <a:endParaRPr lang="en-US" dirty="0" smtClean="0">
              <a:effectLst/>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lstStyle/>
          <a:p>
            <a:r>
              <a:rPr lang="en-US" b="1" dirty="0" smtClean="0">
                <a:latin typeface="Arial" panose="020B0604020202020204" pitchFamily="34" charset="0"/>
                <a:cs typeface="Arial" panose="020B0604020202020204" pitchFamily="34" charset="0"/>
              </a:rPr>
              <a:t>Practice Reference Entries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371600"/>
            <a:ext cx="7772400" cy="4724400"/>
          </a:xfrm>
        </p:spPr>
        <p:txBody>
          <a:bodyPr/>
          <a:lstStyle/>
          <a:p>
            <a:pPr marL="0" indent="0">
              <a:buNone/>
            </a:pPr>
            <a:r>
              <a:rPr lang="en-US" sz="1600" dirty="0"/>
              <a:t>Agency-Communion and Interest in Prosocial Behavior: Social Motives for Assimilation and Contrast Explain Sociocultural </a:t>
            </a:r>
            <a:r>
              <a:rPr lang="en-US" sz="1600" dirty="0" smtClean="0"/>
              <a:t>Inconsistencies—database article </a:t>
            </a:r>
            <a:r>
              <a:rPr lang="en-US" sz="1600" b="1" dirty="0" smtClean="0"/>
              <a:t>with</a:t>
            </a:r>
            <a:r>
              <a:rPr lang="en-US" sz="1600" dirty="0" smtClean="0"/>
              <a:t> a DOI</a:t>
            </a:r>
            <a:endParaRPr lang="en-US" sz="1600" dirty="0" smtClean="0">
              <a:hlinkClick r:id="rId3"/>
            </a:endParaRPr>
          </a:p>
          <a:p>
            <a:pPr marL="0" indent="0">
              <a:buNone/>
            </a:pPr>
            <a:r>
              <a:rPr lang="en-US" sz="1600" dirty="0" smtClean="0">
                <a:hlinkClick r:id="rId3"/>
              </a:rPr>
              <a:t>http</a:t>
            </a:r>
            <a:r>
              <a:rPr lang="en-US" sz="1600" dirty="0">
                <a:hlinkClick r:id="rId3"/>
              </a:rPr>
              <a:t>://</a:t>
            </a:r>
            <a:r>
              <a:rPr lang="en-US" sz="1600" dirty="0" smtClean="0">
                <a:hlinkClick r:id="rId3"/>
              </a:rPr>
              <a:t>web.a.ebscohost.com/ehost/detail/detail?vid=3&amp;sid=282ba211-4222-4e1a-92cd-346c6427da9b%40sessionmgr4004&amp;hid=4206&amp;bdata=JnNpdGU9ZWhvc3QtbGl2ZQ%3d%3d#AN=97983194&amp;db=a9h</a:t>
            </a:r>
            <a:endParaRPr lang="en-US" sz="1600" dirty="0" smtClean="0"/>
          </a:p>
          <a:p>
            <a:pPr marL="0" indent="0">
              <a:buNone/>
            </a:pPr>
            <a:endParaRPr lang="en-US" sz="1600" dirty="0"/>
          </a:p>
          <a:p>
            <a:pPr marL="0" indent="0">
              <a:buNone/>
            </a:pPr>
            <a:r>
              <a:rPr lang="en-US" sz="1600" dirty="0" smtClean="0"/>
              <a:t>From Assimilation to Accommodation: A Developmental Framework for Integrating Digital Technologies into Literacy Research and Instruction—database article </a:t>
            </a:r>
            <a:r>
              <a:rPr lang="en-US" sz="1600" b="1" dirty="0" smtClean="0"/>
              <a:t>without</a:t>
            </a:r>
            <a:r>
              <a:rPr lang="en-US" sz="1600" dirty="0" smtClean="0"/>
              <a:t> a DOI</a:t>
            </a:r>
          </a:p>
          <a:p>
            <a:pPr marL="0" indent="0">
              <a:buNone/>
            </a:pPr>
            <a:r>
              <a:rPr lang="en-US" sz="1600" dirty="0">
                <a:hlinkClick r:id="rId4"/>
              </a:rPr>
              <a:t>http://</a:t>
            </a:r>
            <a:r>
              <a:rPr lang="en-US" sz="1600" dirty="0" smtClean="0">
                <a:hlinkClick r:id="rId4"/>
              </a:rPr>
              <a:t>web.a.ebscohost.com/ehost/detail/detail?vid=3&amp;sid=acfbb53b-473b-4764-a566-dc273f186459%40sessionmgr4005&amp;hid=4206&amp;bdata=JnNpdGU9ZWhvc3QtbGl2ZQ%3d%3d#db=a9h&amp;AN=10452922</a:t>
            </a:r>
            <a:r>
              <a:rPr lang="en-US" sz="1600" dirty="0" smtClean="0"/>
              <a:t> </a:t>
            </a:r>
            <a:endParaRPr lang="en-US" sz="1600" dirty="0"/>
          </a:p>
        </p:txBody>
      </p:sp>
    </p:spTree>
    <p:extLst>
      <p:ext uri="{BB962C8B-B14F-4D97-AF65-F5344CB8AC3E}">
        <p14:creationId xmlns:p14="http://schemas.microsoft.com/office/powerpoint/2010/main" val="17995725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4">
            <a:lumMod val="75000"/>
            <a:lumOff val="25000"/>
          </a:schemeClr>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685800" y="228600"/>
            <a:ext cx="7772400" cy="838200"/>
          </a:xfrm>
        </p:spPr>
        <p:txBody>
          <a:bodyPr/>
          <a:lstStyle/>
          <a:p>
            <a:pPr eaLnBrk="1" hangingPunct="1"/>
            <a:r>
              <a:rPr lang="en-US" altLang="en-US" dirty="0" smtClean="0">
                <a:solidFill>
                  <a:schemeClr val="bg1"/>
                </a:solidFill>
                <a:latin typeface="Arial" panose="020B0604020202020204" pitchFamily="34" charset="0"/>
              </a:rPr>
              <a:t>References</a:t>
            </a:r>
            <a:endParaRPr lang="en-US" altLang="en-US" sz="5400" dirty="0" smtClean="0">
              <a:solidFill>
                <a:schemeClr val="bg1"/>
              </a:solidFill>
              <a:latin typeface="Arial" panose="020B0604020202020204" pitchFamily="34" charset="0"/>
            </a:endParaRPr>
          </a:p>
        </p:txBody>
      </p:sp>
      <p:sp>
        <p:nvSpPr>
          <p:cNvPr id="57347" name="Rectangle 3"/>
          <p:cNvSpPr>
            <a:spLocks noGrp="1" noChangeArrowheads="1"/>
          </p:cNvSpPr>
          <p:nvPr>
            <p:ph type="body" idx="4294967295"/>
          </p:nvPr>
        </p:nvSpPr>
        <p:spPr>
          <a:xfrm>
            <a:off x="914400" y="1219200"/>
            <a:ext cx="7543800" cy="4876800"/>
          </a:xfrm>
        </p:spPr>
        <p:txBody>
          <a:bodyPr/>
          <a:lstStyle/>
          <a:p>
            <a:pPr eaLnBrk="1" hangingPunct="1">
              <a:buFontTx/>
              <a:buNone/>
            </a:pPr>
            <a:r>
              <a:rPr lang="en-US" altLang="en-US" sz="2400" dirty="0" smtClean="0">
                <a:solidFill>
                  <a:schemeClr val="bg1"/>
                </a:solidFill>
                <a:latin typeface="Arial" panose="020B0604020202020204" pitchFamily="34" charset="0"/>
                <a:cs typeface="Arial" panose="020B0604020202020204" pitchFamily="34" charset="0"/>
              </a:rPr>
              <a:t>American Psychological Association. (2010). </a:t>
            </a:r>
            <a:r>
              <a:rPr lang="en-US" altLang="en-US" sz="2400" i="1" dirty="0" smtClean="0">
                <a:solidFill>
                  <a:schemeClr val="bg1"/>
                </a:solidFill>
                <a:latin typeface="Arial" panose="020B0604020202020204" pitchFamily="34" charset="0"/>
                <a:cs typeface="Arial" panose="020B0604020202020204" pitchFamily="34" charset="0"/>
              </a:rPr>
              <a:t>Publication manual of the American Psychological Association. </a:t>
            </a:r>
            <a:r>
              <a:rPr lang="en-US" altLang="en-US" sz="2400" dirty="0" smtClean="0">
                <a:solidFill>
                  <a:schemeClr val="bg1"/>
                </a:solidFill>
                <a:latin typeface="Arial" panose="020B0604020202020204" pitchFamily="34" charset="0"/>
                <a:cs typeface="Arial" panose="020B0604020202020204" pitchFamily="34" charset="0"/>
              </a:rPr>
              <a:t>6</a:t>
            </a:r>
            <a:r>
              <a:rPr lang="en-US" altLang="en-US" sz="2400" baseline="30000" dirty="0" smtClean="0">
                <a:solidFill>
                  <a:schemeClr val="bg1"/>
                </a:solidFill>
                <a:latin typeface="Arial" panose="020B0604020202020204" pitchFamily="34" charset="0"/>
                <a:cs typeface="Arial" panose="020B0604020202020204" pitchFamily="34" charset="0"/>
              </a:rPr>
              <a:t>th</a:t>
            </a:r>
            <a:r>
              <a:rPr lang="en-US" altLang="en-US" sz="2400" dirty="0" smtClean="0">
                <a:solidFill>
                  <a:schemeClr val="bg1"/>
                </a:solidFill>
                <a:latin typeface="Arial" panose="020B0604020202020204" pitchFamily="34" charset="0"/>
                <a:cs typeface="Arial" panose="020B0604020202020204" pitchFamily="34" charset="0"/>
              </a:rPr>
              <a:t> ed. Washington, D.C.: American Psychological Association.</a:t>
            </a:r>
          </a:p>
          <a:p>
            <a:pPr eaLnBrk="1" hangingPunct="1">
              <a:buFontTx/>
              <a:buNone/>
            </a:pPr>
            <a:r>
              <a:rPr lang="en-US" altLang="en-US" sz="2400" dirty="0" err="1" smtClean="0">
                <a:solidFill>
                  <a:schemeClr val="bg1"/>
                </a:solidFill>
                <a:latin typeface="Arial" panose="020B0604020202020204" pitchFamily="34" charset="0"/>
                <a:cs typeface="Arial" panose="020B0604020202020204" pitchFamily="34" charset="0"/>
              </a:rPr>
              <a:t>Cranwell</a:t>
            </a:r>
            <a:r>
              <a:rPr lang="en-US" altLang="en-US" sz="2400" dirty="0" smtClean="0">
                <a:solidFill>
                  <a:schemeClr val="bg1"/>
                </a:solidFill>
                <a:latin typeface="Arial" panose="020B0604020202020204" pitchFamily="34" charset="0"/>
                <a:cs typeface="Arial" panose="020B0604020202020204" pitchFamily="34" charset="0"/>
              </a:rPr>
              <a:t>-Bruce, L.A. (2010, January-February). Drugs for Alzheimer’s disease. </a:t>
            </a:r>
            <a:r>
              <a:rPr lang="en-US" altLang="en-US" sz="2400" i="1" dirty="0" smtClean="0">
                <a:solidFill>
                  <a:schemeClr val="bg1"/>
                </a:solidFill>
                <a:latin typeface="Arial" panose="020B0604020202020204" pitchFamily="34" charset="0"/>
                <a:cs typeface="Arial" panose="020B0604020202020204" pitchFamily="34" charset="0"/>
              </a:rPr>
              <a:t>MEDSURG Nursing, 19</a:t>
            </a:r>
            <a:r>
              <a:rPr lang="en-US" altLang="en-US" sz="2400" dirty="0" smtClean="0">
                <a:solidFill>
                  <a:schemeClr val="bg1"/>
                </a:solidFill>
                <a:latin typeface="Arial" panose="020B0604020202020204" pitchFamily="34" charset="0"/>
                <a:cs typeface="Arial" panose="020B0604020202020204" pitchFamily="34" charset="0"/>
              </a:rPr>
              <a:t>(1), 51-53. Retrieved from  EBSCOhost Academic Search Complete database.</a:t>
            </a:r>
          </a:p>
          <a:p>
            <a:pPr eaLnBrk="1" hangingPunct="1">
              <a:buFontTx/>
              <a:buNone/>
            </a:pPr>
            <a:r>
              <a:rPr lang="en-US" altLang="en-US" sz="2400" dirty="0" smtClean="0">
                <a:solidFill>
                  <a:schemeClr val="bg1"/>
                </a:solidFill>
                <a:latin typeface="Arial" panose="020B0604020202020204" pitchFamily="34" charset="0"/>
                <a:cs typeface="Arial" panose="020B0604020202020204" pitchFamily="34" charset="0"/>
              </a:rPr>
              <a:t>Dennison, H.A. (2011). Creating a computer-assisted learning module for the non-expert nephrology nurse. </a:t>
            </a:r>
            <a:r>
              <a:rPr lang="en-US" altLang="en-US" sz="2400" i="1" dirty="0" smtClean="0">
                <a:solidFill>
                  <a:schemeClr val="bg1"/>
                </a:solidFill>
                <a:latin typeface="Arial" panose="020B0604020202020204" pitchFamily="34" charset="0"/>
                <a:cs typeface="Arial" panose="020B0604020202020204" pitchFamily="34" charset="0"/>
              </a:rPr>
              <a:t>Nephrology Nursing Journal, 38</a:t>
            </a:r>
            <a:r>
              <a:rPr lang="en-US" altLang="en-US" sz="2400" dirty="0" smtClean="0">
                <a:solidFill>
                  <a:schemeClr val="bg1"/>
                </a:solidFill>
                <a:latin typeface="Arial" panose="020B0604020202020204" pitchFamily="34" charset="0"/>
                <a:cs typeface="Arial" panose="020B0604020202020204" pitchFamily="34" charset="0"/>
              </a:rPr>
              <a:t>(1), 41-53. Retrieved from  EBSCOhost Academic Search Complete database.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4">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152400"/>
            <a:ext cx="7772400" cy="762000"/>
          </a:xfrm>
        </p:spPr>
        <p:txBody>
          <a:bodyPr/>
          <a:lstStyle/>
          <a:p>
            <a:pPr rtl="0" eaLnBrk="1" fontAlgn="base" hangingPunct="1"/>
            <a:r>
              <a:rPr lang="en-US" dirty="0" smtClean="0">
                <a:solidFill>
                  <a:schemeClr val="bg2">
                    <a:lumMod val="50000"/>
                  </a:schemeClr>
                </a:solidFill>
                <a:latin typeface="Arial" panose="020B0604020202020204" pitchFamily="34" charset="0"/>
                <a:ea typeface="+mn-ea"/>
                <a:cs typeface="+mn-cs"/>
              </a:rPr>
              <a:t>Further R</a:t>
            </a:r>
            <a:r>
              <a:rPr lang="en-US" dirty="0" smtClean="0">
                <a:solidFill>
                  <a:schemeClr val="bg2">
                    <a:lumMod val="50000"/>
                  </a:schemeClr>
                </a:solidFill>
                <a:effectLst/>
                <a:latin typeface="Arial" panose="020B0604020202020204" pitchFamily="34" charset="0"/>
                <a:ea typeface="+mn-ea"/>
                <a:cs typeface="+mn-cs"/>
              </a:rPr>
              <a:t>eferences</a:t>
            </a:r>
            <a:endParaRPr lang="en-US" dirty="0" smtClean="0">
              <a:solidFill>
                <a:schemeClr val="bg2">
                  <a:lumMod val="50000"/>
                </a:schemeClr>
              </a:solidFill>
              <a:effectLst/>
            </a:endParaRPr>
          </a:p>
        </p:txBody>
      </p:sp>
      <p:sp>
        <p:nvSpPr>
          <p:cNvPr id="58370" name="Rectangle 1"/>
          <p:cNvSpPr>
            <a:spLocks noChangeArrowheads="1"/>
          </p:cNvSpPr>
          <p:nvPr/>
        </p:nvSpPr>
        <p:spPr bwMode="auto">
          <a:xfrm>
            <a:off x="838200" y="1066800"/>
            <a:ext cx="7848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None/>
            </a:pPr>
            <a:r>
              <a:rPr lang="en-US" altLang="en-US" sz="2400" dirty="0" err="1" smtClean="0">
                <a:solidFill>
                  <a:schemeClr val="bg1"/>
                </a:solidFill>
                <a:latin typeface="Arial" panose="020B0604020202020204" pitchFamily="34" charset="0"/>
                <a:cs typeface="Arial" panose="020B0604020202020204" pitchFamily="34" charset="0"/>
              </a:rPr>
              <a:t>Gebauer</a:t>
            </a:r>
            <a:r>
              <a:rPr lang="en-US" altLang="en-US" sz="2400" dirty="0" smtClean="0">
                <a:solidFill>
                  <a:schemeClr val="bg1"/>
                </a:solidFill>
                <a:latin typeface="Arial" panose="020B0604020202020204" pitchFamily="34" charset="0"/>
                <a:cs typeface="Arial" panose="020B0604020202020204" pitchFamily="34" charset="0"/>
              </a:rPr>
              <a:t>, </a:t>
            </a:r>
            <a:r>
              <a:rPr lang="de-DE" sz="2400" dirty="0" smtClean="0">
                <a:solidFill>
                  <a:schemeClr val="bg1"/>
                </a:solidFill>
                <a:latin typeface="Arial" panose="020B0604020202020204" pitchFamily="34" charset="0"/>
                <a:cs typeface="Arial" panose="020B0604020202020204" pitchFamily="34" charset="0"/>
              </a:rPr>
              <a:t>J. </a:t>
            </a:r>
            <a:r>
              <a:rPr lang="de-DE" sz="2400" dirty="0">
                <a:solidFill>
                  <a:schemeClr val="bg1"/>
                </a:solidFill>
                <a:latin typeface="Arial" panose="020B0604020202020204" pitchFamily="34" charset="0"/>
                <a:cs typeface="Arial" panose="020B0604020202020204" pitchFamily="34" charset="0"/>
              </a:rPr>
              <a:t>E</a:t>
            </a:r>
            <a:r>
              <a:rPr lang="de-DE" sz="2400" dirty="0" smtClean="0">
                <a:solidFill>
                  <a:schemeClr val="bg1"/>
                </a:solidFill>
                <a:latin typeface="Arial" panose="020B0604020202020204" pitchFamily="34" charset="0"/>
                <a:cs typeface="Arial" panose="020B0604020202020204" pitchFamily="34" charset="0"/>
              </a:rPr>
              <a:t>., Sedikides C.,</a:t>
            </a:r>
            <a:r>
              <a:rPr lang="de-DE" sz="2400" dirty="0">
                <a:solidFill>
                  <a:schemeClr val="bg1"/>
                </a:solidFill>
                <a:latin typeface="Arial" panose="020B0604020202020204" pitchFamily="34" charset="0"/>
                <a:cs typeface="Arial" panose="020B0604020202020204" pitchFamily="34" charset="0"/>
              </a:rPr>
              <a:t> </a:t>
            </a:r>
            <a:r>
              <a:rPr lang="de-DE" sz="2400" dirty="0" smtClean="0">
                <a:solidFill>
                  <a:schemeClr val="bg1"/>
                </a:solidFill>
                <a:latin typeface="Arial" panose="020B0604020202020204" pitchFamily="34" charset="0"/>
                <a:cs typeface="Arial" panose="020B0604020202020204" pitchFamily="34" charset="0"/>
              </a:rPr>
              <a:t>Lüdtke O., &amp; Neberich W</a:t>
            </a:r>
            <a:r>
              <a:rPr lang="de-DE" sz="2400" dirty="0">
                <a:solidFill>
                  <a:schemeClr val="bg1"/>
                </a:solidFill>
                <a:latin typeface="Arial" panose="020B0604020202020204" pitchFamily="34" charset="0"/>
                <a:cs typeface="Arial" panose="020B0604020202020204" pitchFamily="34" charset="0"/>
              </a:rPr>
              <a:t>. </a:t>
            </a:r>
            <a:r>
              <a:rPr lang="de-DE" sz="2400" dirty="0" smtClean="0">
                <a:solidFill>
                  <a:schemeClr val="bg1"/>
                </a:solidFill>
                <a:latin typeface="Arial" panose="020B0604020202020204" pitchFamily="34" charset="0"/>
                <a:cs typeface="Arial" panose="020B0604020202020204" pitchFamily="34" charset="0"/>
              </a:rPr>
              <a:t>(2014) </a:t>
            </a:r>
            <a:r>
              <a:rPr lang="en-US" sz="2400" dirty="0" smtClean="0">
                <a:solidFill>
                  <a:schemeClr val="bg1"/>
                </a:solidFill>
                <a:latin typeface="Arial" panose="020B0604020202020204" pitchFamily="34" charset="0"/>
                <a:cs typeface="Arial" panose="020B0604020202020204" pitchFamily="34" charset="0"/>
              </a:rPr>
              <a:t>Agency-communion </a:t>
            </a:r>
            <a:r>
              <a:rPr lang="en-US" sz="2400" dirty="0">
                <a:solidFill>
                  <a:schemeClr val="bg1"/>
                </a:solidFill>
                <a:latin typeface="Arial" panose="020B0604020202020204" pitchFamily="34" charset="0"/>
                <a:cs typeface="Arial" panose="020B0604020202020204" pitchFamily="34" charset="0"/>
              </a:rPr>
              <a:t>and </a:t>
            </a:r>
            <a:r>
              <a:rPr lang="en-US" sz="2400" dirty="0" smtClean="0">
                <a:solidFill>
                  <a:schemeClr val="bg1"/>
                </a:solidFill>
                <a:latin typeface="Arial" panose="020B0604020202020204" pitchFamily="34" charset="0"/>
                <a:cs typeface="Arial" panose="020B0604020202020204" pitchFamily="34" charset="0"/>
              </a:rPr>
              <a:t>interest in </a:t>
            </a:r>
            <a:r>
              <a:rPr lang="da-DK" sz="2400" dirty="0">
                <a:solidFill>
                  <a:schemeClr val="bg1"/>
                </a:solidFill>
                <a:latin typeface="Arial" panose="020B0604020202020204" pitchFamily="34" charset="0"/>
                <a:cs typeface="Arial" panose="020B0604020202020204" pitchFamily="34" charset="0"/>
              </a:rPr>
              <a:t>p</a:t>
            </a:r>
            <a:r>
              <a:rPr lang="da-DK" sz="2400" dirty="0" smtClean="0">
                <a:solidFill>
                  <a:schemeClr val="bg1"/>
                </a:solidFill>
                <a:latin typeface="Arial" panose="020B0604020202020204" pitchFamily="34" charset="0"/>
                <a:cs typeface="Arial" panose="020B0604020202020204" pitchFamily="34" charset="0"/>
              </a:rPr>
              <a:t>rosocial behavior: social motives for </a:t>
            </a:r>
            <a:r>
              <a:rPr lang="en-US" sz="2400" dirty="0" smtClean="0">
                <a:solidFill>
                  <a:schemeClr val="bg1"/>
                </a:solidFill>
                <a:latin typeface="Arial" panose="020B0604020202020204" pitchFamily="34" charset="0"/>
                <a:cs typeface="Arial" panose="020B0604020202020204" pitchFamily="34" charset="0"/>
              </a:rPr>
              <a:t>assimilation and contrast explain sociocultural inconsistencies. </a:t>
            </a:r>
            <a:r>
              <a:rPr lang="en-US" sz="2400" i="1" dirty="0" smtClean="0">
                <a:solidFill>
                  <a:schemeClr val="bg1"/>
                </a:solidFill>
                <a:latin typeface="Arial" panose="020B0604020202020204" pitchFamily="34" charset="0"/>
                <a:cs typeface="Arial" panose="020B0604020202020204" pitchFamily="34" charset="0"/>
              </a:rPr>
              <a:t>Journal of Personality,</a:t>
            </a:r>
            <a:r>
              <a:rPr lang="en-US" sz="2400" dirty="0" smtClean="0">
                <a:solidFill>
                  <a:schemeClr val="bg1"/>
                </a:solidFill>
                <a:latin typeface="Arial" panose="020B0604020202020204" pitchFamily="34" charset="0"/>
                <a:cs typeface="Arial" panose="020B0604020202020204" pitchFamily="34" charset="0"/>
              </a:rPr>
              <a:t> </a:t>
            </a:r>
            <a:r>
              <a:rPr lang="en-US" sz="2400" i="1" dirty="0" smtClean="0">
                <a:solidFill>
                  <a:schemeClr val="bg1"/>
                </a:solidFill>
                <a:latin typeface="Arial" panose="020B0604020202020204" pitchFamily="34" charset="0"/>
                <a:cs typeface="Arial" panose="020B0604020202020204" pitchFamily="34" charset="0"/>
              </a:rPr>
              <a:t>82</a:t>
            </a:r>
            <a:r>
              <a:rPr lang="en-US" sz="2400" dirty="0" smtClean="0">
                <a:solidFill>
                  <a:schemeClr val="bg1"/>
                </a:solidFill>
                <a:latin typeface="Arial" panose="020B0604020202020204" pitchFamily="34" charset="0"/>
                <a:cs typeface="Arial" panose="020B0604020202020204" pitchFamily="34" charset="0"/>
              </a:rPr>
              <a:t>(5), 452-466. </a:t>
            </a:r>
            <a:r>
              <a:rPr lang="en-US" sz="2400" dirty="0" err="1" smtClean="0">
                <a:solidFill>
                  <a:schemeClr val="accent3"/>
                </a:solidFill>
                <a:latin typeface="Arial" panose="020B0604020202020204" pitchFamily="34" charset="0"/>
                <a:cs typeface="Arial" panose="020B0604020202020204" pitchFamily="34" charset="0"/>
              </a:rPr>
              <a:t>doi</a:t>
            </a:r>
            <a:r>
              <a:rPr lang="en-US" sz="2400" dirty="0" smtClean="0">
                <a:solidFill>
                  <a:schemeClr val="accent3"/>
                </a:solidFill>
                <a:latin typeface="Arial" panose="020B0604020202020204" pitchFamily="34" charset="0"/>
                <a:cs typeface="Arial" panose="020B0604020202020204" pitchFamily="34" charset="0"/>
              </a:rPr>
              <a:t>: </a:t>
            </a:r>
            <a:r>
              <a:rPr lang="en-US" sz="2400" dirty="0">
                <a:solidFill>
                  <a:schemeClr val="accent3"/>
                </a:solidFill>
                <a:latin typeface="Arial" panose="020B0604020202020204" pitchFamily="34" charset="0"/>
                <a:cs typeface="Arial" panose="020B0604020202020204" pitchFamily="34" charset="0"/>
              </a:rPr>
              <a:t>10.1111/jopy.12076</a:t>
            </a:r>
            <a:endParaRPr lang="en-US" altLang="en-US" sz="2400" i="1" dirty="0" smtClean="0">
              <a:solidFill>
                <a:schemeClr val="accent3"/>
              </a:solidFill>
              <a:latin typeface="Arial" panose="020B0604020202020204" pitchFamily="34" charset="0"/>
              <a:cs typeface="Arial" panose="020B0604020202020204" pitchFamily="34" charset="0"/>
            </a:endParaRPr>
          </a:p>
          <a:p>
            <a:pPr eaLnBrk="1" hangingPunct="1">
              <a:spcBef>
                <a:spcPct val="0"/>
              </a:spcBef>
              <a:buFontTx/>
              <a:buNone/>
            </a:pPr>
            <a:r>
              <a:rPr lang="en-US" altLang="en-US" sz="2400" dirty="0" smtClean="0">
                <a:solidFill>
                  <a:schemeClr val="bg1"/>
                </a:solidFill>
                <a:latin typeface="Arial" panose="020B0604020202020204" pitchFamily="34" charset="0"/>
              </a:rPr>
              <a:t>Hacker</a:t>
            </a:r>
            <a:r>
              <a:rPr lang="en-US" altLang="en-US" sz="2400" dirty="0">
                <a:solidFill>
                  <a:schemeClr val="bg1"/>
                </a:solidFill>
                <a:latin typeface="Arial" panose="020B0604020202020204" pitchFamily="34" charset="0"/>
              </a:rPr>
              <a:t>, D. &amp; Sommers, N. (2011). </a:t>
            </a:r>
            <a:r>
              <a:rPr lang="en-US" altLang="en-US" sz="2400" i="1" dirty="0">
                <a:solidFill>
                  <a:schemeClr val="bg1"/>
                </a:solidFill>
                <a:latin typeface="Arial" panose="020B0604020202020204" pitchFamily="34" charset="0"/>
              </a:rPr>
              <a:t>A writer’s reference with exercises </a:t>
            </a:r>
            <a:r>
              <a:rPr lang="en-US" altLang="en-US" sz="2400" dirty="0">
                <a:solidFill>
                  <a:schemeClr val="bg1"/>
                </a:solidFill>
                <a:latin typeface="Arial" panose="020B0604020202020204" pitchFamily="34" charset="0"/>
              </a:rPr>
              <a:t>(7</a:t>
            </a:r>
            <a:r>
              <a:rPr lang="en-US" altLang="en-US" sz="2400" baseline="30000" dirty="0">
                <a:solidFill>
                  <a:schemeClr val="bg1"/>
                </a:solidFill>
                <a:latin typeface="Arial" panose="020B0604020202020204" pitchFamily="34" charset="0"/>
              </a:rPr>
              <a:t>th</a:t>
            </a:r>
            <a:r>
              <a:rPr lang="en-US" altLang="en-US" sz="2400" dirty="0">
                <a:solidFill>
                  <a:schemeClr val="bg1"/>
                </a:solidFill>
                <a:latin typeface="Arial" panose="020B0604020202020204" pitchFamily="34" charset="0"/>
              </a:rPr>
              <a:t> </a:t>
            </a:r>
            <a:r>
              <a:rPr lang="en-US" altLang="en-US" sz="2400" dirty="0" err="1">
                <a:solidFill>
                  <a:schemeClr val="bg1"/>
                </a:solidFill>
                <a:latin typeface="Arial" panose="020B0604020202020204" pitchFamily="34" charset="0"/>
              </a:rPr>
              <a:t>ed</a:t>
            </a:r>
            <a:r>
              <a:rPr lang="en-US" altLang="en-US" sz="2400" dirty="0">
                <a:solidFill>
                  <a:schemeClr val="bg1"/>
                </a:solidFill>
                <a:latin typeface="Arial" panose="020B0604020202020204" pitchFamily="34" charset="0"/>
              </a:rPr>
              <a:t>). New York: Bedford/St. Martin’s.</a:t>
            </a:r>
          </a:p>
          <a:p>
            <a:pPr eaLnBrk="1" hangingPunct="1">
              <a:spcBef>
                <a:spcPct val="0"/>
              </a:spcBef>
              <a:buFontTx/>
              <a:buNone/>
            </a:pPr>
            <a:r>
              <a:rPr lang="en-US" altLang="en-US" sz="2400" dirty="0" err="1">
                <a:solidFill>
                  <a:schemeClr val="bg1"/>
                </a:solidFill>
                <a:latin typeface="Arial" panose="020B0604020202020204" pitchFamily="34" charset="0"/>
              </a:rPr>
              <a:t>Spatt</a:t>
            </a:r>
            <a:r>
              <a:rPr lang="en-US" altLang="en-US" sz="2400" dirty="0">
                <a:solidFill>
                  <a:schemeClr val="bg1"/>
                </a:solidFill>
                <a:latin typeface="Arial" panose="020B0604020202020204" pitchFamily="34" charset="0"/>
              </a:rPr>
              <a:t>, B. (2011). </a:t>
            </a:r>
            <a:r>
              <a:rPr lang="en-US" altLang="en-US" sz="2400" i="1" dirty="0">
                <a:solidFill>
                  <a:schemeClr val="bg1"/>
                </a:solidFill>
                <a:latin typeface="Arial" panose="020B0604020202020204" pitchFamily="34" charset="0"/>
              </a:rPr>
              <a:t>Writing from sources.</a:t>
            </a:r>
            <a:r>
              <a:rPr lang="en-US" altLang="en-US" sz="2400" dirty="0">
                <a:solidFill>
                  <a:schemeClr val="bg1"/>
                </a:solidFill>
                <a:latin typeface="Arial" panose="020B0604020202020204" pitchFamily="34" charset="0"/>
              </a:rPr>
              <a:t> New York: Bedford/St. Martin’s</a:t>
            </a:r>
            <a:r>
              <a:rPr lang="en-US" altLang="en-US" sz="2400" dirty="0" smtClean="0">
                <a:solidFill>
                  <a:schemeClr val="bg1"/>
                </a:solidFill>
                <a:latin typeface="Arial" panose="020B0604020202020204" pitchFamily="34" charset="0"/>
              </a:rPr>
              <a:t>.</a:t>
            </a:r>
            <a:endParaRPr lang="en-US" altLang="en-US" sz="2400" dirty="0">
              <a:solidFill>
                <a:schemeClr val="bg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4">
            <a:lumMod val="75000"/>
            <a:lumOff val="25000"/>
          </a:schemeClr>
        </a:solidFill>
        <a:effectLst/>
      </p:bgPr>
    </p:bg>
    <p:spTree>
      <p:nvGrpSpPr>
        <p:cNvPr id="1" name=""/>
        <p:cNvGrpSpPr/>
        <p:nvPr/>
      </p:nvGrpSpPr>
      <p:grpSpPr>
        <a:xfrm>
          <a:off x="0" y="0"/>
          <a:ext cx="0" cy="0"/>
          <a:chOff x="0" y="0"/>
          <a:chExt cx="0" cy="0"/>
        </a:xfrm>
      </p:grpSpPr>
      <p:sp>
        <p:nvSpPr>
          <p:cNvPr id="2" name="Rectangle 1"/>
          <p:cNvSpPr/>
          <p:nvPr/>
        </p:nvSpPr>
        <p:spPr>
          <a:xfrm>
            <a:off x="838200" y="1066800"/>
            <a:ext cx="7467600" cy="4770537"/>
          </a:xfrm>
          <a:prstGeom prst="rect">
            <a:avLst/>
          </a:prstGeom>
        </p:spPr>
        <p:txBody>
          <a:bodyPr wrap="square">
            <a:spAutoFit/>
          </a:bodyPr>
          <a:lstStyle/>
          <a:p>
            <a:pPr marL="457200" indent="-457200"/>
            <a:r>
              <a:rPr lang="en-US" dirty="0">
                <a:solidFill>
                  <a:schemeClr val="bg1"/>
                </a:solidFill>
                <a:latin typeface="Arial" charset="0"/>
              </a:rPr>
              <a:t>Truss, L. (2004). </a:t>
            </a:r>
            <a:r>
              <a:rPr lang="en-US" i="1" dirty="0">
                <a:solidFill>
                  <a:schemeClr val="bg1"/>
                </a:solidFill>
                <a:latin typeface="Arial" charset="0"/>
              </a:rPr>
              <a:t>Eats, shoots and leaves: The zero tolerance approach to punctuation.</a:t>
            </a:r>
            <a:r>
              <a:rPr lang="en-US" dirty="0">
                <a:solidFill>
                  <a:schemeClr val="bg1"/>
                </a:solidFill>
                <a:latin typeface="Arial" charset="0"/>
              </a:rPr>
              <a:t> New York: Gotham.</a:t>
            </a:r>
          </a:p>
          <a:p>
            <a:pPr marL="457200" indent="-457200"/>
            <a:r>
              <a:rPr lang="en-US" altLang="en-US" dirty="0" err="1" smtClean="0">
                <a:solidFill>
                  <a:schemeClr val="bg1"/>
                </a:solidFill>
                <a:latin typeface="Arial" panose="020B0604020202020204" pitchFamily="34" charset="0"/>
              </a:rPr>
              <a:t>Yagoda</a:t>
            </a:r>
            <a:r>
              <a:rPr lang="en-US" altLang="en-US" dirty="0">
                <a:solidFill>
                  <a:schemeClr val="bg1"/>
                </a:solidFill>
                <a:latin typeface="Arial" panose="020B0604020202020204" pitchFamily="34" charset="0"/>
              </a:rPr>
              <a:t>, B. (2007). </a:t>
            </a:r>
            <a:r>
              <a:rPr lang="en-US" altLang="en-US" i="1" dirty="0">
                <a:solidFill>
                  <a:schemeClr val="bg1"/>
                </a:solidFill>
                <a:latin typeface="Arial" panose="020B0604020202020204" pitchFamily="34" charset="0"/>
              </a:rPr>
              <a:t>W</a:t>
            </a:r>
            <a:r>
              <a:rPr lang="en-US" altLang="en-US" i="1" dirty="0">
                <a:solidFill>
                  <a:schemeClr val="bg1"/>
                </a:solidFill>
                <a:latin typeface="Arial" panose="020B0604020202020204" pitchFamily="34" charset="0"/>
                <a:ea typeface="Calibri" panose="020F0502020204030204" pitchFamily="34" charset="0"/>
                <a:cs typeface="Calibri" panose="020F0502020204030204" pitchFamily="34" charset="0"/>
              </a:rPr>
              <a:t>hen you catch an adjective, kill it: The parts of speech, for better and/or worse.</a:t>
            </a:r>
            <a:r>
              <a:rPr lang="en-US" altLang="en-US" dirty="0">
                <a:solidFill>
                  <a:schemeClr val="bg1"/>
                </a:solidFill>
                <a:latin typeface="Arial" panose="020B0604020202020204" pitchFamily="34" charset="0"/>
                <a:ea typeface="Calibri" panose="020F0502020204030204" pitchFamily="34" charset="0"/>
                <a:cs typeface="Calibri" panose="020F0502020204030204" pitchFamily="34" charset="0"/>
              </a:rPr>
              <a:t> New York: Broadway</a:t>
            </a:r>
            <a:r>
              <a:rPr lang="en-US" altLang="en-US" dirty="0" smtClean="0">
                <a:solidFill>
                  <a:schemeClr val="bg1"/>
                </a:solidFill>
                <a:latin typeface="Arial" panose="020B0604020202020204" pitchFamily="34" charset="0"/>
                <a:ea typeface="Calibri" panose="020F0502020204030204" pitchFamily="34" charset="0"/>
                <a:cs typeface="Calibri" panose="020F0502020204030204" pitchFamily="34" charset="0"/>
              </a:rPr>
              <a:t>.</a:t>
            </a:r>
          </a:p>
          <a:p>
            <a:pPr marL="457200" indent="-457200" algn="ctr">
              <a:spcBef>
                <a:spcPts val="2400"/>
              </a:spcBef>
              <a:spcAft>
                <a:spcPts val="2400"/>
              </a:spcAft>
            </a:pPr>
            <a:r>
              <a:rPr lang="en-US" altLang="en-US" b="1" dirty="0" smtClean="0">
                <a:solidFill>
                  <a:schemeClr val="bg1"/>
                </a:solidFill>
                <a:latin typeface="Arial" panose="020B0604020202020204" pitchFamily="34" charset="0"/>
              </a:rPr>
              <a:t>Recommended Reading:</a:t>
            </a:r>
            <a:endParaRPr lang="en-US" altLang="en-US" b="1" dirty="0">
              <a:solidFill>
                <a:schemeClr val="bg1"/>
              </a:solidFill>
              <a:latin typeface="Arial" panose="020B0604020202020204" pitchFamily="34" charset="0"/>
            </a:endParaRPr>
          </a:p>
          <a:p>
            <a:pPr marL="457200" indent="-457200"/>
            <a:r>
              <a:rPr lang="en-US" altLang="en-US" dirty="0" smtClean="0">
                <a:solidFill>
                  <a:schemeClr val="bg1"/>
                </a:solidFill>
                <a:latin typeface="Arial" panose="020B0604020202020204" pitchFamily="34" charset="0"/>
                <a:cs typeface="Arial" panose="020B0604020202020204" pitchFamily="34" charset="0"/>
              </a:rPr>
              <a:t>Graff</a:t>
            </a:r>
            <a:r>
              <a:rPr lang="en-US" altLang="en-US" dirty="0">
                <a:solidFill>
                  <a:schemeClr val="bg1"/>
                </a:solidFill>
                <a:latin typeface="Arial" panose="020B0604020202020204" pitchFamily="34" charset="0"/>
                <a:cs typeface="Arial" panose="020B0604020202020204" pitchFamily="34" charset="0"/>
              </a:rPr>
              <a:t>, G. &amp; Birkenstein, C. (2006). </a:t>
            </a:r>
            <a:r>
              <a:rPr lang="en-US" altLang="en-US" i="1" dirty="0">
                <a:solidFill>
                  <a:schemeClr val="bg1"/>
                </a:solidFill>
                <a:latin typeface="Arial" panose="020B0604020202020204" pitchFamily="34" charset="0"/>
                <a:cs typeface="Arial" panose="020B0604020202020204" pitchFamily="34" charset="0"/>
              </a:rPr>
              <a:t>They say/I say: The moves that matter in academic writing.</a:t>
            </a:r>
            <a:r>
              <a:rPr lang="en-US" altLang="en-US" dirty="0">
                <a:solidFill>
                  <a:schemeClr val="bg1"/>
                </a:solidFill>
                <a:latin typeface="Arial" panose="020B0604020202020204" pitchFamily="34" charset="0"/>
                <a:cs typeface="Arial" panose="020B0604020202020204" pitchFamily="34" charset="0"/>
              </a:rPr>
              <a:t> New York: W. W. Norton.</a:t>
            </a:r>
          </a:p>
          <a:p>
            <a:pPr marL="457200" indent="-457200"/>
            <a:endParaRPr lang="en-US" altLang="en-US" dirty="0">
              <a:solidFill>
                <a:schemeClr val="bg1"/>
              </a:solidFill>
              <a:latin typeface="Arial" panose="020B0604020202020204" pitchFamily="34" charset="0"/>
            </a:endParaRPr>
          </a:p>
        </p:txBody>
      </p:sp>
      <p:sp>
        <p:nvSpPr>
          <p:cNvPr id="3" name="Title 1"/>
          <p:cNvSpPr txBox="1">
            <a:spLocks/>
          </p:cNvSpPr>
          <p:nvPr/>
        </p:nvSpPr>
        <p:spPr bwMode="auto">
          <a:xfrm>
            <a:off x="685800" y="152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kern="0" dirty="0" smtClean="0">
                <a:solidFill>
                  <a:schemeClr val="accent4">
                    <a:lumMod val="75000"/>
                    <a:lumOff val="25000"/>
                  </a:schemeClr>
                </a:solidFill>
                <a:latin typeface="Arial" panose="020B0604020202020204" pitchFamily="34" charset="0"/>
                <a:ea typeface="+mn-ea"/>
                <a:cs typeface="+mn-cs"/>
              </a:rPr>
              <a:t>Even Further References</a:t>
            </a:r>
            <a:endParaRPr lang="en-US" kern="0" dirty="0" smtClean="0">
              <a:solidFill>
                <a:schemeClr val="accent4">
                  <a:lumMod val="75000"/>
                  <a:lumOff val="25000"/>
                </a:schemeClr>
              </a:solidFill>
            </a:endParaRPr>
          </a:p>
        </p:txBody>
      </p:sp>
    </p:spTree>
    <p:extLst>
      <p:ext uri="{BB962C8B-B14F-4D97-AF65-F5344CB8AC3E}">
        <p14:creationId xmlns:p14="http://schemas.microsoft.com/office/powerpoint/2010/main" val="9859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81000"/>
            <a:ext cx="7772400" cy="914400"/>
          </a:xfrm>
        </p:spPr>
        <p:txBody>
          <a:bodyPr/>
          <a:lstStyle/>
          <a:p>
            <a:pPr eaLnBrk="1" hangingPunct="1">
              <a:defRPr/>
            </a:pPr>
            <a:r>
              <a:rPr lang="en-US" altLang="en-US" b="1" dirty="0" smtClean="0">
                <a:latin typeface="Arial" charset="0"/>
              </a:rPr>
              <a:t>What to Cite</a:t>
            </a:r>
          </a:p>
        </p:txBody>
      </p:sp>
      <p:sp>
        <p:nvSpPr>
          <p:cNvPr id="6147" name="Rectangle 3"/>
          <p:cNvSpPr>
            <a:spLocks noGrp="1" noChangeArrowheads="1"/>
          </p:cNvSpPr>
          <p:nvPr>
            <p:ph type="body" idx="1"/>
          </p:nvPr>
        </p:nvSpPr>
        <p:spPr>
          <a:xfrm>
            <a:off x="914400" y="1371600"/>
            <a:ext cx="7696200" cy="4724400"/>
          </a:xfrm>
        </p:spPr>
        <p:txBody>
          <a:bodyPr/>
          <a:lstStyle/>
          <a:p>
            <a:pPr marL="1588" indent="-1588" eaLnBrk="1" hangingPunct="1">
              <a:buFontTx/>
              <a:buNone/>
              <a:defRPr/>
            </a:pPr>
            <a:r>
              <a:rPr lang="en-US" altLang="en-US" sz="3600" dirty="0" smtClean="0">
                <a:latin typeface="Arial" charset="0"/>
                <a:ea typeface="Calibri" pitchFamily="34" charset="0"/>
                <a:cs typeface="Calibri" pitchFamily="34" charset="0"/>
              </a:rPr>
              <a:t>Cite any information you have read which has an effect on your paper </a:t>
            </a:r>
            <a:r>
              <a:rPr lang="en-US" altLang="en-US" sz="2800" dirty="0" smtClean="0">
                <a:latin typeface="Arial" charset="0"/>
                <a:ea typeface="Calibri" pitchFamily="34" charset="0"/>
                <a:cs typeface="Calibri" pitchFamily="34" charset="0"/>
              </a:rPr>
              <a:t>(American Psychological Association, 2010).</a:t>
            </a:r>
          </a:p>
          <a:p>
            <a:pPr marL="796925" eaLnBrk="1" hangingPunct="1">
              <a:spcBef>
                <a:spcPts val="1800"/>
              </a:spcBef>
              <a:defRPr/>
            </a:pPr>
            <a:r>
              <a:rPr lang="en-US" altLang="en-US" sz="3600" dirty="0" smtClean="0">
                <a:latin typeface="Arial" charset="0"/>
              </a:rPr>
              <a:t>Direct Quotations</a:t>
            </a:r>
          </a:p>
          <a:p>
            <a:pPr marL="796925" eaLnBrk="1" hangingPunct="1">
              <a:spcBef>
                <a:spcPts val="1800"/>
              </a:spcBef>
              <a:defRPr/>
            </a:pPr>
            <a:r>
              <a:rPr lang="en-US" altLang="en-US" sz="3600" dirty="0" smtClean="0">
                <a:latin typeface="Arial" charset="0"/>
              </a:rPr>
              <a:t>Borrowed Ideas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914400"/>
          </a:xfrm>
        </p:spPr>
        <p:txBody>
          <a:bodyPr/>
          <a:lstStyle/>
          <a:p>
            <a:r>
              <a:rPr lang="en-US" b="1" dirty="0" smtClean="0">
                <a:latin typeface="Arial" panose="020B0604020202020204" pitchFamily="34" charset="0"/>
                <a:cs typeface="Arial" panose="020B0604020202020204" pitchFamily="34" charset="0"/>
              </a:rPr>
              <a:t>Why Cite?</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295400"/>
            <a:ext cx="7924800" cy="4800600"/>
          </a:xfrm>
        </p:spPr>
        <p:txBody>
          <a:bodyPr/>
          <a:lstStyle/>
          <a:p>
            <a:pPr>
              <a:spcBef>
                <a:spcPts val="0"/>
              </a:spcBef>
              <a:spcAft>
                <a:spcPts val="1200"/>
              </a:spcAft>
            </a:pPr>
            <a:r>
              <a:rPr lang="en-US" sz="3600" dirty="0" smtClean="0">
                <a:latin typeface="Arial" charset="0"/>
                <a:ea typeface="Calibri" pitchFamily="34" charset="0"/>
                <a:cs typeface="Calibri" pitchFamily="34" charset="0"/>
              </a:rPr>
              <a:t>Academic honesty— </a:t>
            </a:r>
          </a:p>
          <a:p>
            <a:pPr marL="800100" lvl="2" indent="0">
              <a:spcBef>
                <a:spcPts val="0"/>
              </a:spcBef>
              <a:spcAft>
                <a:spcPts val="2400"/>
              </a:spcAft>
              <a:buNone/>
            </a:pPr>
            <a:r>
              <a:rPr lang="en-US" sz="3600" dirty="0" smtClean="0">
                <a:latin typeface="Arial" charset="0"/>
                <a:ea typeface="Calibri" pitchFamily="34" charset="0"/>
                <a:cs typeface="Calibri" pitchFamily="34" charset="0"/>
              </a:rPr>
              <a:t>Show respect </a:t>
            </a:r>
            <a:r>
              <a:rPr lang="en-US" sz="3600" dirty="0">
                <a:latin typeface="Arial" charset="0"/>
                <a:ea typeface="Calibri" pitchFamily="34" charset="0"/>
                <a:cs typeface="Calibri" pitchFamily="34" charset="0"/>
              </a:rPr>
              <a:t>for other </a:t>
            </a:r>
            <a:r>
              <a:rPr lang="en-US" sz="3600" dirty="0" smtClean="0">
                <a:latin typeface="Arial" charset="0"/>
                <a:ea typeface="Calibri" pitchFamily="34" charset="0"/>
                <a:cs typeface="Calibri" pitchFamily="34" charset="0"/>
              </a:rPr>
              <a:t>authors by identifying them when you borrow their </a:t>
            </a:r>
            <a:r>
              <a:rPr lang="en-US" sz="3600" dirty="0">
                <a:latin typeface="Arial" charset="0"/>
                <a:ea typeface="Calibri" pitchFamily="34" charset="0"/>
                <a:cs typeface="Calibri" pitchFamily="34" charset="0"/>
              </a:rPr>
              <a:t>ideas or </a:t>
            </a:r>
            <a:r>
              <a:rPr lang="en-US" sz="3600" dirty="0" smtClean="0">
                <a:latin typeface="Arial" charset="0"/>
                <a:ea typeface="Calibri" pitchFamily="34" charset="0"/>
                <a:cs typeface="Calibri" pitchFamily="34" charset="0"/>
              </a:rPr>
              <a:t>words. </a:t>
            </a:r>
          </a:p>
        </p:txBody>
      </p:sp>
    </p:spTree>
    <p:extLst>
      <p:ext uri="{BB962C8B-B14F-4D97-AF65-F5344CB8AC3E}">
        <p14:creationId xmlns:p14="http://schemas.microsoft.com/office/powerpoint/2010/main" val="1851630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152400"/>
            <a:ext cx="7772400" cy="838200"/>
          </a:xfrm>
        </p:spPr>
        <p:txBody>
          <a:bodyPr/>
          <a:lstStyle/>
          <a:p>
            <a:pPr eaLnBrk="1" hangingPunct="1"/>
            <a:r>
              <a:rPr lang="en-US" sz="3600" b="1" dirty="0" smtClean="0">
                <a:latin typeface="Arial" charset="0"/>
              </a:rPr>
              <a:t>Avoid Plagiarism</a:t>
            </a:r>
          </a:p>
        </p:txBody>
      </p:sp>
      <p:sp>
        <p:nvSpPr>
          <p:cNvPr id="8195" name="Rectangle 3"/>
          <p:cNvSpPr>
            <a:spLocks noGrp="1" noChangeArrowheads="1"/>
          </p:cNvSpPr>
          <p:nvPr>
            <p:ph type="body" idx="1"/>
          </p:nvPr>
        </p:nvSpPr>
        <p:spPr>
          <a:xfrm>
            <a:off x="609600" y="990600"/>
            <a:ext cx="8305800" cy="5105400"/>
          </a:xfrm>
        </p:spPr>
        <p:txBody>
          <a:bodyPr/>
          <a:lstStyle/>
          <a:p>
            <a:pPr marL="1588" indent="-1588" eaLnBrk="1" hangingPunct="1">
              <a:lnSpc>
                <a:spcPct val="115000"/>
              </a:lnSpc>
              <a:buFontTx/>
              <a:buNone/>
            </a:pPr>
            <a:r>
              <a:rPr lang="en-US" dirty="0">
                <a:latin typeface="Arial" charset="0"/>
              </a:rPr>
              <a:t>A</a:t>
            </a:r>
            <a:r>
              <a:rPr lang="en-US" dirty="0" smtClean="0">
                <a:latin typeface="Arial" charset="0"/>
              </a:rPr>
              <a:t>ccording to Diana Hacker and Nancy Sommers (2011)</a:t>
            </a:r>
            <a:r>
              <a:rPr lang="en-US" i="1" dirty="0" smtClean="0">
                <a:latin typeface="Arial" charset="0"/>
              </a:rPr>
              <a:t>,</a:t>
            </a:r>
            <a:r>
              <a:rPr lang="en-US" dirty="0" smtClean="0">
                <a:latin typeface="Arial" charset="0"/>
              </a:rPr>
              <a:t> “Three different acts are considered plagiarism: (1) failing to cite quotations and borrowed ideas, (2) failing to enclose borrowed language in quotation marks, and (3) failing to put summaries and paraphrases in your own words” (428).</a:t>
            </a:r>
          </a:p>
        </p:txBody>
      </p:sp>
    </p:spTree>
    <p:extLst>
      <p:ext uri="{BB962C8B-B14F-4D97-AF65-F5344CB8AC3E}">
        <p14:creationId xmlns:p14="http://schemas.microsoft.com/office/powerpoint/2010/main" val="3982323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latin typeface="Aharoni" panose="02010803020104030203" pitchFamily="2" charset="-79"/>
                <a:cs typeface="Aharoni" panose="02010803020104030203" pitchFamily="2" charset="-79"/>
              </a:rPr>
              <a:t>     Instead . . .</a:t>
            </a:r>
            <a:endParaRPr lang="en-US" sz="540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pPr marL="0" indent="0" algn="ctr">
              <a:buNone/>
            </a:pPr>
            <a:r>
              <a:rPr lang="en-US" sz="6000" dirty="0" smtClean="0">
                <a:latin typeface="Aharoni" panose="02010803020104030203" pitchFamily="2" charset="-79"/>
                <a:cs typeface="Aharoni" panose="02010803020104030203" pitchFamily="2" charset="-79"/>
              </a:rPr>
              <a:t>Cite your sources</a:t>
            </a:r>
            <a:r>
              <a:rPr lang="en-US" sz="6000" dirty="0" smtClean="0">
                <a:latin typeface="Arial Black" panose="020B0A04020102020204" pitchFamily="34" charset="0"/>
                <a:cs typeface="Aharoni" panose="02010803020104030203" pitchFamily="2" charset="-79"/>
              </a:rPr>
              <a:t>!</a:t>
            </a:r>
            <a:endParaRPr lang="en-US" sz="6000" dirty="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3280402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TC103457491[[fn=Metropolitan]]</Template>
  <TotalTime>2411</TotalTime>
  <Words>2726</Words>
  <Application>Microsoft Office PowerPoint</Application>
  <PresentationFormat>On-screen Show (4:3)</PresentationFormat>
  <Paragraphs>260</Paragraphs>
  <Slides>56</Slides>
  <Notes>49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Aharoni</vt:lpstr>
      <vt:lpstr>Arial</vt:lpstr>
      <vt:lpstr>Arial Black</vt:lpstr>
      <vt:lpstr>Calibri</vt:lpstr>
      <vt:lpstr>Times New Roman</vt:lpstr>
      <vt:lpstr>Wingdings</vt:lpstr>
      <vt:lpstr>Default Design</vt:lpstr>
      <vt:lpstr>APA Documentation</vt:lpstr>
      <vt:lpstr>Goals for Today</vt:lpstr>
      <vt:lpstr>Bringing in Other Authors</vt:lpstr>
      <vt:lpstr>APA Style</vt:lpstr>
      <vt:lpstr>To Cite (verb)</vt:lpstr>
      <vt:lpstr>What to Cite</vt:lpstr>
      <vt:lpstr>Why Cite?</vt:lpstr>
      <vt:lpstr>Avoid Plagiarism</vt:lpstr>
      <vt:lpstr>     Instead . . .</vt:lpstr>
      <vt:lpstr>Citing Quotations</vt:lpstr>
      <vt:lpstr>Example of APA Quotation</vt:lpstr>
      <vt:lpstr>Citing Borrowed Ideas</vt:lpstr>
      <vt:lpstr>In-Text Citations</vt:lpstr>
      <vt:lpstr>APA Signal Phrases</vt:lpstr>
      <vt:lpstr>No Dumped Quotes!</vt:lpstr>
      <vt:lpstr>Example of Dumped Quote</vt:lpstr>
      <vt:lpstr>Huh?</vt:lpstr>
      <vt:lpstr>Example of Improved Quote</vt:lpstr>
      <vt:lpstr>Example of Improved Quote cont’d</vt:lpstr>
      <vt:lpstr>Signal Phrases</vt:lpstr>
      <vt:lpstr>First, Introduce Your Friends</vt:lpstr>
      <vt:lpstr>Example Author Credentials</vt:lpstr>
      <vt:lpstr>Next, Action!</vt:lpstr>
      <vt:lpstr>APA Verb Tense</vt:lpstr>
      <vt:lpstr>APA Signal Phrase Formats</vt:lpstr>
      <vt:lpstr>Example Signal Phrases</vt:lpstr>
      <vt:lpstr>Citations for Summaries</vt:lpstr>
      <vt:lpstr>Example of Summary Analysis:</vt:lpstr>
      <vt:lpstr>Quotations</vt:lpstr>
      <vt:lpstr>Example Blended Quotation</vt:lpstr>
      <vt:lpstr>Parenthetical Citations</vt:lpstr>
      <vt:lpstr>APA Parenthetical Citations</vt:lpstr>
      <vt:lpstr>Example of Parenthetical</vt:lpstr>
      <vt:lpstr>Follow a Quote with Your Point</vt:lpstr>
      <vt:lpstr>Example of Following with Your Point</vt:lpstr>
      <vt:lpstr>After a Quote</vt:lpstr>
      <vt:lpstr>Example Significance of a Statistic</vt:lpstr>
      <vt:lpstr>Elements of APA Documents</vt:lpstr>
      <vt:lpstr>APA Title Page</vt:lpstr>
      <vt:lpstr>Title Page</vt:lpstr>
      <vt:lpstr>Running Header</vt:lpstr>
      <vt:lpstr>Title Page cont’d</vt:lpstr>
      <vt:lpstr>Abstract</vt:lpstr>
      <vt:lpstr>Document Body</vt:lpstr>
      <vt:lpstr>Section Headings</vt:lpstr>
      <vt:lpstr>List of References</vt:lpstr>
      <vt:lpstr>References Format</vt:lpstr>
      <vt:lpstr>References Format cont’d</vt:lpstr>
      <vt:lpstr>Five General Types of Sources:</vt:lpstr>
      <vt:lpstr>3. A journal article from a database:</vt:lpstr>
      <vt:lpstr>4. An online article:</vt:lpstr>
      <vt:lpstr>5. Article in a print periodical:</vt:lpstr>
      <vt:lpstr>Practice Reference Entries</vt:lpstr>
      <vt:lpstr>References</vt:lpstr>
      <vt:lpstr>Further 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Style</dc:title>
  <dc:creator>Kayleen</dc:creator>
  <cp:lastModifiedBy>Kayleen Doornbos</cp:lastModifiedBy>
  <cp:revision>215</cp:revision>
  <cp:lastPrinted>2013-09-27T03:14:44Z</cp:lastPrinted>
  <dcterms:created xsi:type="dcterms:W3CDTF">2010-02-01T07:31:54Z</dcterms:created>
  <dcterms:modified xsi:type="dcterms:W3CDTF">2016-05-24T20:55:15Z</dcterms:modified>
</cp:coreProperties>
</file>