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45"/>
  </p:notesMasterIdLst>
  <p:sldIdLst>
    <p:sldId id="354" r:id="rId5"/>
    <p:sldId id="330" r:id="rId6"/>
    <p:sldId id="290" r:id="rId7"/>
    <p:sldId id="291" r:id="rId8"/>
    <p:sldId id="292" r:id="rId9"/>
    <p:sldId id="289" r:id="rId10"/>
    <p:sldId id="266" r:id="rId11"/>
    <p:sldId id="303" r:id="rId12"/>
    <p:sldId id="324" r:id="rId13"/>
    <p:sldId id="356" r:id="rId14"/>
    <p:sldId id="357" r:id="rId15"/>
    <p:sldId id="358" r:id="rId16"/>
    <p:sldId id="387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3" r:id="rId40"/>
    <p:sldId id="382" r:id="rId41"/>
    <p:sldId id="384" r:id="rId42"/>
    <p:sldId id="385" r:id="rId43"/>
    <p:sldId id="38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0" autoAdjust="0"/>
    <p:restoredTop sz="93250" autoAdjust="0"/>
  </p:normalViewPr>
  <p:slideViewPr>
    <p:cSldViewPr snapToGrid="0">
      <p:cViewPr varScale="1">
        <p:scale>
          <a:sx n="116" d="100"/>
          <a:sy n="116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8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22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B74FF0-C522-4BA3-95D1-A87E03414C0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21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B74FF0-C522-4BA3-95D1-A87E03414C0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31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B74FF0-C522-4BA3-95D1-A87E03414C02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3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B74FF0-C522-4BA3-95D1-A87E03414C02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7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SEATAC has non-stop flights to 20 cities around the world.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Beijing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Tokyo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Osaka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Seoul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Taipei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Victoria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Vancouver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Calgary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Edmonton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Toronto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Kelowna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Reykjavik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Cabos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Mazatlan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Puerto Vallarta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London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Amsterdam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Dubai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Frankfurt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Paris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D783D4-686B-4D02-93E8-39F03F4F4B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5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</a:p>
          <a:p>
            <a:r>
              <a:rPr lang="en-US" dirty="0" err="1" smtClean="0"/>
              <a:t>Demograph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D783D4-686B-4D02-93E8-39F03F4F4B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0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7E218-9473-4E4E-BA13-22C19D99876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2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654" indent="-27025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006" indent="-21620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408" indent="-21620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5810" indent="-21620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212" indent="-216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0614" indent="-216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015" indent="-216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417" indent="-2162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BAA8F10-2F0A-479E-9195-2585B6536285}" type="slidenum">
              <a:rPr lang="en-US" smtClean="0">
                <a:solidFill>
                  <a:prstClr val="black"/>
                </a:solidFill>
              </a:rPr>
              <a:pPr eaLnBrk="1" hangingPunct="1"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69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8281B-1C0F-4AD0-8E88-D70D9E30B5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21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8281B-1C0F-4AD0-8E88-D70D9E30B50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904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2A54C84-E549-4BB7-BD21-AEE181572B97}" type="slidenum">
              <a:rPr lang="en-US" sz="1000" i="1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21</a:t>
            </a:fld>
            <a:endParaRPr lang="en-US" sz="10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904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3" tIns="0" rIns="19043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2A54C84-E549-4BB7-BD21-AEE181572B97}" type="slidenum">
              <a:rPr lang="en-US" sz="1000" i="1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22</a:t>
            </a:fld>
            <a:endParaRPr lang="en-US" sz="10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7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Color Reversed BC Horizontal Logo - PNG file 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5430" y="457200"/>
            <a:ext cx="4949570" cy="119614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1CEC-3C29-4030-BA54-2F1C503BA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27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FF109-9159-4F30-8734-AA8CC36621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96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3" name="Picture 2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Special&quot; slide for video, media,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5" name="Picture 4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_BC_Horizontal_Logo__-__PNG_file_form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6096000"/>
            <a:ext cx="2638300" cy="634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563-782A-4E82-8BCB-522FC28F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64" r:id="rId7"/>
    <p:sldLayoutId id="2147483671" r:id="rId8"/>
    <p:sldLayoutId id="2147483672" r:id="rId9"/>
    <p:sldLayoutId id="2147483674" r:id="rId10"/>
    <p:sldLayoutId id="2147483675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jpeg"/><Relationship Id="rId9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isp@bellevuecollege.edu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 Reversed BC Horizontal Logo - PNG file form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137" y="1346038"/>
            <a:ext cx="6925273" cy="1673608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18082" y="5380499"/>
            <a:ext cx="4896685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0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994137" y="2878593"/>
            <a:ext cx="65071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chemeClr val="tx1">
                    <a:lumMod val="85000"/>
                  </a:schemeClr>
                </a:solidFill>
              </a:rPr>
              <a:t>  </a:t>
            </a:r>
            <a:endParaRPr lang="en-US" sz="80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0168" y="5218786"/>
            <a:ext cx="4412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dirty="0"/>
              <a:t>حيث يجتمع العالم من أجل العِلم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3" y="3019646"/>
            <a:ext cx="4911834" cy="201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111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533400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600" b="1" dirty="0">
                <a:solidFill>
                  <a:srgbClr val="FFFFFF"/>
                </a:solidFill>
              </a:rPr>
              <a:t>شر يحة راقية من المجتمع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553200"/>
            <a:ext cx="29803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FFFFFF"/>
                </a:solidFill>
              </a:rPr>
              <a:t>* Source: City-Data.com, US Census Bureau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110154"/>
            <a:ext cx="61023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1200" y="2262556"/>
            <a:ext cx="2419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>
                <a:solidFill>
                  <a:srgbClr val="FFFFFF"/>
                </a:solidFill>
              </a:rPr>
              <a:t>متوسط ​​دخل الأسرة 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2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457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600" b="1" dirty="0">
                <a:solidFill>
                  <a:srgbClr val="FFFFFF"/>
                </a:solidFill>
              </a:rPr>
              <a:t>حي آمن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5" y="1507811"/>
            <a:ext cx="6530932" cy="452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6553200"/>
            <a:ext cx="29803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FFFFFF"/>
                </a:solidFill>
              </a:rPr>
              <a:t>* Source: City-Data.com, US Census Bureau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1600200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>
                <a:solidFill>
                  <a:srgbClr val="FFFFFF"/>
                </a:solidFill>
              </a:rPr>
              <a:t>مؤشر الجرائم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9985" y="947989"/>
            <a:ext cx="4238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>
                <a:solidFill>
                  <a:srgbClr val="FFFFFF"/>
                </a:solidFill>
              </a:rPr>
              <a:t>شعب مُثَقَّف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553200"/>
            <a:ext cx="29803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FFFFFF"/>
                </a:solidFill>
              </a:rPr>
              <a:t>* Source: City-Data.com, US Census Bureau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8751" y="1981200"/>
            <a:ext cx="548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ar-AE" sz="2800" dirty="0">
              <a:solidFill>
                <a:srgbClr val="FFFFFF"/>
              </a:solidFill>
            </a:endParaRPr>
          </a:p>
          <a:p>
            <a:pPr algn="r"/>
            <a:r>
              <a:rPr lang="ar-AE" sz="2800" dirty="0">
                <a:solidFill>
                  <a:srgbClr val="FFFFFF"/>
                </a:solidFill>
              </a:rPr>
              <a:t> * المدرسة الثانوية أو أعلى: 98٪ </a:t>
            </a:r>
          </a:p>
          <a:p>
            <a:pPr algn="r"/>
            <a:endParaRPr lang="en-US" sz="2800" dirty="0" smtClean="0">
              <a:solidFill>
                <a:srgbClr val="FFFFFF"/>
              </a:solidFill>
            </a:endParaRPr>
          </a:p>
          <a:p>
            <a:pPr algn="r"/>
            <a:r>
              <a:rPr lang="ar-AE" sz="2800" dirty="0" smtClean="0">
                <a:solidFill>
                  <a:srgbClr val="FFFFFF"/>
                </a:solidFill>
              </a:rPr>
              <a:t>* </a:t>
            </a:r>
            <a:r>
              <a:rPr lang="ar-AE" sz="2800" dirty="0">
                <a:solidFill>
                  <a:srgbClr val="FFFFFF"/>
                </a:solidFill>
              </a:rPr>
              <a:t>درجة البكالوريوس أو أعلى: 61</a:t>
            </a:r>
            <a:r>
              <a:rPr lang="ar-AE" sz="2800" dirty="0" smtClean="0">
                <a:solidFill>
                  <a:srgbClr val="FFFFFF"/>
                </a:solidFill>
              </a:rPr>
              <a:t>٪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r"/>
            <a:r>
              <a:rPr lang="ar-AE" sz="2800" dirty="0" smtClean="0">
                <a:solidFill>
                  <a:srgbClr val="FFFFFF"/>
                </a:solidFill>
              </a:rPr>
              <a:t> </a:t>
            </a:r>
            <a:endParaRPr lang="ar-AE" sz="2800" dirty="0">
              <a:solidFill>
                <a:srgbClr val="FFFFFF"/>
              </a:solidFill>
            </a:endParaRPr>
          </a:p>
          <a:p>
            <a:pPr algn="r"/>
            <a:r>
              <a:rPr lang="ar-AE" sz="2800" dirty="0">
                <a:solidFill>
                  <a:srgbClr val="FFFFFF"/>
                </a:solidFill>
              </a:rPr>
              <a:t> * الدراسات العليا أو درجة المهنية: 19٪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16266" y="676537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dirty="0">
                <a:solidFill>
                  <a:srgbClr val="FFFFFF"/>
                </a:solidFill>
              </a:rPr>
              <a:t>كلية بلفيو تستضيف كل عام  معرضين نقل لالجامعات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" y="1101989"/>
            <a:ext cx="7639440" cy="492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152400"/>
            <a:ext cx="371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FFFF"/>
                </a:solidFill>
              </a:rPr>
              <a:t>شبكة اتصالاتنا مع الجامعات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4879" y="1081663"/>
            <a:ext cx="8754083" cy="1812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517" y="3136300"/>
            <a:ext cx="8754083" cy="1812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6472" y="1249865"/>
            <a:ext cx="52903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150000"/>
              </a:lnSpc>
              <a:buFont typeface="Arial" pitchFamily="34" charset="0"/>
              <a:buChar char="•"/>
            </a:pPr>
            <a:r>
              <a:rPr lang="ar-AE" sz="2800" dirty="0">
                <a:solidFill>
                  <a:srgbClr val="FFFFFF"/>
                </a:solidFill>
              </a:rPr>
              <a:t> * لذينا أكبر عدد من الطلاب الذين ينتقلون إلى جامعة واشنطن مقارنة مع الكليات الأخرى في واشنطن</a:t>
            </a:r>
          </a:p>
          <a:p>
            <a:pPr marL="285750" indent="-285750" algn="r">
              <a:lnSpc>
                <a:spcPct val="150000"/>
              </a:lnSpc>
              <a:buFont typeface="Arial" pitchFamily="34" charset="0"/>
              <a:buChar char="•"/>
            </a:pPr>
            <a:r>
              <a:rPr lang="ar-AE" sz="2800" dirty="0">
                <a:solidFill>
                  <a:srgbClr val="FFFFFF"/>
                </a:solidFill>
              </a:rPr>
              <a:t> * معدل نقل عالي إلى أفضل الجامعات في جميع أنحاء الولايات المتحدة </a:t>
            </a:r>
          </a:p>
          <a:p>
            <a:pPr marL="285750" indent="-285750" algn="r">
              <a:lnSpc>
                <a:spcPct val="150000"/>
              </a:lnSpc>
              <a:buFont typeface="Arial" pitchFamily="34" charset="0"/>
              <a:buChar char="•"/>
            </a:pPr>
            <a:r>
              <a:rPr lang="ar-AE" sz="2800" dirty="0">
                <a:solidFill>
                  <a:srgbClr val="FFFFFF"/>
                </a:solidFill>
              </a:rPr>
              <a:t> * 60٪ الطلاب الدوليين يتخرّجون بمرتبة الشرف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689" y="5638800"/>
            <a:ext cx="5745959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AE" b="1" dirty="0">
                <a:solidFill>
                  <a:srgbClr val="FFFFFF"/>
                </a:solidFill>
              </a:rPr>
              <a:t>50٪ من طلاّبنا الدوليين ذهبوا في العام الدراسي الماضي إلى أفضل 50 جامعات في الولايات المتحدة الأمريكية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6311" y="304800"/>
            <a:ext cx="69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3600" b="1" dirty="0">
                <a:solidFill>
                  <a:srgbClr val="FFFFFF"/>
                </a:solidFill>
              </a:rPr>
              <a:t>لدينا برامج مميزة تأهلنا للالتزام بنجاح الطالب 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061" y="1483782"/>
            <a:ext cx="3399411" cy="300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9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4879" y="843538"/>
            <a:ext cx="8754083" cy="1812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1053"/>
            <a:ext cx="400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FFFF"/>
                </a:solidFill>
              </a:rPr>
              <a:t> </a:t>
            </a:r>
            <a:r>
              <a:rPr lang="ar-AE" sz="3200" b="1" dirty="0">
                <a:solidFill>
                  <a:srgbClr val="FFFFFF"/>
                </a:solidFill>
              </a:rPr>
              <a:t>خيارات أكاديمية متنوعة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15" name="Picture 2" descr="E:\Fotolia_24937894_Subscription_XXL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7" y="2346251"/>
            <a:ext cx="3035166" cy="26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14879" y="813058"/>
            <a:ext cx="5340555" cy="5183234"/>
          </a:xfrm>
        </p:spPr>
        <p:txBody>
          <a:bodyPr/>
          <a:lstStyle/>
          <a:p>
            <a:pPr marL="0" indent="0" algn="r" defTabSz="914400">
              <a:lnSpc>
                <a:spcPct val="150000"/>
              </a:lnSpc>
              <a:buNone/>
            </a:pPr>
            <a:r>
              <a:rPr lang="ar-AE" sz="1800" dirty="0"/>
              <a:t>ا</a:t>
            </a:r>
            <a:r>
              <a:rPr lang="ar-AE" sz="2400" b="1" dirty="0"/>
              <a:t>للغة الإنجليزية المكثفة لالتحضير لالجامعة: </a:t>
            </a:r>
          </a:p>
          <a:p>
            <a:pPr marL="0" indent="0" algn="r" defTabSz="914400">
              <a:lnSpc>
                <a:spcPct val="150000"/>
              </a:lnSpc>
              <a:buNone/>
            </a:pPr>
            <a:r>
              <a:rPr lang="ar-AE" sz="1800" dirty="0"/>
              <a:t> * برنامج به 6 مستويات:  من المبتدئين إلى المتقدمين </a:t>
            </a:r>
          </a:p>
          <a:p>
            <a:pPr marL="0" indent="0" algn="r" defTabSz="914400">
              <a:lnSpc>
                <a:spcPct val="150000"/>
              </a:lnSpc>
              <a:buNone/>
            </a:pPr>
            <a:r>
              <a:rPr lang="ar-AE" sz="1800" dirty="0"/>
              <a:t> * أعلى مستويات البرنامج تعتبر ك "جسر" بين البرنامج والدراسات الأكاديمية </a:t>
            </a:r>
          </a:p>
          <a:p>
            <a:pPr marL="0" indent="0" algn="r" defTabSz="914400">
              <a:lnSpc>
                <a:spcPct val="150000"/>
              </a:lnSpc>
              <a:buNone/>
            </a:pPr>
            <a:endParaRPr lang="ar-AE" sz="1800" dirty="0"/>
          </a:p>
          <a:p>
            <a:pPr marL="0" indent="0" algn="r" defTabSz="914400">
              <a:lnSpc>
                <a:spcPct val="150000"/>
              </a:lnSpc>
              <a:buNone/>
            </a:pPr>
            <a:r>
              <a:rPr lang="ar-AE" sz="2400" b="1" dirty="0"/>
              <a:t>الخيارات الأكاديمية</a:t>
            </a:r>
            <a:r>
              <a:rPr lang="ar-AE" sz="1800" dirty="0"/>
              <a:t>:</a:t>
            </a:r>
          </a:p>
          <a:p>
            <a:pPr marL="0" indent="0" algn="r" defTabSz="914400">
              <a:lnSpc>
                <a:spcPct val="150000"/>
              </a:lnSpc>
              <a:buNone/>
            </a:pPr>
            <a:r>
              <a:rPr lang="ar-AE" sz="1800" dirty="0"/>
              <a:t> * درجة البكالوريوس من كلية بلفيو  من خلال جامعة "إيسترن واشنطن" </a:t>
            </a:r>
          </a:p>
          <a:p>
            <a:pPr marL="0" indent="0" algn="r" defTabSz="914400">
              <a:lnSpc>
                <a:spcPct val="150000"/>
              </a:lnSpc>
              <a:buNone/>
            </a:pPr>
            <a:r>
              <a:rPr lang="ar-AE" sz="1800" dirty="0"/>
              <a:t> *  تحويل الأقسام المأخوذة بكلية بلفيو خلال السنتين الدّراسيتين في إحدى من 60 مجالات أكاديمية </a:t>
            </a:r>
          </a:p>
          <a:p>
            <a:pPr marL="0" indent="0" algn="r" defTabSz="914400">
              <a:lnSpc>
                <a:spcPct val="150000"/>
              </a:lnSpc>
              <a:buNone/>
            </a:pPr>
            <a:r>
              <a:rPr lang="ar-AE" sz="1800" dirty="0"/>
              <a:t> * نقدّم أكثر من 75 التخصصات المهنية / الفنية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25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71600"/>
            <a:ext cx="165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600" b="1" dirty="0">
                <a:solidFill>
                  <a:srgbClr val="FFFFFF"/>
                </a:solidFill>
              </a:rPr>
              <a:t>إكرامات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750142"/>
            <a:ext cx="55270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AE" dirty="0">
                <a:solidFill>
                  <a:srgbClr val="FFFFFF"/>
                </a:solidFill>
              </a:rPr>
              <a:t> </a:t>
            </a:r>
            <a:r>
              <a:rPr lang="ar-AE" sz="2400" dirty="0">
                <a:solidFill>
                  <a:srgbClr val="FFFFFF"/>
                </a:solidFill>
              </a:rPr>
              <a:t>* اختِيرَت كلية بلفيو من أفضل 10 كليات في الولايات المتحدة لسنتين من قبل "مجلة رولينغ ستون" </a:t>
            </a:r>
          </a:p>
          <a:p>
            <a:pPr algn="r">
              <a:lnSpc>
                <a:spcPct val="150000"/>
              </a:lnSpc>
            </a:pPr>
            <a:endParaRPr lang="ar-AE" sz="2400" dirty="0">
              <a:solidFill>
                <a:srgbClr val="FFFFFF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AE" sz="2400" dirty="0">
                <a:solidFill>
                  <a:srgbClr val="FFFFFF"/>
                </a:solidFill>
              </a:rPr>
              <a:t> * أعلى 15 قيم رائعة في مجال التعليم العالي في الولايات المتحدة من قبل "ياهو" </a:t>
            </a:r>
          </a:p>
          <a:p>
            <a:pPr algn="r">
              <a:lnSpc>
                <a:spcPct val="150000"/>
              </a:lnSpc>
            </a:pPr>
            <a:endParaRPr lang="ar-AE" sz="2400" dirty="0">
              <a:solidFill>
                <a:srgbClr val="FFFFFF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AE" sz="2400" dirty="0">
                <a:solidFill>
                  <a:srgbClr val="FFFFFF"/>
                </a:solidFill>
              </a:rPr>
              <a:t> * أستاذ ذو مرتبة عالية: "دان ميتشيل" الذي حصل على المرتبة رقم 16 من أصل 1.7 مليون أستاذ على راتيميپروفيسسور.چوم*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6" descr="C:\Users\fanye\AppData\Local\Microsoft\Windows\Temporary Internet Files\Content.IE5\8GR9U93E\MP900401037[1]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7" y="3318091"/>
            <a:ext cx="2768466" cy="235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088" y="6134247"/>
            <a:ext cx="3300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rgbClr val="FFFFFF"/>
                </a:solidFill>
              </a:rPr>
              <a:t>* http://www.ratemyprofessors.com/toplists/topLists.jsp</a:t>
            </a:r>
          </a:p>
        </p:txBody>
      </p:sp>
    </p:spTree>
    <p:extLst>
      <p:ext uri="{BB962C8B-B14F-4D97-AF65-F5344CB8AC3E}">
        <p14:creationId xmlns:p14="http://schemas.microsoft.com/office/powerpoint/2010/main" val="146520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35498" y="1245443"/>
            <a:ext cx="4708478" cy="439335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8" name="Picture 3" descr="E:\Fotolia_37497667_Subscription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342">
            <a:off x="907710" y="2880990"/>
            <a:ext cx="2785748" cy="27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33400" y="381000"/>
            <a:ext cx="490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200" b="1" dirty="0">
                <a:solidFill>
                  <a:srgbClr val="FFFFFF"/>
                </a:solidFill>
              </a:rPr>
              <a:t>مساعدة ودعم الطلاب الأجانب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0239" y="1026076"/>
            <a:ext cx="6096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800" dirty="0">
                <a:solidFill>
                  <a:srgbClr val="FFFFFF"/>
                </a:solidFill>
              </a:rPr>
              <a:t> * رابطة الطلاب الأجانب: حيث يلتقي و يجتمع الطلاب الأجانب من جميع أنحاء العالم بشكل أسبوعي</a:t>
            </a:r>
          </a:p>
          <a:p>
            <a:pPr algn="r"/>
            <a:r>
              <a:rPr lang="ar-AE" sz="2800" dirty="0">
                <a:solidFill>
                  <a:srgbClr val="FFFFFF"/>
                </a:solidFill>
              </a:rPr>
              <a:t> * خدمات الدعم الأكاديمي  </a:t>
            </a:r>
          </a:p>
          <a:p>
            <a:pPr algn="r"/>
            <a:r>
              <a:rPr lang="ar-AE" sz="2800" dirty="0">
                <a:solidFill>
                  <a:srgbClr val="FFFFFF"/>
                </a:solidFill>
              </a:rPr>
              <a:t> *  مختبرات الكتابة والقراءة</a:t>
            </a:r>
          </a:p>
          <a:p>
            <a:pPr algn="r"/>
            <a:r>
              <a:rPr lang="ar-AE" sz="2800" dirty="0">
                <a:solidFill>
                  <a:srgbClr val="FFFFFF"/>
                </a:solidFill>
              </a:rPr>
              <a:t> *  مختبر الرياضيات </a:t>
            </a:r>
          </a:p>
          <a:p>
            <a:pPr algn="r"/>
            <a:r>
              <a:rPr lang="ar-AE" sz="2800" dirty="0">
                <a:solidFill>
                  <a:srgbClr val="FFFFFF"/>
                </a:solidFill>
              </a:rPr>
              <a:t> * مختبرات الكمبيوتر و التعلم </a:t>
            </a:r>
          </a:p>
          <a:p>
            <a:pPr algn="r"/>
            <a:r>
              <a:rPr lang="ar-AE" sz="2800" dirty="0">
                <a:solidFill>
                  <a:srgbClr val="FFFFFF"/>
                </a:solidFill>
              </a:rPr>
              <a:t> * مختبر المهارات الأساسية 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Media Center</a:t>
            </a:r>
            <a:r>
              <a:rPr lang="ar-AE" sz="2800" dirty="0" smtClean="0">
                <a:solidFill>
                  <a:srgbClr val="FFFFFF"/>
                </a:solidFill>
              </a:rPr>
              <a:t> </a:t>
            </a:r>
            <a:r>
              <a:rPr lang="ar-AE" sz="2800" dirty="0">
                <a:solidFill>
                  <a:srgbClr val="FFFFFF"/>
                </a:solidFill>
              </a:rPr>
              <a:t>* مكتبة  </a:t>
            </a:r>
          </a:p>
          <a:p>
            <a:pPr algn="r"/>
            <a:r>
              <a:rPr lang="ar-AE" sz="2800" dirty="0">
                <a:solidFill>
                  <a:srgbClr val="FFFFFF"/>
                </a:solidFill>
              </a:rPr>
              <a:t> * مركز دراسة العلوم </a:t>
            </a:r>
          </a:p>
          <a:p>
            <a:pPr algn="r"/>
            <a:r>
              <a:rPr lang="ar-AE" sz="2800" dirty="0">
                <a:solidFill>
                  <a:srgbClr val="FFFFFF"/>
                </a:solidFill>
              </a:rPr>
              <a:t> * مركز النجاح الأكاديمي</a:t>
            </a:r>
            <a:r>
              <a:rPr lang="ar-AE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19200"/>
            <a:ext cx="6800851" cy="4395049"/>
          </a:xfrm>
        </p:spPr>
        <p:txBody>
          <a:bodyPr/>
          <a:lstStyle/>
          <a:p>
            <a:pPr algn="r">
              <a:buNone/>
            </a:pPr>
            <a:r>
              <a:rPr lang="ar-AE" sz="2800" b="1" dirty="0"/>
              <a:t>خلال التوجيه، الطالب الدولي الجديد سوف:</a:t>
            </a:r>
            <a:r>
              <a:rPr lang="ar-AE" sz="2800" dirty="0"/>
              <a:t> </a:t>
            </a:r>
          </a:p>
          <a:p>
            <a:pPr algn="r">
              <a:buNone/>
            </a:pPr>
            <a:r>
              <a:rPr lang="ar-AE" sz="2800" dirty="0"/>
              <a:t> * يجتمع مع موظفو "برنامج الطلاب الدوليين" </a:t>
            </a:r>
          </a:p>
          <a:p>
            <a:pPr algn="r">
              <a:buNone/>
            </a:pPr>
            <a:r>
              <a:rPr lang="ar-AE" sz="2800" dirty="0"/>
              <a:t> * يجتاز امتحان الرياضيات واللغة الإنجليزية </a:t>
            </a:r>
          </a:p>
          <a:p>
            <a:pPr algn="r">
              <a:buNone/>
            </a:pPr>
            <a:r>
              <a:rPr lang="ar-AE" sz="2800" dirty="0"/>
              <a:t> * يتلقّى مساعدة من طرف أحد الموجهون في كل ما يتعلّق بالجانب الآكاديمي و الأقسام المناسبة وسوف يتسجل حينها</a:t>
            </a:r>
          </a:p>
          <a:p>
            <a:pPr algn="r">
              <a:buNone/>
            </a:pPr>
            <a:r>
              <a:rPr lang="ar-AE" sz="2800" dirty="0"/>
              <a:t> * يحضر الحلقات الدراسية التي ستساعده في التكيف على عيش والدراسة في الولايات المتحدة </a:t>
            </a:r>
          </a:p>
          <a:p>
            <a:pPr algn="r">
              <a:buNone/>
            </a:pPr>
            <a:r>
              <a:rPr lang="ar-AE" sz="2800" dirty="0"/>
              <a:t> * يشارك في الأنشطة الاجتماعية الترفيهية وصداقات جديدة </a:t>
            </a:r>
          </a:p>
          <a:p>
            <a:pPr algn="r">
              <a:buNone/>
            </a:pPr>
            <a:r>
              <a:rPr lang="ar-AE" sz="2800" dirty="0"/>
              <a:t> * يقوم بجولة في سياتل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358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200" b="1" dirty="0">
                <a:solidFill>
                  <a:srgbClr val="FFFFFF"/>
                </a:solidFill>
              </a:rPr>
              <a:t>توجيه الطلبة الدوليين</a:t>
            </a:r>
            <a:r>
              <a:rPr lang="ar-AE" sz="2800" b="1" dirty="0">
                <a:solidFill>
                  <a:srgbClr val="FFFFFF"/>
                </a:solidFill>
              </a:rPr>
              <a:t> 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67200" y="1295400"/>
            <a:ext cx="4633290" cy="5029199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ar-AE" sz="1800" dirty="0"/>
              <a:t> </a:t>
            </a:r>
            <a:r>
              <a:rPr lang="ar-AE" sz="2400" dirty="0"/>
              <a:t>* المساعدة في التنقل إلى جامعة</a:t>
            </a:r>
          </a:p>
          <a:p>
            <a:pPr algn="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ar-AE" sz="2400" dirty="0"/>
              <a:t> * التخطيط الأكاديمي </a:t>
            </a:r>
          </a:p>
          <a:p>
            <a:pPr algn="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ar-AE" sz="2400" dirty="0"/>
              <a:t> * التسجيل </a:t>
            </a:r>
          </a:p>
          <a:p>
            <a:pPr algn="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ar-AE" sz="2400" dirty="0"/>
              <a:t> * التوجيه عن طريق الأقران </a:t>
            </a:r>
          </a:p>
          <a:p>
            <a:pPr algn="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ar-AE" sz="2400" dirty="0"/>
              <a:t> * التوجيه الاجتماعي والأكاديمي والثقافي </a:t>
            </a:r>
          </a:p>
          <a:p>
            <a:pPr algn="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ar-AE" sz="2400" dirty="0"/>
              <a:t> * المساعدة في ما يخص مسألة الهجرة</a:t>
            </a:r>
          </a:p>
          <a:p>
            <a:pPr algn="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ar-AE" sz="2400" dirty="0"/>
              <a:t> * الأنشطة الاجتماعية </a:t>
            </a:r>
          </a:p>
          <a:p>
            <a:pPr algn="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ar-AE" sz="2400" dirty="0"/>
              <a:t> * المساعدة في الحصول على المنح الدراسية للتميز </a:t>
            </a:r>
            <a:r>
              <a:rPr lang="ar-AE" sz="1800" dirty="0"/>
              <a:t>الأكاديمي والقيادة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381000"/>
            <a:ext cx="521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>
                <a:solidFill>
                  <a:srgbClr val="FFFFFF"/>
                </a:solidFill>
              </a:rPr>
              <a:t>خدمات برنامج الطالاب الدوليين</a:t>
            </a:r>
            <a:r>
              <a:rPr lang="ar-AE" sz="2800" b="1" dirty="0">
                <a:solidFill>
                  <a:srgbClr val="FFFFFF"/>
                </a:solidFill>
              </a:rPr>
              <a:t>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F:\Pics\Computer LabMedia Center\5985929176_ae0167298a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6" y="2057400"/>
            <a:ext cx="3747493" cy="3939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340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68" y="451432"/>
            <a:ext cx="52578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8978" y="3912782"/>
            <a:ext cx="84847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“</a:t>
            </a:r>
            <a:r>
              <a:rPr lang="ar-AE" sz="2800" dirty="0" smtClean="0"/>
              <a:t>مع </a:t>
            </a:r>
            <a:r>
              <a:rPr lang="ar-AE" sz="2800" dirty="0"/>
              <a:t>الاقتصاد المتغير، لا أحد لديه وظيفة مدى الحياة. ولكن "كليات المجتمع"  تُوفِّر فرص </a:t>
            </a:r>
            <a:r>
              <a:rPr lang="en-US" sz="2800" dirty="0" smtClean="0"/>
              <a:t>“.</a:t>
            </a:r>
            <a:r>
              <a:rPr lang="ar-AE" sz="2800" dirty="0" smtClean="0"/>
              <a:t>عمل </a:t>
            </a:r>
            <a:r>
              <a:rPr lang="ar-AE" sz="2800" dirty="0"/>
              <a:t>لمدى الحياة</a:t>
            </a:r>
            <a:endParaRPr lang="en-US" sz="2800" dirty="0" smtClean="0"/>
          </a:p>
          <a:p>
            <a:endParaRPr lang="en-US" sz="2000" dirty="0" smtClean="0"/>
          </a:p>
          <a:p>
            <a:pPr algn="r"/>
            <a:r>
              <a:rPr lang="en-US" sz="2000" dirty="0"/>
              <a:t>	 </a:t>
            </a:r>
            <a:r>
              <a:rPr lang="en-US" sz="2000" dirty="0" smtClean="0"/>
              <a:t>       - Barak Obama, President of United States of America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b="1" dirty="0" smtClean="0"/>
              <a:t> </a:t>
            </a:r>
            <a:r>
              <a:rPr lang="ar-AE" sz="2400" b="1" dirty="0" smtClean="0"/>
              <a:t>بَارك أُوباما </a:t>
            </a:r>
            <a:r>
              <a:rPr lang="ar-AE" sz="2400" b="1" dirty="0"/>
              <a:t>رئيس الولايات المتحدة </a:t>
            </a:r>
            <a:r>
              <a:rPr lang="ar-AE" sz="2400" b="1" dirty="0" smtClean="0"/>
              <a:t>الأمركية</a:t>
            </a:r>
            <a:r>
              <a:rPr lang="en-US" sz="2400" b="1" dirty="0" smtClean="0"/>
              <a:t> </a:t>
            </a:r>
            <a:r>
              <a:rPr lang="en-US" sz="2000" dirty="0" smtClean="0"/>
              <a:t>- </a:t>
            </a: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713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75313" y="1168024"/>
            <a:ext cx="4838132" cy="4508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509970"/>
            <a:ext cx="24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>
                <a:solidFill>
                  <a:srgbClr val="FFFFFF"/>
                </a:solidFill>
              </a:rPr>
              <a:t>خدمات أخرى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6" name="Picture 3" descr="F:\Pics\Life on campus\6250976518_311214a421_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252072" cy="253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Rectangle 2"/>
          <p:cNvSpPr/>
          <p:nvPr/>
        </p:nvSpPr>
        <p:spPr>
          <a:xfrm>
            <a:off x="3651928" y="1168024"/>
            <a:ext cx="53605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ar-AE" sz="2800" dirty="0">
              <a:solidFill>
                <a:srgbClr val="FFFFFF"/>
              </a:solidFill>
            </a:endParaRPr>
          </a:p>
          <a:p>
            <a:pPr algn="r"/>
            <a:r>
              <a:rPr lang="ar-AE" sz="2800" dirty="0">
                <a:solidFill>
                  <a:srgbClr val="FFFFFF"/>
                </a:solidFill>
              </a:rPr>
              <a:t> * مركز لرعاية الأطفال في الحرم الجامعي </a:t>
            </a:r>
          </a:p>
          <a:p>
            <a:pPr algn="r"/>
            <a:endParaRPr lang="en-US" sz="2800" dirty="0" smtClean="0">
              <a:solidFill>
                <a:srgbClr val="FFFFFF"/>
              </a:solidFill>
            </a:endParaRPr>
          </a:p>
          <a:p>
            <a:pPr algn="r"/>
            <a:r>
              <a:rPr lang="ar-AE" sz="2800" dirty="0" smtClean="0">
                <a:solidFill>
                  <a:srgbClr val="FFFFFF"/>
                </a:solidFill>
              </a:rPr>
              <a:t> </a:t>
            </a:r>
            <a:r>
              <a:rPr lang="ar-AE" sz="2800" dirty="0">
                <a:solidFill>
                  <a:srgbClr val="FFFFFF"/>
                </a:solidFill>
              </a:rPr>
              <a:t>* المشورة المهنية </a:t>
            </a:r>
          </a:p>
          <a:p>
            <a:pPr algn="r"/>
            <a:endParaRPr lang="en-US" sz="2800" dirty="0" smtClean="0">
              <a:solidFill>
                <a:srgbClr val="FFFFFF"/>
              </a:solidFill>
            </a:endParaRPr>
          </a:p>
          <a:p>
            <a:pPr algn="r"/>
            <a:r>
              <a:rPr lang="ar-AE" sz="2800" dirty="0" smtClean="0">
                <a:solidFill>
                  <a:srgbClr val="FFFFFF"/>
                </a:solidFill>
              </a:rPr>
              <a:t> </a:t>
            </a:r>
            <a:r>
              <a:rPr lang="ar-AE" sz="2800" dirty="0">
                <a:solidFill>
                  <a:srgbClr val="FFFFFF"/>
                </a:solidFill>
              </a:rPr>
              <a:t>* أكثر من 90 نادي و برنامج </a:t>
            </a:r>
            <a:r>
              <a:rPr lang="ar-AE" sz="2800" dirty="0" smtClean="0">
                <a:solidFill>
                  <a:srgbClr val="FFFFFF"/>
                </a:solidFill>
              </a:rPr>
              <a:t>للطلبة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r"/>
            <a:r>
              <a:rPr lang="ar-AE" sz="2800" dirty="0" smtClean="0">
                <a:solidFill>
                  <a:srgbClr val="FFFFFF"/>
                </a:solidFill>
              </a:rPr>
              <a:t> </a:t>
            </a:r>
            <a:endParaRPr lang="ar-AE" sz="2800" dirty="0">
              <a:solidFill>
                <a:srgbClr val="FFFFFF"/>
              </a:solidFill>
            </a:endParaRPr>
          </a:p>
          <a:p>
            <a:pPr algn="r"/>
            <a:r>
              <a:rPr lang="ar-AE" sz="2800" dirty="0">
                <a:solidFill>
                  <a:srgbClr val="FFFFFF"/>
                </a:solidFill>
              </a:rPr>
              <a:t> * مركز الإرشاد 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r"/>
            <a:endParaRPr lang="ar-AE" sz="2800" dirty="0">
              <a:solidFill>
                <a:srgbClr val="FFFFFF"/>
              </a:solidFill>
            </a:endParaRPr>
          </a:p>
          <a:p>
            <a:pPr algn="r"/>
            <a:r>
              <a:rPr lang="ar-AE" sz="2800" dirty="0">
                <a:solidFill>
                  <a:srgbClr val="FFFFFF"/>
                </a:solidFill>
              </a:rPr>
              <a:t> * دورات تدريبية وفرص للتطوع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6822" y="457199"/>
            <a:ext cx="5544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>
                <a:solidFill>
                  <a:srgbClr val="FFFFFF"/>
                </a:solidFill>
              </a:rPr>
              <a:t>نقدم تعليم ذو جودة عالية و تكلفة بسيطة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4898" y="1623482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>
                <a:solidFill>
                  <a:srgbClr val="FFFFFF"/>
                </a:solidFill>
              </a:rPr>
              <a:t>التكلفة الآكاديمية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5482" y="2057400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rgbClr val="FFFFFF"/>
                </a:solidFill>
              </a:rPr>
              <a:t>تكلفة المواد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1343" y="2435497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rgbClr val="FFFFFF"/>
                </a:solidFill>
              </a:rPr>
              <a:t>تكلفة الكتب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3098" y="2875002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rgbClr val="FFFFFF"/>
                </a:solidFill>
              </a:rPr>
              <a:t>تكلفة استعمال الكبيوتر و مصاريف أخرى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17483" y="3391110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>
                <a:solidFill>
                  <a:srgbClr val="FFFFFF"/>
                </a:solidFill>
              </a:rPr>
              <a:t>تكاليف العيش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0246" y="3760351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rgbClr val="FFFFFF"/>
                </a:solidFill>
              </a:rPr>
              <a:t>السكن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411805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rgbClr val="FFFFFF"/>
                </a:solidFill>
              </a:rPr>
              <a:t>التأمين الطبي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8680" y="4487384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rgbClr val="FFFFFF"/>
                </a:solidFill>
              </a:rPr>
              <a:t>النقل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7796" y="5105400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rgbClr val="FFFFFF"/>
                </a:solidFill>
              </a:rPr>
              <a:t>ا</a:t>
            </a:r>
            <a:r>
              <a:rPr lang="ar-AE" sz="2400" b="1" dirty="0">
                <a:solidFill>
                  <a:srgbClr val="FFFFFF"/>
                </a:solidFill>
              </a:rPr>
              <a:t>لمجموع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4" y="1488838"/>
            <a:ext cx="6503304" cy="42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8462" y="492369"/>
            <a:ext cx="686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>
                <a:solidFill>
                  <a:srgbClr val="FFFFFF"/>
                </a:solidFill>
              </a:rPr>
              <a:t>كلية بلفيو و برنامج النقلم إلى الجامعة 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953000"/>
            <a:ext cx="713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dirty="0" smtClean="0">
                <a:solidFill>
                  <a:srgbClr val="FFFFFF"/>
                </a:solidFill>
              </a:rPr>
              <a:t>ابتدء </a:t>
            </a:r>
            <a:r>
              <a:rPr lang="ar-AE" sz="3200" b="1" dirty="0">
                <a:solidFill>
                  <a:srgbClr val="FFFFFF"/>
                </a:solidFill>
              </a:rPr>
              <a:t>في كلية بلفيو و أنهي </a:t>
            </a:r>
            <a:r>
              <a:rPr lang="ar-AE" sz="3200" b="1" dirty="0" smtClean="0">
                <a:solidFill>
                  <a:srgbClr val="FFFFFF"/>
                </a:solidFill>
              </a:rPr>
              <a:t>بأي </a:t>
            </a:r>
            <a:r>
              <a:rPr lang="ar-AE" sz="3200" b="1" dirty="0">
                <a:solidFill>
                  <a:srgbClr val="FFFFFF"/>
                </a:solidFill>
              </a:rPr>
              <a:t>مكان تريد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636712"/>
            <a:ext cx="8334375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3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54016" y="422032"/>
            <a:ext cx="8543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FFFF"/>
                </a:solidFill>
              </a:rPr>
              <a:t>اقتصد باختيارك لإتمام دراستك بجامعة إسترن واشنطنبفرعها المتواجد بالحرم الجامعي لكلية بيلفيو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06040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$184,372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8533" y="4098625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$135,762</a:t>
            </a:r>
          </a:p>
        </p:txBody>
      </p:sp>
      <p:sp>
        <p:nvSpPr>
          <p:cNvPr id="11" name="Explosion 2 10"/>
          <p:cNvSpPr/>
          <p:nvPr/>
        </p:nvSpPr>
        <p:spPr bwMode="auto">
          <a:xfrm>
            <a:off x="6172200" y="3060402"/>
            <a:ext cx="3058608" cy="2935111"/>
          </a:xfrm>
          <a:prstGeom prst="irregularSeal2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Savings of $48,610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8839" y="3051535"/>
            <a:ext cx="159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4 Year Univ. of Washington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016" y="4526747"/>
            <a:ext cx="1856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2 Year Bellevue College  + </a:t>
            </a:r>
          </a:p>
          <a:p>
            <a:r>
              <a:rPr lang="en-US" b="1" dirty="0">
                <a:solidFill>
                  <a:srgbClr val="FFFFFF"/>
                </a:solidFill>
              </a:rPr>
              <a:t>2 Year Univ. of Washington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125" y="6353175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* Based on current cost of attendance estimate (2012)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34688"/>
            <a:ext cx="471328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06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905000"/>
            <a:ext cx="3740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>
                <a:solidFill>
                  <a:srgbClr val="FFFFFF"/>
                </a:solidFill>
              </a:rPr>
              <a:t>معرض </a:t>
            </a:r>
            <a:r>
              <a:rPr lang="ar-AE" sz="4800" b="1" dirty="0" smtClean="0">
                <a:solidFill>
                  <a:srgbClr val="FFFFFF"/>
                </a:solidFill>
              </a:rPr>
              <a:t>الصور</a:t>
            </a:r>
            <a:endParaRPr lang="en-US" sz="4800" b="1" dirty="0" smtClean="0">
              <a:solidFill>
                <a:srgbClr val="FFFFFF"/>
              </a:solidFill>
            </a:endParaRPr>
          </a:p>
          <a:p>
            <a:pPr algn="ctr"/>
            <a:r>
              <a:rPr lang="ar-AE" sz="4800" b="1" dirty="0" smtClean="0">
                <a:solidFill>
                  <a:srgbClr val="FFFFFF"/>
                </a:solidFill>
              </a:rPr>
              <a:t> </a:t>
            </a:r>
            <a:r>
              <a:rPr lang="ar-AE" sz="4800" b="1" dirty="0">
                <a:solidFill>
                  <a:srgbClr val="FFFFFF"/>
                </a:solidFill>
              </a:rPr>
              <a:t>و </a:t>
            </a:r>
          </a:p>
          <a:p>
            <a:pPr algn="ctr"/>
            <a:r>
              <a:rPr lang="ar-AE" sz="4800" b="1" dirty="0">
                <a:solidFill>
                  <a:srgbClr val="FFFFFF"/>
                </a:solidFill>
              </a:rPr>
              <a:t>شهادات الطالاب</a:t>
            </a:r>
            <a:endParaRPr lang="en-US" sz="4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Pics\Campus\5985369225_951dbdf2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35" y="1121115"/>
            <a:ext cx="2614010" cy="4402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F:\Pics\Campus\6264296601_3e20da6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3" y="1103530"/>
            <a:ext cx="5278472" cy="4402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209800" y="457199"/>
            <a:ext cx="571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>
                <a:solidFill>
                  <a:srgbClr val="FFFFFF"/>
                </a:solidFill>
              </a:rPr>
              <a:t>صور الحرم الجامعي لكلية بيلفيو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8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3656" y="381000"/>
            <a:ext cx="548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>
                <a:solidFill>
                  <a:srgbClr val="FFFFFF"/>
                </a:solidFill>
              </a:rPr>
              <a:t>صور الحرم الجامعي لكلية بيلفيو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8849" y="1333996"/>
            <a:ext cx="3226010" cy="3559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803" y="1333996"/>
            <a:ext cx="4970843" cy="3559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19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79962"/>
            <a:ext cx="533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>
                <a:solidFill>
                  <a:srgbClr val="FFFFFF"/>
                </a:solidFill>
              </a:rPr>
              <a:t>صور الحرم الجامعي لكلية بيلفيو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126" y="1905000"/>
            <a:ext cx="4239043" cy="3918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934308"/>
            <a:ext cx="3959588" cy="3918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611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800" y="73201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 smtClean="0">
                <a:solidFill>
                  <a:srgbClr val="FFFFFF"/>
                </a:solidFill>
              </a:rPr>
              <a:t>صور لأنشطة طلاّبية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9" name="Picture 5" descr="F:\Pics\Life on campus\5693610481_d402820c9a_z[1]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057764" cy="34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 descr="F:\Pics\Campus Resources\5693631273_1618795f5d_z[1]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58" y="1957754"/>
            <a:ext cx="3033098" cy="34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7" descr="F:\Pics\Campus Resources\5393111115_d8e3e8180a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44" y="1998785"/>
            <a:ext cx="2935294" cy="34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302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36446"/>
            <a:ext cx="342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>
                <a:solidFill>
                  <a:srgbClr val="FFFFFF"/>
                </a:solidFill>
              </a:rPr>
              <a:t>صور لأنشطة طلاّبية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F:\Pics\Life on campus\6287309152_9b21be97ce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186465" cy="2832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F:\Pics\Life on campus\5984825411_f0b6492f1f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212650" cy="259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6" descr="F:\Pics\Campus Resources\6781239686_aa3868b04f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46597"/>
            <a:ext cx="4606705" cy="469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894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972" y="2073349"/>
            <a:ext cx="7751135" cy="2966483"/>
          </a:xfrm>
        </p:spPr>
        <p:txBody>
          <a:bodyPr/>
          <a:lstStyle/>
          <a:p>
            <a:pPr marL="0" indent="0" algn="r">
              <a:buNone/>
            </a:pPr>
            <a:r>
              <a:rPr lang="ar-AE" sz="2800" dirty="0"/>
              <a:t> * تستخدم المصطلحات "كلية" و"جامعة" في نفس المنتق، و تعني الشيء نفسه في الولايات المتحدة </a:t>
            </a:r>
            <a:endParaRPr lang="en-US" sz="2800" dirty="0" smtClean="0"/>
          </a:p>
          <a:p>
            <a:pPr marL="0" indent="0" algn="r">
              <a:buNone/>
            </a:pPr>
            <a:r>
              <a:rPr lang="ar-AE" sz="2800" dirty="0"/>
              <a:t> </a:t>
            </a:r>
            <a:endParaRPr lang="en-US" sz="2800" dirty="0" smtClean="0"/>
          </a:p>
          <a:p>
            <a:pPr marL="0" indent="0" algn="r">
              <a:buNone/>
            </a:pPr>
            <a:r>
              <a:rPr lang="ar-AE" sz="2800" dirty="0" smtClean="0"/>
              <a:t>*</a:t>
            </a:r>
            <a:r>
              <a:rPr lang="ar-AE" sz="2800" dirty="0"/>
              <a:t>الكليات تكون عامتا أصغر حجما وعادة ما تقدم درجة البكالوريوس فقط، بينما تقدم الجامعات درجة الدراسات العليا أيضا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61508" y="712381"/>
            <a:ext cx="835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3600" b="1" dirty="0" smtClean="0"/>
              <a:t>الفرق بين كلية المجتمع والجامعة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518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81110" y="452118"/>
            <a:ext cx="335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600" b="1" dirty="0">
                <a:solidFill>
                  <a:srgbClr val="FFFFFF"/>
                </a:solidFill>
              </a:rPr>
              <a:t>صور الأنشطة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F:\Pics\Life on campus\6961414970_3d788fa2e0_z[1]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524976" cy="1984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Pics\Athletics\5477398828_4d2554c465_z[1]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59523"/>
            <a:ext cx="3524976" cy="2156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Pics\Life on campus\4796990067_fcc5efbf0b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9523"/>
            <a:ext cx="3496128" cy="2156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Pics\Athletics\5393249589_5a6dde8acb_z[1]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" y="3886200"/>
            <a:ext cx="3496128" cy="1984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43644" y="381000"/>
            <a:ext cx="312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FFFF"/>
                </a:solidFill>
              </a:rPr>
              <a:t> </a:t>
            </a:r>
            <a:r>
              <a:rPr lang="ar-AE" sz="3600" b="1" dirty="0">
                <a:solidFill>
                  <a:srgbClr val="FFFFFF"/>
                </a:solidFill>
              </a:rPr>
              <a:t>الحياة في الجامعة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13" y="1295400"/>
            <a:ext cx="3596110" cy="252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34" y="3962400"/>
            <a:ext cx="3596110" cy="2440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460" y="1246410"/>
            <a:ext cx="4346443" cy="322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03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21" y="629226"/>
            <a:ext cx="3582766" cy="252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21" y="3337397"/>
            <a:ext cx="3596110" cy="251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629226"/>
            <a:ext cx="4798716" cy="460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352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76200" y="1132339"/>
            <a:ext cx="158206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ar-AE" sz="2400" b="1" dirty="0" smtClean="0">
                <a:solidFill>
                  <a:srgbClr val="FFFFFF"/>
                </a:solidFill>
                <a:latin typeface="Calibri"/>
              </a:rPr>
              <a:t>تنافس</a:t>
            </a:r>
            <a:endParaRPr lang="en-US" sz="2400" b="1" dirty="0" smtClean="0">
              <a:solidFill>
                <a:srgbClr val="FFFFFF"/>
              </a:solidFill>
              <a:latin typeface="Calibri"/>
            </a:endParaRPr>
          </a:p>
          <a:p>
            <a:pPr algn="r">
              <a:spcBef>
                <a:spcPct val="50000"/>
              </a:spcBef>
            </a:pPr>
            <a:r>
              <a:rPr lang="ar-AE" dirty="0">
                <a:solidFill>
                  <a:srgbClr val="FFFFFF"/>
                </a:solidFill>
                <a:latin typeface="Calibri"/>
              </a:rPr>
              <a:t>* كرة السلة</a:t>
            </a:r>
          </a:p>
          <a:p>
            <a:pPr algn="r">
              <a:spcBef>
                <a:spcPct val="50000"/>
              </a:spcBef>
            </a:pPr>
            <a:r>
              <a:rPr lang="ar-AE" dirty="0">
                <a:solidFill>
                  <a:srgbClr val="FFFFFF"/>
                </a:solidFill>
                <a:latin typeface="Calibri"/>
              </a:rPr>
              <a:t>* لعبةغولف </a:t>
            </a:r>
          </a:p>
          <a:p>
            <a:pPr algn="r">
              <a:spcBef>
                <a:spcPct val="50000"/>
              </a:spcBef>
            </a:pPr>
            <a:r>
              <a:rPr lang="ar-AE" dirty="0">
                <a:solidFill>
                  <a:srgbClr val="FFFFFF"/>
                </a:solidFill>
                <a:latin typeface="Calibri"/>
              </a:rPr>
              <a:t>* الكرة الطائرة </a:t>
            </a:r>
          </a:p>
          <a:p>
            <a:pPr algn="r">
              <a:spcBef>
                <a:spcPct val="50000"/>
              </a:spcBef>
            </a:pPr>
            <a:r>
              <a:rPr lang="ar-AE" dirty="0">
                <a:solidFill>
                  <a:srgbClr val="FFFFFF"/>
                </a:solidFill>
                <a:latin typeface="Calibri"/>
              </a:rPr>
              <a:t>*لعبة كرة القدم </a:t>
            </a:r>
          </a:p>
          <a:p>
            <a:pPr algn="r">
              <a:spcBef>
                <a:spcPct val="50000"/>
              </a:spcBef>
            </a:pPr>
            <a:r>
              <a:rPr lang="ar-AE" dirty="0">
                <a:solidFill>
                  <a:srgbClr val="FFFFFF"/>
                </a:solidFill>
                <a:latin typeface="Calibri"/>
              </a:rPr>
              <a:t>* تنس </a:t>
            </a:r>
          </a:p>
          <a:p>
            <a:pPr algn="r">
              <a:spcBef>
                <a:spcPct val="50000"/>
              </a:spcBef>
            </a:pPr>
            <a:r>
              <a:rPr lang="ar-AE" dirty="0">
                <a:solidFill>
                  <a:srgbClr val="FFFFFF"/>
                </a:solidFill>
                <a:latin typeface="Calibri"/>
              </a:rPr>
              <a:t>* التتبع والميدانية</a:t>
            </a:r>
            <a:r>
              <a:rPr lang="ar-AE" sz="2000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ar-AE" sz="2400" b="1" dirty="0">
                <a:solidFill>
                  <a:srgbClr val="FFFFFF"/>
                </a:solidFill>
                <a:latin typeface="Calibri"/>
              </a:rPr>
              <a:t> ترويح </a:t>
            </a:r>
          </a:p>
          <a:p>
            <a:pPr algn="r">
              <a:spcBef>
                <a:spcPct val="50000"/>
              </a:spcBef>
            </a:pPr>
            <a:r>
              <a:rPr lang="ar-AE" dirty="0">
                <a:solidFill>
                  <a:srgbClr val="FFFFFF"/>
                </a:solidFill>
                <a:latin typeface="Calibri"/>
              </a:rPr>
              <a:t>* اليوغا </a:t>
            </a:r>
          </a:p>
          <a:p>
            <a:pPr algn="r">
              <a:spcBef>
                <a:spcPct val="50000"/>
              </a:spcBef>
            </a:pPr>
            <a:r>
              <a:rPr lang="ar-AE" dirty="0">
                <a:solidFill>
                  <a:srgbClr val="FFFFFF"/>
                </a:solidFill>
                <a:latin typeface="Calibri"/>
              </a:rPr>
              <a:t>* الرقص </a:t>
            </a:r>
          </a:p>
          <a:p>
            <a:pPr algn="r">
              <a:spcBef>
                <a:spcPct val="50000"/>
              </a:spcBef>
            </a:pPr>
            <a:r>
              <a:rPr lang="ar-AE" dirty="0">
                <a:solidFill>
                  <a:srgbClr val="FFFFFF"/>
                </a:solidFill>
                <a:latin typeface="Calibri"/>
              </a:rPr>
              <a:t>* التمارين الرياضية </a:t>
            </a:r>
          </a:p>
          <a:p>
            <a:pPr algn="r">
              <a:spcBef>
                <a:spcPct val="50000"/>
              </a:spcBef>
            </a:pPr>
            <a:r>
              <a:rPr lang="ar-AE" dirty="0">
                <a:solidFill>
                  <a:srgbClr val="FFFFFF"/>
                </a:solidFill>
                <a:latin typeface="Calibri"/>
              </a:rPr>
              <a:t>* فتح نادي رياضي</a:t>
            </a:r>
            <a:r>
              <a:rPr lang="ar-AE" sz="2000" b="1" dirty="0">
                <a:solidFill>
                  <a:srgbClr val="FFFFFF"/>
                </a:solidFill>
                <a:latin typeface="Calibri"/>
              </a:rPr>
              <a:t> 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102" y="261610"/>
            <a:ext cx="3229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FFFF"/>
                </a:solidFill>
              </a:rPr>
              <a:t> الرياضة بكلية بلفيو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058" y="879825"/>
            <a:ext cx="3474293" cy="233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058" y="3333307"/>
            <a:ext cx="3474294" cy="233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448" y="879826"/>
            <a:ext cx="1668176" cy="2334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447" y="3333307"/>
            <a:ext cx="1668176" cy="233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2670" y="879826"/>
            <a:ext cx="1635148" cy="233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2670" y="3333306"/>
            <a:ext cx="1635148" cy="233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4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Pics\Life on campus\7394549654_8dfbae5863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6" y="1170946"/>
            <a:ext cx="2593884" cy="36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1475740"/>
            <a:ext cx="5518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dirty="0">
                <a:solidFill>
                  <a:srgbClr val="FFFFFF"/>
                </a:solidFill>
              </a:rPr>
              <a:t>"بصرف النظر عن النجاح الأكاديمي، وأنا ممتنة للفرص العديدة التي أتاحت لي كلية بلفيو لاكتساب العديد من المارات القيادية. </a:t>
            </a:r>
          </a:p>
          <a:p>
            <a:pPr algn="r"/>
            <a:endParaRPr lang="ar-AE" sz="2400" dirty="0">
              <a:solidFill>
                <a:srgbClr val="FFFFFF"/>
              </a:solidFill>
            </a:endParaRPr>
          </a:p>
          <a:p>
            <a:pPr algn="r"/>
            <a:r>
              <a:rPr lang="ar-AE" sz="2400" dirty="0">
                <a:solidFill>
                  <a:srgbClr val="FFFFFF"/>
                </a:solidFill>
              </a:rPr>
              <a:t>وبفضل أسرتي الثانية في كلية بلفيو، فأنا الآن قادرة على مواصلة دراستي في واحدة من أعرق المؤسسات ". </a:t>
            </a:r>
          </a:p>
          <a:p>
            <a:pPr algn="r"/>
            <a:r>
              <a:rPr lang="ar-AE" sz="2400" dirty="0">
                <a:solidFill>
                  <a:srgbClr val="FFFFFF"/>
                </a:solidFill>
              </a:rPr>
              <a:t>			</a:t>
            </a:r>
            <a:r>
              <a:rPr lang="ar-AE" sz="2400" b="1" dirty="0">
                <a:solidFill>
                  <a:srgbClr val="FFFFFF"/>
                </a:solidFill>
              </a:rPr>
              <a:t>ءآنه نغوين، فيتنام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519" y="5181600"/>
            <a:ext cx="811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i="1" dirty="0">
                <a:solidFill>
                  <a:srgbClr val="FFFFFF"/>
                </a:solidFill>
              </a:rPr>
              <a:t>"آنه" أول طالبة دولية في تاريخ كلية بلفيو التي يتم اختيارها لإلقاء خطاب افتِتاح حفلة التخرج. تدرس الآن بمدرسة "فوستر" لإدارة الأعمال في جامعة واشنطن مع التركيز في مجال التمويل والتسويق.</a:t>
            </a:r>
            <a:r>
              <a:rPr lang="ar-AE" sz="1600" i="1" dirty="0">
                <a:solidFill>
                  <a:srgbClr val="FFFFFF"/>
                </a:solidFill>
              </a:rPr>
              <a:t> 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04800"/>
            <a:ext cx="4264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>
                <a:solidFill>
                  <a:srgbClr val="FFFFFF"/>
                </a:solidFill>
              </a:rPr>
              <a:t>شهادة الطالب 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HU\Desktop\Pics for deck\DSC_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" y="757593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3917" y="775250"/>
            <a:ext cx="5076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rgbClr val="FFFFFF"/>
                </a:solidFill>
              </a:rPr>
              <a:t>"</a:t>
            </a:r>
            <a:r>
              <a:rPr lang="ar-AE" sz="2000" dirty="0">
                <a:solidFill>
                  <a:srgbClr val="FFFFFF"/>
                </a:solidFill>
              </a:rPr>
              <a:t>أنا أحب كلية بلفيو للأسباب التالية: </a:t>
            </a:r>
          </a:p>
          <a:p>
            <a:pPr algn="r"/>
            <a:r>
              <a:rPr lang="ar-AE" sz="2000" dirty="0">
                <a:solidFill>
                  <a:srgbClr val="FFFFFF"/>
                </a:solidFill>
              </a:rPr>
              <a:t>لقد كَوَّنت صداقات جديدة مع طلاب من مختلف أنحاء العالم ". </a:t>
            </a:r>
          </a:p>
          <a:p>
            <a:pPr algn="r"/>
            <a:r>
              <a:rPr lang="ar-AE" sz="2000" dirty="0">
                <a:solidFill>
                  <a:srgbClr val="FFFFFF"/>
                </a:solidFill>
              </a:rPr>
              <a:t>			ءحييريم، كوريا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671" y="2565368"/>
            <a:ext cx="5959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000" dirty="0">
                <a:solidFill>
                  <a:srgbClr val="FFFFFF"/>
                </a:solidFill>
              </a:rPr>
              <a:t>أحب كلية بلفيو للأسباب التالية: </a:t>
            </a:r>
            <a:r>
              <a:rPr lang="en-US" sz="2000" dirty="0" smtClean="0">
                <a:solidFill>
                  <a:srgbClr val="FFFFFF"/>
                </a:solidFill>
              </a:rPr>
              <a:t>“</a:t>
            </a:r>
            <a:endParaRPr lang="ar-AE" sz="2000" dirty="0">
              <a:solidFill>
                <a:srgbClr val="FFFFFF"/>
              </a:solidFill>
            </a:endParaRPr>
          </a:p>
          <a:p>
            <a:pPr algn="r"/>
            <a:r>
              <a:rPr lang="ar-AE" sz="2000" dirty="0">
                <a:solidFill>
                  <a:srgbClr val="FFFFFF"/>
                </a:solidFill>
              </a:rPr>
              <a:t> الترحيب الحار لالموظفين والمدربين الذين جعلوا حياتي أفظل ". </a:t>
            </a:r>
          </a:p>
          <a:p>
            <a:pPr algn="r"/>
            <a:r>
              <a:rPr lang="ar-AE" sz="2000" dirty="0">
                <a:solidFill>
                  <a:srgbClr val="FFFFFF"/>
                </a:solidFill>
              </a:rPr>
              <a:t>ءجوليانا، كولومبيا 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2053" name="Picture 5" descr="C:\Users\THU\Desktop\Pics for deck\DSC_0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20" y="2376182"/>
            <a:ext cx="2286000" cy="15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16316" y="4112273"/>
            <a:ext cx="572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>
                <a:solidFill>
                  <a:srgbClr val="FFFFFF"/>
                </a:solidFill>
              </a:rPr>
              <a:t>"أنا أحب كلية بلفيو للأسباب التالية: </a:t>
            </a:r>
          </a:p>
          <a:p>
            <a:r>
              <a:rPr lang="ar-AE" dirty="0">
                <a:solidFill>
                  <a:srgbClr val="FFFFFF"/>
                </a:solidFill>
              </a:rPr>
              <a:t>... انها بيئة دراسية آمنة جدا ونظيفة وسلمية ..... وأعتقد أنني يمكنني أن أنتقل بسهولة إلى العديد من الجامعات ذات جودة عالية بعد كلية بلفيو ". </a:t>
            </a:r>
          </a:p>
          <a:p>
            <a:r>
              <a:rPr lang="ar-AE" dirty="0">
                <a:solidFill>
                  <a:srgbClr val="FFFFFF"/>
                </a:solidFill>
              </a:rPr>
              <a:t>			</a:t>
            </a:r>
            <a:r>
              <a:rPr lang="ar-AE" dirty="0" smtClean="0">
                <a:solidFill>
                  <a:srgbClr val="FFFFFF"/>
                </a:solidFill>
              </a:rPr>
              <a:t>، فيتنام 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ar-AE" dirty="0">
                <a:solidFill>
                  <a:srgbClr val="FFFFFF"/>
                </a:solidFill>
              </a:rPr>
              <a:t>سون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4" name="Picture 6" descr="C:\Users\THU\Desktop\Pics for deck\DSC_0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" y="4238402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529327"/>
            <a:ext cx="5076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rgbClr val="FFFFFF"/>
                </a:solidFill>
              </a:rPr>
              <a:t>"أنا أحب كلية بلفيو لأن: </a:t>
            </a:r>
          </a:p>
          <a:p>
            <a:pPr algn="r"/>
            <a:r>
              <a:rPr lang="ar-AE" dirty="0">
                <a:solidFill>
                  <a:srgbClr val="FFFFFF"/>
                </a:solidFill>
              </a:rPr>
              <a:t>توفر بيئة مثالية لأنها آمنة وعدد الطلاب بكل قسم محدود الشيء الذي يخلق المزيد من التفاعل بين الطالب و المعلم ". </a:t>
            </a:r>
          </a:p>
          <a:p>
            <a:pPr algn="r"/>
            <a:r>
              <a:rPr lang="ar-AE" dirty="0">
                <a:solidFill>
                  <a:srgbClr val="FFFFFF"/>
                </a:solidFill>
              </a:rPr>
              <a:t>			ءبندر، المملكة العربية السعودية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57200" y="2565368"/>
            <a:ext cx="5746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rgbClr val="FFFFFF"/>
                </a:solidFill>
              </a:rPr>
              <a:t>"أنا أحب كلية بلفيو لأن: </a:t>
            </a:r>
          </a:p>
          <a:p>
            <a:pPr algn="r"/>
            <a:r>
              <a:rPr lang="ar-AE" dirty="0">
                <a:solidFill>
                  <a:srgbClr val="FFFFFF"/>
                </a:solidFill>
              </a:rPr>
              <a:t>الفصول المُدَرَّسة على الإنترنت جد مشوقة و سهلة ". </a:t>
            </a:r>
          </a:p>
          <a:p>
            <a:pPr algn="r"/>
            <a:r>
              <a:rPr lang="ar-AE" dirty="0">
                <a:solidFill>
                  <a:srgbClr val="FFFFFF"/>
                </a:solidFill>
              </a:rPr>
              <a:t>				صتيف، البرازيل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351" y="4419600"/>
            <a:ext cx="5723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rgbClr val="FFFFFF"/>
                </a:solidFill>
              </a:rPr>
              <a:t>أنا أحب كلية بلفيو لأن: </a:t>
            </a:r>
          </a:p>
          <a:p>
            <a:pPr algn="r"/>
            <a:r>
              <a:rPr lang="ar-AE" dirty="0">
                <a:solidFill>
                  <a:srgbClr val="FFFFFF"/>
                </a:solidFill>
              </a:rPr>
              <a:t>تساعدني على تحقيق أهدافي الشخصية والأكاديمية، و تعطي فرص كثيرة للطلاب الأجانب لالتقدم في تعلم اللغة الإنجليزية. " </a:t>
            </a:r>
          </a:p>
          <a:p>
            <a:pPr algn="r"/>
            <a:r>
              <a:rPr lang="ar-AE" dirty="0" smtClean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                 </a:t>
            </a:r>
            <a:r>
              <a:rPr lang="ar-AE" dirty="0" smtClean="0">
                <a:solidFill>
                  <a:srgbClr val="FFFFFF"/>
                </a:solidFill>
              </a:rPr>
              <a:t>أجمين،تركيا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ar-AE" dirty="0" smtClean="0">
                <a:solidFill>
                  <a:srgbClr val="FFFFFF"/>
                </a:solidFill>
              </a:rPr>
              <a:t>		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 descr="C:\Users\THU\Desktop\Pics for deck\DSC_0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8" y="445121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HU\Desktop\Pics for deck\DSC_0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20" y="2400303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HU\Desktop\Pics for deck\DSC_0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8" y="3930761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520957"/>
            <a:ext cx="5959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rgbClr val="FFFFFF"/>
                </a:solidFill>
              </a:rPr>
              <a:t>"أنا أحب كلية بلفيو لأن: </a:t>
            </a:r>
          </a:p>
          <a:p>
            <a:pPr algn="r"/>
            <a:r>
              <a:rPr lang="ar-AE" dirty="0">
                <a:solidFill>
                  <a:srgbClr val="FFFFFF"/>
                </a:solidFill>
              </a:rPr>
              <a:t>المدرسة توفر العديد من الفرص للطلاب ليصبحوا قادة. “ </a:t>
            </a:r>
          </a:p>
          <a:p>
            <a:pPr algn="r"/>
            <a:r>
              <a:rPr lang="ar-AE" dirty="0">
                <a:solidFill>
                  <a:srgbClr val="FFFFFF"/>
                </a:solidFill>
              </a:rPr>
              <a:t>				ءكريستيانتو، إندونيسيا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7331" y="1034910"/>
            <a:ext cx="5723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dirty="0">
                <a:solidFill>
                  <a:srgbClr val="FFFFFF"/>
                </a:solidFill>
              </a:rPr>
              <a:t> "أنا أحب كلية بلفيو لأن: </a:t>
            </a:r>
          </a:p>
          <a:p>
            <a:pPr algn="r"/>
            <a:r>
              <a:rPr lang="ar-AE" dirty="0">
                <a:solidFill>
                  <a:srgbClr val="FFFFFF"/>
                </a:solidFill>
              </a:rPr>
              <a:t>بفضل صغر حجم الأقسام احصل على اهتمام كبير من الأساتذة، وهذا يحثني على العمل بجدية أكبر. " </a:t>
            </a:r>
          </a:p>
          <a:p>
            <a:pPr algn="r"/>
            <a:r>
              <a:rPr lang="ar-AE" dirty="0">
                <a:solidFill>
                  <a:srgbClr val="FFFFFF"/>
                </a:solidFill>
              </a:rPr>
              <a:t>  كريس </a:t>
            </a:r>
            <a:r>
              <a:rPr lang="ar-AE" dirty="0" smtClean="0">
                <a:solidFill>
                  <a:srgbClr val="FFFFFF"/>
                </a:solidFill>
              </a:rPr>
              <a:t>،</a:t>
            </a:r>
            <a:r>
              <a:rPr lang="ar-AE" dirty="0">
                <a:solidFill>
                  <a:srgbClr val="FFFFFF"/>
                </a:solidFill>
              </a:rPr>
              <a:t> الصين</a:t>
            </a:r>
            <a:endParaRPr lang="en-US" dirty="0">
              <a:solidFill>
                <a:srgbClr val="FFFFFF"/>
              </a:solidFill>
            </a:endParaRPr>
          </a:p>
          <a:p>
            <a:pPr algn="r"/>
            <a:r>
              <a:rPr lang="ar-AE" dirty="0">
                <a:solidFill>
                  <a:srgbClr val="FFFFFF"/>
                </a:solidFill>
              </a:rPr>
              <a:t>	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5" name="Picture 3" descr="C:\Users\THU\Desktop\Pics for deck\DSC_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35" y="3027033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HU\Desktop\Pics for deck\DSC_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2" y="1034910"/>
            <a:ext cx="2286000" cy="1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99392" y="381000"/>
            <a:ext cx="7010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200" b="1" dirty="0">
                <a:solidFill>
                  <a:srgbClr val="FFFFFF"/>
                </a:solidFill>
              </a:rPr>
              <a:t>إلى أين ينتقل الطلاب الدوليين بعد الكلية بلفيو  ...</a:t>
            </a:r>
            <a:r>
              <a:rPr lang="ar-AE" sz="2800" b="1" dirty="0">
                <a:solidFill>
                  <a:srgbClr val="FFFFFF"/>
                </a:solidFill>
              </a:rPr>
              <a:t>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46" y="1480775"/>
            <a:ext cx="2582321" cy="126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9" y="2791816"/>
            <a:ext cx="1977219" cy="6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t3.gstatic.com/images?q=tbn:ANd9GcRlU3MSSKExEPRS3Al8u17H_JmxROyhuJ4jRLwwdHXsClWGKW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9" y="1717970"/>
            <a:ext cx="1710925" cy="7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9" y="3958219"/>
            <a:ext cx="2263901" cy="63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42" y="3095467"/>
            <a:ext cx="2526776" cy="71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9" b="33915"/>
          <a:stretch/>
        </p:blipFill>
        <p:spPr bwMode="auto">
          <a:xfrm>
            <a:off x="3568471" y="3984360"/>
            <a:ext cx="2327496" cy="78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 descr="http://t3.gstatic.com/images?q=tbn:ANd9GcTaDdBmehnYn-unzL3ZZ14SgISQoxtTTd_P3EuO8Sjpn_XCFBW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54" y="3305188"/>
            <a:ext cx="1790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36" y="4906272"/>
            <a:ext cx="2191125" cy="105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31" y="5108981"/>
            <a:ext cx="954550" cy="8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36" y="1480775"/>
            <a:ext cx="1310198" cy="14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48" y="4277487"/>
            <a:ext cx="1781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1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685800"/>
            <a:ext cx="231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600" b="1" dirty="0">
                <a:solidFill>
                  <a:srgbClr val="FFFFFF"/>
                </a:solidFill>
              </a:rPr>
              <a:t>اتصل بنا</a:t>
            </a:r>
            <a:r>
              <a:rPr lang="ar-AE" sz="3200" b="1" dirty="0">
                <a:solidFill>
                  <a:srgbClr val="FFFFFF"/>
                </a:solidFill>
              </a:rPr>
              <a:t>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5609" y="2198974"/>
            <a:ext cx="42060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International Student Programs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Bellevue College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3000 </a:t>
            </a:r>
            <a:r>
              <a:rPr lang="en-US" sz="2400" i="1" dirty="0" err="1">
                <a:solidFill>
                  <a:srgbClr val="FFFFFF"/>
                </a:solidFill>
              </a:rPr>
              <a:t>Landerholm</a:t>
            </a:r>
            <a:r>
              <a:rPr lang="en-US" sz="2400" i="1" dirty="0">
                <a:solidFill>
                  <a:srgbClr val="FFFFFF"/>
                </a:solidFill>
              </a:rPr>
              <a:t> Circle SE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Bellevue, WA 98007 USA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Email: </a:t>
            </a:r>
            <a:r>
              <a:rPr lang="en-US" sz="2400" i="1" dirty="0">
                <a:solidFill>
                  <a:srgbClr val="FFFFFF"/>
                </a:solidFill>
                <a:hlinkClick r:id="rId2"/>
              </a:rPr>
              <a:t>isp@bellevuecollege.edu</a:t>
            </a:r>
            <a:endParaRPr lang="en-US" sz="2400" i="1" dirty="0">
              <a:solidFill>
                <a:srgbClr val="FFFFFF"/>
              </a:solidFill>
            </a:endParaRPr>
          </a:p>
          <a:p>
            <a:r>
              <a:rPr lang="en-US" sz="2400" i="1" dirty="0">
                <a:solidFill>
                  <a:srgbClr val="FFFFFF"/>
                </a:solidFill>
              </a:rPr>
              <a:t>Telephone: +1(425)564-3185</a:t>
            </a:r>
          </a:p>
        </p:txBody>
      </p:sp>
    </p:spTree>
    <p:extLst>
      <p:ext uri="{BB962C8B-B14F-4D97-AF65-F5344CB8AC3E}">
        <p14:creationId xmlns:p14="http://schemas.microsoft.com/office/powerpoint/2010/main" val="257017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6210300"/>
            <a:ext cx="2920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*American Association of Community Colleges, 2012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2721934" y="249855"/>
            <a:ext cx="5656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dirty="0"/>
              <a:t> </a:t>
            </a:r>
            <a:r>
              <a:rPr lang="ar-AE" sz="3200" b="1" dirty="0"/>
              <a:t>حقائق سريعة عن "كلية المجتمع"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552890" y="1169579"/>
            <a:ext cx="765544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400" dirty="0"/>
              <a:t>* 1،131 "كليات المجتمع" في الولايات المتحدة </a:t>
            </a:r>
          </a:p>
          <a:p>
            <a:pPr algn="r"/>
            <a:r>
              <a:rPr lang="ar-AE" sz="2400" dirty="0"/>
              <a:t> </a:t>
            </a:r>
            <a:endParaRPr lang="en-US" sz="2400" dirty="0" smtClean="0"/>
          </a:p>
          <a:p>
            <a:pPr algn="r"/>
            <a:r>
              <a:rPr lang="ar-AE" sz="2400" dirty="0" smtClean="0"/>
              <a:t>* </a:t>
            </a:r>
            <a:r>
              <a:rPr lang="ar-AE" sz="2400" dirty="0"/>
              <a:t>ما يقارب 50٪ من الطلاب الجامعيين في الولايات المتحدة تبدأ دراستهم في "كليات المجتمع" </a:t>
            </a:r>
          </a:p>
          <a:p>
            <a:pPr algn="r"/>
            <a:r>
              <a:rPr lang="ar-AE" sz="2400" dirty="0"/>
              <a:t> </a:t>
            </a:r>
            <a:endParaRPr lang="en-US" sz="2400" dirty="0"/>
          </a:p>
          <a:p>
            <a:pPr algn="r"/>
            <a:r>
              <a:rPr lang="ar-AE" sz="2400" dirty="0" smtClean="0"/>
              <a:t>* </a:t>
            </a:r>
            <a:r>
              <a:rPr lang="ar-AE" sz="2400" dirty="0"/>
              <a:t>8 ملايين طالب في برامج الائتمان </a:t>
            </a:r>
          </a:p>
          <a:p>
            <a:pPr algn="r"/>
            <a:r>
              <a:rPr lang="ar-AE" sz="2400" dirty="0"/>
              <a:t> </a:t>
            </a:r>
            <a:endParaRPr lang="en-US" sz="2400" dirty="0" smtClean="0"/>
          </a:p>
          <a:p>
            <a:pPr algn="r"/>
            <a:r>
              <a:rPr lang="ar-AE" sz="2400" dirty="0" smtClean="0"/>
              <a:t>* </a:t>
            </a:r>
            <a:r>
              <a:rPr lang="ar-AE" sz="2400" dirty="0"/>
              <a:t>5 ملايين طالب في برامج غير معتمدة</a:t>
            </a:r>
          </a:p>
          <a:p>
            <a:pPr algn="r"/>
            <a:r>
              <a:rPr lang="ar-AE" sz="2400" dirty="0"/>
              <a:t> </a:t>
            </a:r>
            <a:endParaRPr lang="en-US" sz="2400" dirty="0" smtClean="0"/>
          </a:p>
          <a:p>
            <a:pPr algn="r"/>
            <a:r>
              <a:rPr lang="ar-AE" sz="2400" dirty="0" smtClean="0"/>
              <a:t>* </a:t>
            </a:r>
            <a:r>
              <a:rPr lang="ar-AE" sz="2400" dirty="0"/>
              <a:t>43٪ رجال و 57٪ نساء </a:t>
            </a:r>
          </a:p>
          <a:p>
            <a:pPr algn="r"/>
            <a:r>
              <a:rPr lang="ar-AE" sz="2800" dirty="0"/>
              <a:t> </a:t>
            </a:r>
            <a:endParaRPr lang="en-US" sz="2800" dirty="0" smtClean="0"/>
          </a:p>
          <a:p>
            <a:pPr algn="r"/>
            <a:r>
              <a:rPr lang="ar-AE" sz="2800" dirty="0" smtClean="0"/>
              <a:t>* </a:t>
            </a:r>
            <a:r>
              <a:rPr lang="ar-AE" sz="2800" dirty="0"/>
              <a:t>780،000 طالب ليس بمواطن أمركي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42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505200"/>
            <a:ext cx="4044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1447799"/>
            <a:ext cx="19127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8000" b="1" dirty="0">
                <a:solidFill>
                  <a:srgbClr val="FFFFFF"/>
                </a:solidFill>
              </a:rPr>
              <a:t>شكرا</a:t>
            </a:r>
            <a:r>
              <a:rPr lang="ar-AE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1663" y="664540"/>
            <a:ext cx="8019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3200" b="1" dirty="0"/>
              <a:t>هناك 34 كليات مجتمع وكليات تقنية في ولاية واشنطن ...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-1147827" y="5321603"/>
            <a:ext cx="5632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dirty="0"/>
              <a:t> </a:t>
            </a:r>
            <a:r>
              <a:rPr lang="ar-AE" sz="3200" b="1" dirty="0"/>
              <a:t>كلية بلفيو هي الأكبر في الولاية</a:t>
            </a:r>
            <a:endParaRPr lang="en-US" sz="32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6201" r="3792" b="6577"/>
          <a:stretch/>
        </p:blipFill>
        <p:spPr bwMode="auto">
          <a:xfrm>
            <a:off x="6537278" y="2524836"/>
            <a:ext cx="2290207" cy="2110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3835" r="3689" b="12457"/>
          <a:stretch/>
        </p:blipFill>
        <p:spPr bwMode="auto">
          <a:xfrm>
            <a:off x="227321" y="2524836"/>
            <a:ext cx="3085213" cy="2184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27" y="2524836"/>
            <a:ext cx="2938189" cy="2184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otolia_39801099_Subscription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" y="873456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5-Point Star 12"/>
          <p:cNvSpPr/>
          <p:nvPr/>
        </p:nvSpPr>
        <p:spPr>
          <a:xfrm>
            <a:off x="1130474" y="1992110"/>
            <a:ext cx="128794" cy="1414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2526" y="30122"/>
            <a:ext cx="7703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4400" b="1" dirty="0"/>
              <a:t>بوابة دولية منفتحة على العالم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59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8129" y="98513"/>
            <a:ext cx="3867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3600" b="1" dirty="0">
                <a:solidFill>
                  <a:schemeClr val="tx1">
                    <a:lumMod val="85000"/>
                  </a:schemeClr>
                </a:solidFill>
              </a:rPr>
              <a:t>امتيازات مدينة </a:t>
            </a:r>
            <a:r>
              <a:rPr lang="ar-AE" sz="3600" b="1" dirty="0" smtClean="0">
                <a:solidFill>
                  <a:schemeClr val="tx1">
                    <a:lumMod val="85000"/>
                  </a:schemeClr>
                </a:solidFill>
              </a:rPr>
              <a:t>بلفيو </a:t>
            </a:r>
            <a:endParaRPr lang="en-US" sz="36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363" y="804719"/>
            <a:ext cx="8187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dirty="0" smtClean="0"/>
              <a:t> </a:t>
            </a:r>
            <a:r>
              <a:rPr lang="ar-AE" sz="2800" dirty="0"/>
              <a:t>آمنة ونظيفة. كما أنها مدينة نابضة بالحياة وتَبعد عن وسط مدينة سياتل فقط بخمسة عشر دقيقة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58826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38909" y="448502"/>
            <a:ext cx="553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600" b="1" dirty="0"/>
              <a:t>قريبة من العديد من الشركات الكبرى</a:t>
            </a:r>
            <a:endParaRPr lang="en-US" sz="3600" b="1" dirty="0"/>
          </a:p>
        </p:txBody>
      </p:sp>
      <p:pic>
        <p:nvPicPr>
          <p:cNvPr id="8" name="Content Placeholder 8" descr="Untitled-1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2" r="3265"/>
          <a:stretch/>
        </p:blipFill>
        <p:spPr>
          <a:xfrm>
            <a:off x="344544" y="1201082"/>
            <a:ext cx="2440259" cy="3361819"/>
          </a:xfrm>
        </p:spPr>
      </p:pic>
      <p:pic>
        <p:nvPicPr>
          <p:cNvPr id="10" name="Picture 9" descr="laptop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90" y="3203027"/>
            <a:ext cx="3638635" cy="2989514"/>
          </a:xfrm>
          <a:prstGeom prst="rect">
            <a:avLst/>
          </a:prstGeom>
        </p:spPr>
      </p:pic>
      <p:pic>
        <p:nvPicPr>
          <p:cNvPr id="11" name="Picture 10" descr="Book-icon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7" y="3869997"/>
            <a:ext cx="3211287" cy="3211287"/>
          </a:xfrm>
          <a:prstGeom prst="rect">
            <a:avLst/>
          </a:prstGeom>
        </p:spPr>
      </p:pic>
      <p:pic>
        <p:nvPicPr>
          <p:cNvPr id="12" name="Picture 11" descr="Samsung_Galaxy_S_III_Pebble_Blue cop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04856">
            <a:off x="2901430" y="3806099"/>
            <a:ext cx="2800704" cy="1485152"/>
          </a:xfrm>
          <a:prstGeom prst="rect">
            <a:avLst/>
          </a:prstGeom>
        </p:spPr>
      </p:pic>
      <p:pic>
        <p:nvPicPr>
          <p:cNvPr id="13" name="Picture 12" descr="Airbus-A320-200-hires cop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12" y="944451"/>
            <a:ext cx="5358452" cy="20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6553200"/>
            <a:ext cx="29803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* Source: City-Data.com, US Census Bureau</a:t>
            </a:r>
            <a:endParaRPr lang="en-US" sz="11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5" y="1629673"/>
            <a:ext cx="62801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4306" y="499730"/>
            <a:ext cx="5424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4000" b="1" dirty="0"/>
              <a:t> مدينة متنوعة ثقافيا</a:t>
            </a:r>
            <a:r>
              <a:rPr lang="ar-AE" dirty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82420" y="2181885"/>
            <a:ext cx="3157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الجماعات الإثنية في مدينة بلفيو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391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levue College Vibrant Colors Template 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A7639223693A458C16573E3BFBF748" ma:contentTypeVersion="1" ma:contentTypeDescription="Create a new document." ma:contentTypeScope="" ma:versionID="5668e932cac500719573f9e74ecc7c7b">
  <xsd:schema xmlns:xsd="http://www.w3.org/2001/XMLSchema" xmlns:p="http://schemas.microsoft.com/office/2006/metadata/properties" xmlns:ns2="5c3219f2-815e-4c0f-abc5-cdfdf953e14c" targetNamespace="http://schemas.microsoft.com/office/2006/metadata/properties" ma:root="true" ma:fieldsID="6c7c1c247e413afc84c4dfa18f6b7e2b" ns2:_="">
    <xsd:import namespace="5c3219f2-815e-4c0f-abc5-cdfdf953e14c"/>
    <xsd:element name="properties">
      <xsd:complexType>
        <xsd:sequence>
          <xsd:element name="documentManagement">
            <xsd:complexType>
              <xsd:all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c3219f2-815e-4c0f-abc5-cdfdf953e14c" elementFormDefault="qualified">
    <xsd:import namespace="http://schemas.microsoft.com/office/2006/documentManagement/types"/>
    <xsd:element name="Notes0" ma:index="8" nillable="true" ma:displayName="Notes" ma:internalName="Notes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Notes0 xmlns="5c3219f2-815e-4c0f-abc5-cdfdf953e1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49AD27-3B75-4BE1-94C7-8C73A0706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3219f2-815e-4c0f-abc5-cdfdf953e14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C3F6CA3-B5BC-4D91-9683-235C9FFB2B4B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5c3219f2-815e-4c0f-abc5-cdfdf953e14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32B8F9-3982-4C00-8CDF-7277F7A552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Bellevue College Vibrant Colors Template 2007</Template>
  <TotalTime>1240</TotalTime>
  <Words>1248</Words>
  <Application>Microsoft Office PowerPoint</Application>
  <PresentationFormat>On-screen Show (4:3)</PresentationFormat>
  <Paragraphs>227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Segoe</vt:lpstr>
      <vt:lpstr>Arial</vt:lpstr>
      <vt:lpstr>Calibri</vt:lpstr>
      <vt:lpstr>Times New Roman</vt:lpstr>
      <vt:lpstr>Bellevue College Vibrant Colors Template 2007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Fan</dc:creator>
  <cp:lastModifiedBy>Ling Ling Chiu</cp:lastModifiedBy>
  <cp:revision>199</cp:revision>
  <dcterms:created xsi:type="dcterms:W3CDTF">2012-09-16T16:25:23Z</dcterms:created>
  <dcterms:modified xsi:type="dcterms:W3CDTF">2014-03-17T22:53:28Z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TC102867171033</vt:lpwstr>
  </property>
  <property fmtid="{D5CDD505-2E9C-101B-9397-08002B2CF9AE}" pid="3" name="ContentTypeId">
    <vt:lpwstr>0x010100A3A7639223693A458C16573E3BFBF748</vt:lpwstr>
  </property>
</Properties>
</file>