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</p:sldMasterIdLst>
  <p:notesMasterIdLst>
    <p:notesMasterId r:id="rId47"/>
  </p:notesMasterIdLst>
  <p:sldIdLst>
    <p:sldId id="354" r:id="rId5"/>
    <p:sldId id="330" r:id="rId6"/>
    <p:sldId id="290" r:id="rId7"/>
    <p:sldId id="291" r:id="rId8"/>
    <p:sldId id="292" r:id="rId9"/>
    <p:sldId id="289" r:id="rId10"/>
    <p:sldId id="266" r:id="rId11"/>
    <p:sldId id="303" r:id="rId12"/>
    <p:sldId id="324" r:id="rId13"/>
    <p:sldId id="323" r:id="rId14"/>
    <p:sldId id="321" r:id="rId15"/>
    <p:sldId id="322" r:id="rId16"/>
    <p:sldId id="326" r:id="rId17"/>
    <p:sldId id="333" r:id="rId18"/>
    <p:sldId id="334" r:id="rId19"/>
    <p:sldId id="341" r:id="rId20"/>
    <p:sldId id="337" r:id="rId21"/>
    <p:sldId id="338" r:id="rId22"/>
    <p:sldId id="359" r:id="rId23"/>
    <p:sldId id="340" r:id="rId24"/>
    <p:sldId id="298" r:id="rId25"/>
    <p:sldId id="342" r:id="rId26"/>
    <p:sldId id="312" r:id="rId27"/>
    <p:sldId id="347" r:id="rId28"/>
    <p:sldId id="348" r:id="rId29"/>
    <p:sldId id="356" r:id="rId30"/>
    <p:sldId id="352" r:id="rId31"/>
    <p:sldId id="349" r:id="rId32"/>
    <p:sldId id="357" r:id="rId33"/>
    <p:sldId id="353" r:id="rId34"/>
    <p:sldId id="350" r:id="rId35"/>
    <p:sldId id="358" r:id="rId36"/>
    <p:sldId id="279" r:id="rId37"/>
    <p:sldId id="360" r:id="rId38"/>
    <p:sldId id="362" r:id="rId39"/>
    <p:sldId id="351" r:id="rId40"/>
    <p:sldId id="327" r:id="rId41"/>
    <p:sldId id="329" r:id="rId42"/>
    <p:sldId id="328" r:id="rId43"/>
    <p:sldId id="345" r:id="rId44"/>
    <p:sldId id="344" r:id="rId45"/>
    <p:sldId id="283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492B"/>
    <a:srgbClr val="E5301C"/>
    <a:srgbClr val="F54535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93250" autoAdjust="0"/>
  </p:normalViewPr>
  <p:slideViewPr>
    <p:cSldViewPr snapToGrid="0">
      <p:cViewPr varScale="1">
        <p:scale>
          <a:sx n="81" d="100"/>
          <a:sy n="81" d="100"/>
        </p:scale>
        <p:origin x="-6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2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DCA30-2ED5-41C4-A072-F195EC56C9D7}" type="datetimeFigureOut">
              <a:rPr lang="en-US" smtClean="0"/>
              <a:pPr/>
              <a:t>6/18/14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7E218-9473-4E4E-BA13-22C19D998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89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7E218-9473-4E4E-BA13-22C19D99876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122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5904" y="8685893"/>
            <a:ext cx="2972097" cy="458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3" tIns="0" rIns="19043" bIns="0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32A54C84-E549-4BB7-BD21-AEE181572B97}" type="slidenum">
              <a:rPr lang="en-US" sz="1000" i="1">
                <a:latin typeface="Times New Roman" pitchFamily="18" charset="0"/>
              </a:rPr>
              <a:pPr algn="r" eaLnBrk="1" hangingPunct="1"/>
              <a:t>22</a:t>
            </a:fld>
            <a:endParaRPr lang="en-US" sz="1000" i="1">
              <a:latin typeface="Times New Roman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2150"/>
            <a:ext cx="4552950" cy="34163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714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2B74FF0-C522-4BA3-95D1-A87E03414C02}" type="slidenum">
              <a:rPr lang="en-US" smtClean="0"/>
              <a:pPr/>
              <a:t>37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76255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2B74FF0-C522-4BA3-95D1-A87E03414C02}" type="slidenum">
              <a:rPr lang="en-US" smtClean="0"/>
              <a:pPr/>
              <a:t>38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42038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2B74FF0-C522-4BA3-95D1-A87E03414C02}" type="slidenum">
              <a:rPr lang="en-US" smtClean="0"/>
              <a:pPr/>
              <a:t>39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94243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2B74FF0-C522-4BA3-95D1-A87E03414C02}" type="slidenum">
              <a:rPr lang="en-US" smtClean="0"/>
              <a:pPr/>
              <a:t>42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7226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SEATAC has non-stop flights to 20 cities around the world.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Beijing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Tokyo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Osaka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Seoul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Taipei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Victoria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Vancouver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Calgary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Edmonton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Toronto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Kelowna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Reykjavik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Los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Cabos</a:t>
            </a:r>
            <a:endParaRPr lang="en-US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Mazatlan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Puerto Vallarta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London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Amsterdam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Dubai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Frankfurt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Paris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D783D4-686B-4D02-93E8-39F03F4F4BE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51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Population</a:t>
            </a:r>
          </a:p>
          <a:p>
            <a:r>
              <a:rPr lang="en-US" dirty="0" err="1" smtClean="0"/>
              <a:t>Demograph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D783D4-686B-4D02-93E8-39F03F4F4BE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06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7E218-9473-4E4E-BA13-22C19D99876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29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02654" indent="-270251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81006" indent="-216202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3408" indent="-216202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45810" indent="-216202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378212" indent="-2162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810614" indent="-2162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43015" indent="-2162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75417" indent="-2162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BAA8F10-2F0A-479E-9195-2585B6536285}" type="slidenum">
              <a:rPr lang="en-US" smtClean="0"/>
              <a:pPr eaLnBrk="1" hangingPunct="1"/>
              <a:t>17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582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C8281B-1C0F-4AD0-8E88-D70D9E30B50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08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C8281B-1C0F-4AD0-8E88-D70D9E30B50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647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C8281B-1C0F-4AD0-8E88-D70D9E30B50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99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5904" y="8685893"/>
            <a:ext cx="2972097" cy="458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43" tIns="0" rIns="19043" bIns="0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32A54C84-E549-4BB7-BD21-AEE181572B97}" type="slidenum">
              <a:rPr lang="en-US" sz="1000" i="1">
                <a:latin typeface="Times New Roman" pitchFamily="18" charset="0"/>
              </a:rPr>
              <a:pPr algn="r" eaLnBrk="1" hangingPunct="1"/>
              <a:t>21</a:t>
            </a:fld>
            <a:endParaRPr lang="en-US" sz="1000" i="1">
              <a:latin typeface="Times New Roman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2150"/>
            <a:ext cx="4552950" cy="34163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283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4" name="Picture 3" descr="Color Reversed BC Horizontal Logo - PNG file forma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5430" y="457200"/>
            <a:ext cx="4949570" cy="119614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43350"/>
            <a:ext cx="8229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FF109-9159-4F30-8734-AA8CC3662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483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F1CEC-3C29-4030-BA54-2F1C503BAA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2735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 descr="Color_BC_Horizontal_Logo__-__PNG_file_forma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019800" y="6096000"/>
            <a:ext cx="2638300" cy="63440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 descr="Color_BC_Horizontal_Logo__-__PNG_file_forma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019800" y="6096000"/>
            <a:ext cx="2638300" cy="63440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" descr="Color_BC_Horizontal_Logo__-__PNG_file_forma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019800" y="6096000"/>
            <a:ext cx="2638300" cy="63440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 descr="Color_BC_Horizontal_Logo__-__PNG_file_forma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019800" y="6096000"/>
            <a:ext cx="2638300" cy="63440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3" name="Picture 2" descr="Color_BC_Horizontal_Logo__-__PNG_file_forma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019800" y="6096000"/>
            <a:ext cx="2638300" cy="63440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&quot;Special&quot; slide for video, media, e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  <p:pic>
        <p:nvPicPr>
          <p:cNvPr id="5" name="Picture 4" descr="Color_BC_Horizontal_Logo__-__PNG_file_forma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019800" y="6096000"/>
            <a:ext cx="2638300" cy="63440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r_BC_Horizontal_Logo__-__PNG_file_forma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019800" y="6096000"/>
            <a:ext cx="2638300" cy="63440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4335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1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34563-782A-4E82-8BCB-522FC28F6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19"/>
          <p:cNvSpPr>
            <a:spLocks noGrp="1" noChangeArrowheads="1"/>
          </p:cNvSpPr>
          <p:nvPr>
            <p:ph type="dt" sz="half" idx="11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20"/>
          <p:cNvSpPr>
            <a:spLocks noGrp="1" noChangeArrowheads="1"/>
          </p:cNvSpPr>
          <p:nvPr>
            <p:ph type="ftr" sz="quarter" idx="12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995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 descr="footer_graphic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5435827"/>
            <a:ext cx="9144000" cy="1420586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64" r:id="rId7"/>
    <p:sldLayoutId id="2147483671" r:id="rId8"/>
    <p:sldLayoutId id="2147483672" r:id="rId9"/>
    <p:sldLayoutId id="2147483673" r:id="rId10"/>
    <p:sldLayoutId id="2147483674" r:id="rId11"/>
  </p:sldLayoutIdLst>
  <p:transition xmlns:p14="http://schemas.microsoft.com/office/powerpoint/2010/main"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jpeg"/><Relationship Id="rId3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eg"/><Relationship Id="rId5" Type="http://schemas.openxmlformats.org/officeDocument/2006/relationships/image" Target="../media/image43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5" Type="http://schemas.openxmlformats.org/officeDocument/2006/relationships/image" Target="../media/image68.jpg"/><Relationship Id="rId6" Type="http://schemas.openxmlformats.org/officeDocument/2006/relationships/image" Target="../media/image69.jpeg"/><Relationship Id="rId7" Type="http://schemas.openxmlformats.org/officeDocument/2006/relationships/image" Target="../media/image70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74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5.jpeg"/><Relationship Id="rId3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4" Type="http://schemas.openxmlformats.org/officeDocument/2006/relationships/image" Target="../media/image85.jpeg"/><Relationship Id="rId5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6.png"/><Relationship Id="rId12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image" Target="../media/image89.jpe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8" Type="http://schemas.openxmlformats.org/officeDocument/2006/relationships/image" Target="../media/image93.jpeg"/><Relationship Id="rId9" Type="http://schemas.openxmlformats.org/officeDocument/2006/relationships/image" Target="../media/image94.png"/><Relationship Id="rId10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hyperlink" Target="mailto:isp@bellevuecollege.edu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lor Reversed BC Horizontal Logo - PNG file forma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0878" y="1970670"/>
            <a:ext cx="6925273" cy="1673608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786188" y="4160011"/>
            <a:ext cx="7632095" cy="12223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96875" indent="-3968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3968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963" indent="-3460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1513" indent="-3365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b="1" dirty="0" smtClean="0">
                <a:latin typeface="Times New Roman"/>
                <a:cs typeface="Times New Roman"/>
              </a:rPr>
              <a:t>Where the World </a:t>
            </a:r>
          </a:p>
          <a:p>
            <a:pPr marL="0" indent="0" algn="ctr">
              <a:buNone/>
              <a:defRPr/>
            </a:pPr>
            <a:r>
              <a:rPr lang="en-US" b="1" dirty="0" smtClean="0">
                <a:latin typeface="Times New Roman"/>
                <a:cs typeface="Times New Roman"/>
              </a:rPr>
              <a:t>Comes Together to Learn</a:t>
            </a:r>
          </a:p>
        </p:txBody>
      </p:sp>
    </p:spTree>
    <p:extLst>
      <p:ext uri="{BB962C8B-B14F-4D97-AF65-F5344CB8AC3E}">
        <p14:creationId xmlns:p14="http://schemas.microsoft.com/office/powerpoint/2010/main" val="18081113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9468" y="494055"/>
            <a:ext cx="83989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/>
                <a:cs typeface="Times New Roman"/>
              </a:rPr>
              <a:t>Bellevue City Advantage: Affluent Community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6553200"/>
            <a:ext cx="29803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* Source: City-Data.com, US Census Bureau</a:t>
            </a:r>
            <a:endParaRPr lang="en-US" sz="1100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615" y="1671871"/>
            <a:ext cx="610235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12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47801"/>
            <a:ext cx="83650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Bellevue City Advantage: Safe Neighborhood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49" y="1327336"/>
            <a:ext cx="3409310" cy="2360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6553200"/>
            <a:ext cx="29803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* Source: City-Data.com, US Census Bureau</a:t>
            </a:r>
            <a:endParaRPr lang="en-US" sz="1100" i="1" dirty="0"/>
          </a:p>
        </p:txBody>
      </p:sp>
      <p:pic>
        <p:nvPicPr>
          <p:cNvPr id="3" name="Picture 2" descr="IMG_511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039" y="1438153"/>
            <a:ext cx="3166995" cy="2111330"/>
          </a:xfrm>
          <a:prstGeom prst="rect">
            <a:avLst/>
          </a:prstGeom>
        </p:spPr>
      </p:pic>
      <p:pic>
        <p:nvPicPr>
          <p:cNvPr id="4" name="Picture 3" descr="IMG_575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73" y="1333318"/>
            <a:ext cx="3503570" cy="23357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490" y="4265078"/>
            <a:ext cx="4462443" cy="16269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557" y="3983146"/>
            <a:ext cx="3424137" cy="228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2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5" y="516278"/>
            <a:ext cx="8497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Bellevue City Advantage: </a:t>
            </a:r>
          </a:p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Well Educated Population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4150" y="2176442"/>
            <a:ext cx="6462418" cy="2365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latin typeface="Times New Roman"/>
                <a:cs typeface="Times New Roman"/>
              </a:rPr>
              <a:t>For population 25 </a:t>
            </a:r>
            <a:r>
              <a:rPr lang="en-US" sz="2800" dirty="0" smtClean="0">
                <a:latin typeface="Times New Roman"/>
                <a:cs typeface="Times New Roman"/>
              </a:rPr>
              <a:t>and </a:t>
            </a:r>
            <a:r>
              <a:rPr lang="en-US" sz="2800" dirty="0">
                <a:latin typeface="Times New Roman"/>
                <a:cs typeface="Times New Roman"/>
              </a:rPr>
              <a:t>over in Bellevue:</a:t>
            </a:r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800" dirty="0">
                <a:latin typeface="Times New Roman"/>
                <a:cs typeface="Times New Roman"/>
              </a:rPr>
              <a:t>High school or higher: </a:t>
            </a:r>
            <a:r>
              <a:rPr lang="en-US" sz="3200" b="1" dirty="0" smtClean="0">
                <a:latin typeface="Times New Roman"/>
                <a:cs typeface="Times New Roman"/>
              </a:rPr>
              <a:t>98%</a:t>
            </a:r>
            <a:endParaRPr lang="en-US" sz="2800" b="1" dirty="0" smtClean="0">
              <a:latin typeface="Times New Roman"/>
              <a:cs typeface="Times New Roman"/>
            </a:endParaRPr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Bachelor's </a:t>
            </a:r>
            <a:r>
              <a:rPr lang="en-US" sz="2800" dirty="0">
                <a:latin typeface="Times New Roman"/>
                <a:cs typeface="Times New Roman"/>
              </a:rPr>
              <a:t>degree or higher: </a:t>
            </a:r>
            <a:r>
              <a:rPr lang="en-US" sz="3200" b="1" dirty="0" smtClean="0">
                <a:latin typeface="Times New Roman"/>
                <a:cs typeface="Times New Roman"/>
              </a:rPr>
              <a:t>61%</a:t>
            </a:r>
            <a:endParaRPr lang="en-US" sz="2800" b="1" dirty="0">
              <a:latin typeface="Times New Roman"/>
              <a:cs typeface="Times New Roman"/>
            </a:endParaRPr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800" dirty="0">
                <a:latin typeface="Times New Roman"/>
                <a:cs typeface="Times New Roman"/>
              </a:rPr>
              <a:t>Graduate or professional degree: </a:t>
            </a:r>
            <a:r>
              <a:rPr lang="en-US" sz="3200" b="1" dirty="0" smtClean="0">
                <a:latin typeface="Times New Roman"/>
                <a:cs typeface="Times New Roman"/>
              </a:rPr>
              <a:t>19%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6553200"/>
            <a:ext cx="29803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* Source: City-Data.com, US Census Bureau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283912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21415" y="813775"/>
            <a:ext cx="6781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Bellevue College hosts two university transfer fairs each year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48" y="1203589"/>
            <a:ext cx="7639440" cy="4925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260163"/>
            <a:ext cx="79925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Our Network of University Connections</a:t>
            </a:r>
            <a:endParaRPr lang="en-US" sz="32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97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4879" y="1081663"/>
            <a:ext cx="8754083" cy="1812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4689" y="304179"/>
            <a:ext cx="8876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Our Software Advantage: </a:t>
            </a:r>
          </a:p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Commitment to Student Success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7517" y="3136300"/>
            <a:ext cx="8754083" cy="1812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613406" y="1363560"/>
            <a:ext cx="5204024" cy="3939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More students transfer to University of Washington than any other colleges in the state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H</a:t>
            </a:r>
            <a:r>
              <a:rPr lang="en-US" sz="2400" dirty="0" smtClean="0">
                <a:latin typeface="Times New Roman"/>
                <a:cs typeface="Times New Roman"/>
              </a:rPr>
              <a:t>igh transfer rate to top universities throughout U.S.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60%+ international students graduate with honors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5682" y="5358340"/>
            <a:ext cx="6581775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50% of our transferring International students in this past academic year went to top 50 universities in USA</a:t>
            </a:r>
            <a:endParaRPr lang="en-US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564" y="2087311"/>
            <a:ext cx="3214965" cy="2655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780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34879" y="843538"/>
            <a:ext cx="8754083" cy="1812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5619" y="497850"/>
            <a:ext cx="8343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Our Software Advantage: </a:t>
            </a:r>
          </a:p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Available Academic Options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1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759197" y="3871387"/>
            <a:ext cx="5096934" cy="2004478"/>
          </a:xfrm>
        </p:spPr>
        <p:txBody>
          <a:bodyPr/>
          <a:lstStyle/>
          <a:p>
            <a:pPr marL="0" indent="0" defTabSz="914400">
              <a:lnSpc>
                <a:spcPct val="150000"/>
              </a:lnSpc>
              <a:buNone/>
            </a:pPr>
            <a:r>
              <a:rPr lang="en-US" sz="2000" b="1" u="sng" dirty="0" smtClean="0">
                <a:latin typeface="Times New Roman"/>
                <a:cs typeface="Times New Roman"/>
              </a:rPr>
              <a:t>Intensive English for University Preparation</a:t>
            </a:r>
            <a:endParaRPr lang="en-US" sz="1800" b="1" u="sng" dirty="0" smtClean="0">
              <a:latin typeface="Times New Roman"/>
              <a:cs typeface="Times New Roman"/>
            </a:endParaRPr>
          </a:p>
          <a:p>
            <a:pPr marL="285750" indent="-285750" defTabSz="9144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800" dirty="0">
                <a:latin typeface="Times New Roman"/>
                <a:cs typeface="Times New Roman"/>
              </a:rPr>
              <a:t>6</a:t>
            </a:r>
            <a:r>
              <a:rPr lang="en-US" sz="1800" dirty="0" smtClean="0">
                <a:latin typeface="Times New Roman"/>
                <a:cs typeface="Times New Roman"/>
              </a:rPr>
              <a:t>-level program </a:t>
            </a:r>
            <a:r>
              <a:rPr lang="en-US" sz="1800" dirty="0">
                <a:latin typeface="Times New Roman"/>
                <a:cs typeface="Times New Roman"/>
              </a:rPr>
              <a:t>from beginner to </a:t>
            </a:r>
            <a:r>
              <a:rPr lang="en-US" sz="1800" dirty="0" smtClean="0">
                <a:latin typeface="Times New Roman"/>
                <a:cs typeface="Times New Roman"/>
              </a:rPr>
              <a:t>advanced</a:t>
            </a:r>
            <a:endParaRPr lang="en-US" sz="1800" dirty="0">
              <a:latin typeface="Times New Roman"/>
              <a:cs typeface="Times New Roman"/>
            </a:endParaRPr>
          </a:p>
          <a:p>
            <a:pPr marL="285750" indent="-285750" defTabSz="9144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800" dirty="0">
                <a:latin typeface="Times New Roman"/>
                <a:cs typeface="Times New Roman"/>
              </a:rPr>
              <a:t>Our highest levels provide a “bridge” between </a:t>
            </a:r>
            <a:r>
              <a:rPr lang="en-US" sz="1800" dirty="0" smtClean="0">
                <a:latin typeface="Times New Roman"/>
                <a:cs typeface="Times New Roman"/>
              </a:rPr>
              <a:t>the program and </a:t>
            </a:r>
            <a:r>
              <a:rPr lang="en-US" sz="1800" dirty="0">
                <a:latin typeface="Times New Roman"/>
                <a:cs typeface="Times New Roman"/>
              </a:rPr>
              <a:t>academic </a:t>
            </a:r>
            <a:r>
              <a:rPr lang="en-US" sz="1800" dirty="0" smtClean="0">
                <a:latin typeface="Times New Roman"/>
                <a:cs typeface="Times New Roman"/>
              </a:rPr>
              <a:t>studies</a:t>
            </a:r>
            <a:endParaRPr lang="en-US" sz="1000" b="1" dirty="0"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6396" y="1794930"/>
            <a:ext cx="7721600" cy="1777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u="sng" dirty="0">
                <a:latin typeface="Times New Roman"/>
                <a:cs typeface="Times New Roman"/>
              </a:rPr>
              <a:t>Academic Options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Bachelor’s degree from Bellevue College and through EWU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University Transfer: Transferable two year study in 60+ academic fields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Over 75 professional/technical </a:t>
            </a:r>
            <a:r>
              <a:rPr lang="en-US" dirty="0" smtClean="0">
                <a:latin typeface="Times New Roman"/>
                <a:cs typeface="Times New Roman"/>
              </a:rPr>
              <a:t>specialties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733" y="4000932"/>
            <a:ext cx="2167466" cy="225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4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40832" y="1550244"/>
            <a:ext cx="4708478" cy="513842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sz="2000" b="1" i="0" dirty="0" smtClean="0">
                <a:latin typeface="Times New Roman"/>
                <a:cs typeface="Times New Roman"/>
              </a:rPr>
              <a:t>International Student Association</a:t>
            </a:r>
          </a:p>
          <a:p>
            <a:pPr lvl="1">
              <a:lnSpc>
                <a:spcPct val="150000"/>
              </a:lnSpc>
              <a:defRPr/>
            </a:pPr>
            <a:r>
              <a:rPr lang="en-US" i="0" dirty="0" smtClean="0">
                <a:latin typeface="Times New Roman"/>
                <a:cs typeface="Times New Roman"/>
              </a:rPr>
              <a:t>Meet other international students from around the world at weekly meetings</a:t>
            </a:r>
          </a:p>
          <a:p>
            <a:pPr>
              <a:lnSpc>
                <a:spcPct val="140000"/>
              </a:lnSpc>
              <a:defRPr/>
            </a:pPr>
            <a:r>
              <a:rPr lang="en-US" sz="2000" b="1" i="0" dirty="0" smtClean="0">
                <a:latin typeface="Times New Roman"/>
                <a:cs typeface="Times New Roman"/>
              </a:rPr>
              <a:t>Academic </a:t>
            </a:r>
            <a:r>
              <a:rPr lang="en-US" sz="2000" b="1" i="0" dirty="0">
                <a:latin typeface="Times New Roman"/>
                <a:cs typeface="Times New Roman"/>
              </a:rPr>
              <a:t>Support </a:t>
            </a:r>
            <a:r>
              <a:rPr lang="en-US" sz="2000" b="1" i="0" dirty="0" smtClean="0">
                <a:latin typeface="Times New Roman"/>
                <a:cs typeface="Times New Roman"/>
              </a:rPr>
              <a:t>Services </a:t>
            </a:r>
          </a:p>
          <a:p>
            <a:pPr lvl="1">
              <a:lnSpc>
                <a:spcPct val="110000"/>
              </a:lnSpc>
              <a:defRPr/>
            </a:pPr>
            <a:r>
              <a:rPr lang="en-US" i="0" dirty="0">
                <a:latin typeface="Times New Roman"/>
                <a:cs typeface="Times New Roman"/>
              </a:rPr>
              <a:t>Writing and Reading Labs</a:t>
            </a:r>
          </a:p>
          <a:p>
            <a:pPr lvl="1">
              <a:lnSpc>
                <a:spcPct val="110000"/>
              </a:lnSpc>
              <a:defRPr/>
            </a:pPr>
            <a:r>
              <a:rPr lang="en-US" i="0" dirty="0">
                <a:latin typeface="Times New Roman"/>
                <a:cs typeface="Times New Roman"/>
              </a:rPr>
              <a:t>Math Labs</a:t>
            </a:r>
          </a:p>
          <a:p>
            <a:pPr lvl="1">
              <a:lnSpc>
                <a:spcPct val="110000"/>
              </a:lnSpc>
              <a:defRPr/>
            </a:pPr>
            <a:r>
              <a:rPr lang="en-US" i="0" dirty="0" smtClean="0">
                <a:latin typeface="Times New Roman"/>
                <a:cs typeface="Times New Roman"/>
              </a:rPr>
              <a:t>Computer and Learning Labs</a:t>
            </a:r>
          </a:p>
          <a:p>
            <a:pPr lvl="1">
              <a:lnSpc>
                <a:spcPct val="110000"/>
              </a:lnSpc>
              <a:defRPr/>
            </a:pPr>
            <a:r>
              <a:rPr lang="en-US" i="0" dirty="0" smtClean="0">
                <a:latin typeface="Times New Roman"/>
                <a:cs typeface="Times New Roman"/>
              </a:rPr>
              <a:t>Basic Skills Lab</a:t>
            </a:r>
          </a:p>
          <a:p>
            <a:pPr lvl="1">
              <a:lnSpc>
                <a:spcPct val="110000"/>
              </a:lnSpc>
              <a:defRPr/>
            </a:pPr>
            <a:r>
              <a:rPr lang="en-US" i="0" dirty="0" smtClean="0">
                <a:latin typeface="Times New Roman"/>
                <a:cs typeface="Times New Roman"/>
              </a:rPr>
              <a:t>Library Media Center</a:t>
            </a:r>
          </a:p>
          <a:p>
            <a:pPr lvl="1">
              <a:lnSpc>
                <a:spcPct val="110000"/>
              </a:lnSpc>
              <a:defRPr/>
            </a:pPr>
            <a:r>
              <a:rPr lang="en-US" i="0" dirty="0" smtClean="0">
                <a:latin typeface="Times New Roman"/>
                <a:cs typeface="Times New Roman"/>
              </a:rPr>
              <a:t>Science Study Center</a:t>
            </a:r>
          </a:p>
          <a:p>
            <a:pPr lvl="1">
              <a:lnSpc>
                <a:spcPct val="110000"/>
              </a:lnSpc>
              <a:defRPr/>
            </a:pPr>
            <a:r>
              <a:rPr lang="en-US" i="0" dirty="0" smtClean="0">
                <a:latin typeface="Times New Roman"/>
                <a:cs typeface="Times New Roman"/>
              </a:rPr>
              <a:t>Academic Success Center</a:t>
            </a:r>
            <a:endParaRPr lang="en-US" sz="2400" i="0" dirty="0" smtClean="0">
              <a:latin typeface="Times New Roman"/>
              <a:cs typeface="Times New Roman"/>
            </a:endParaRPr>
          </a:p>
        </p:txBody>
      </p:sp>
      <p:pic>
        <p:nvPicPr>
          <p:cNvPr id="8" name="Picture 3" descr="E:\Fotolia_37497667_Subscription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2090">
            <a:off x="5537926" y="2412018"/>
            <a:ext cx="2715541" cy="271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6612" y="217397"/>
            <a:ext cx="8867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Our Software Advantage</a:t>
            </a:r>
            <a:r>
              <a:rPr lang="en-US" sz="3200" b="1" dirty="0">
                <a:latin typeface="Times New Roman"/>
                <a:cs typeface="Times New Roman"/>
              </a:rPr>
              <a:t>: </a:t>
            </a:r>
            <a:endParaRPr lang="en-US" sz="32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International </a:t>
            </a:r>
            <a:r>
              <a:rPr lang="en-US" sz="3200" b="1" dirty="0">
                <a:latin typeface="Times New Roman"/>
                <a:cs typeface="Times New Roman"/>
              </a:rPr>
              <a:t>Student </a:t>
            </a:r>
            <a:r>
              <a:rPr lang="en-US" sz="3200" b="1" dirty="0" smtClean="0">
                <a:latin typeface="Times New Roman"/>
                <a:cs typeface="Times New Roman"/>
              </a:rPr>
              <a:t>Support</a:t>
            </a:r>
            <a:endParaRPr lang="en-US" sz="32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9707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728128" y="1518009"/>
            <a:ext cx="7806272" cy="402571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During orientation, new international students will: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</a:pPr>
            <a:endParaRPr lang="en-US" sz="2000" dirty="0" smtClean="0">
              <a:latin typeface="Times New Roman"/>
              <a:cs typeface="Times New Roman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2000" b="1" dirty="0">
                <a:latin typeface="Times New Roman"/>
                <a:cs typeface="Times New Roman"/>
              </a:rPr>
              <a:t>M</a:t>
            </a:r>
            <a:r>
              <a:rPr lang="en-US" sz="2000" b="1" dirty="0" smtClean="0">
                <a:latin typeface="Times New Roman"/>
                <a:cs typeface="Times New Roman"/>
              </a:rPr>
              <a:t>eet</a:t>
            </a:r>
            <a:r>
              <a:rPr lang="en-US" sz="2000" dirty="0" smtClean="0">
                <a:latin typeface="Times New Roman"/>
                <a:cs typeface="Times New Roman"/>
              </a:rPr>
              <a:t> the International Student Programs staff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</a:pPr>
            <a:endParaRPr lang="en-US" sz="2000" dirty="0" smtClean="0">
              <a:latin typeface="Times New Roman"/>
              <a:cs typeface="Times New Roman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2000" b="1" dirty="0">
                <a:latin typeface="Times New Roman"/>
                <a:cs typeface="Times New Roman"/>
              </a:rPr>
              <a:t>T</a:t>
            </a:r>
            <a:r>
              <a:rPr lang="en-US" sz="2000" b="1" dirty="0" smtClean="0">
                <a:latin typeface="Times New Roman"/>
                <a:cs typeface="Times New Roman"/>
              </a:rPr>
              <a:t>ake</a:t>
            </a:r>
            <a:r>
              <a:rPr lang="en-US" sz="2000" dirty="0" smtClean="0">
                <a:latin typeface="Times New Roman"/>
                <a:cs typeface="Times New Roman"/>
              </a:rPr>
              <a:t> Math and English placement tests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</a:pPr>
            <a:endParaRPr lang="en-US" sz="2000" dirty="0" smtClean="0">
              <a:latin typeface="Times New Roman"/>
              <a:cs typeface="Times New Roman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2000" b="1" dirty="0">
                <a:latin typeface="Times New Roman"/>
                <a:cs typeface="Times New Roman"/>
              </a:rPr>
              <a:t>R</a:t>
            </a:r>
            <a:r>
              <a:rPr lang="en-US" sz="2000" b="1" dirty="0" smtClean="0">
                <a:latin typeface="Times New Roman"/>
                <a:cs typeface="Times New Roman"/>
              </a:rPr>
              <a:t>eceive</a:t>
            </a:r>
            <a:r>
              <a:rPr lang="en-US" sz="2000" dirty="0" smtClean="0">
                <a:latin typeface="Times New Roman"/>
                <a:cs typeface="Times New Roman"/>
              </a:rPr>
              <a:t> academic advising and register for classes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</a:pPr>
            <a:endParaRPr lang="en-US" sz="2000" dirty="0" smtClean="0">
              <a:latin typeface="Times New Roman"/>
              <a:cs typeface="Times New Roman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2000" b="1" dirty="0">
                <a:latin typeface="Times New Roman"/>
                <a:cs typeface="Times New Roman"/>
              </a:rPr>
              <a:t>A</a:t>
            </a:r>
            <a:r>
              <a:rPr lang="en-US" sz="2000" b="1" dirty="0" smtClean="0">
                <a:latin typeface="Times New Roman"/>
                <a:cs typeface="Times New Roman"/>
              </a:rPr>
              <a:t>ttend</a:t>
            </a:r>
            <a:r>
              <a:rPr lang="en-US" sz="2000" dirty="0" smtClean="0">
                <a:latin typeface="Times New Roman"/>
                <a:cs typeface="Times New Roman"/>
              </a:rPr>
              <a:t> seminars to help adjust to living and studying in the U.S.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en-US" sz="2000" dirty="0" smtClean="0">
              <a:latin typeface="Times New Roman"/>
              <a:cs typeface="Times New Roman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2000" b="1" dirty="0">
                <a:latin typeface="Times New Roman"/>
                <a:cs typeface="Times New Roman"/>
              </a:rPr>
              <a:t>P</a:t>
            </a:r>
            <a:r>
              <a:rPr lang="en-US" sz="2000" b="1" dirty="0" smtClean="0">
                <a:latin typeface="Times New Roman"/>
                <a:cs typeface="Times New Roman"/>
              </a:rPr>
              <a:t>articipate</a:t>
            </a:r>
            <a:r>
              <a:rPr lang="en-US" sz="2000" dirty="0" smtClean="0">
                <a:latin typeface="Times New Roman"/>
                <a:cs typeface="Times New Roman"/>
              </a:rPr>
              <a:t> in fun social activities and make new friends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</a:pPr>
            <a:endParaRPr lang="en-US" sz="2000" dirty="0" smtClean="0">
              <a:latin typeface="Times New Roman"/>
              <a:cs typeface="Times New Roman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2000" b="1" dirty="0">
                <a:latin typeface="Times New Roman"/>
                <a:cs typeface="Times New Roman"/>
              </a:rPr>
              <a:t>T</a:t>
            </a:r>
            <a:r>
              <a:rPr lang="en-US" sz="2000" b="1" dirty="0" smtClean="0">
                <a:latin typeface="Times New Roman"/>
                <a:cs typeface="Times New Roman"/>
              </a:rPr>
              <a:t>ake</a:t>
            </a:r>
            <a:r>
              <a:rPr lang="en-US" sz="2000" dirty="0" smtClean="0">
                <a:latin typeface="Times New Roman"/>
                <a:cs typeface="Times New Roman"/>
              </a:rPr>
              <a:t> a tour around Seattle with other new international students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4021" y="456576"/>
            <a:ext cx="88769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International Student Orientation</a:t>
            </a:r>
            <a:endParaRPr lang="en-US" sz="32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2462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466046" y="1609249"/>
            <a:ext cx="4359322" cy="480848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Times New Roman"/>
                <a:cs typeface="Times New Roman"/>
              </a:rPr>
              <a:t>University </a:t>
            </a:r>
            <a:r>
              <a:rPr lang="en-US" sz="2000" dirty="0">
                <a:latin typeface="Times New Roman"/>
                <a:cs typeface="Times New Roman"/>
              </a:rPr>
              <a:t>transfer </a:t>
            </a:r>
            <a:r>
              <a:rPr lang="en-US" sz="2000" dirty="0" smtClean="0">
                <a:latin typeface="Times New Roman"/>
                <a:cs typeface="Times New Roman"/>
              </a:rPr>
              <a:t>assistance</a:t>
            </a:r>
            <a:endParaRPr lang="en-US" sz="2000" dirty="0">
              <a:latin typeface="Times New Roman"/>
              <a:cs typeface="Times New Roman"/>
            </a:endParaRPr>
          </a:p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Times New Roman"/>
                <a:cs typeface="Times New Roman"/>
              </a:rPr>
              <a:t>Academic planning and advising</a:t>
            </a:r>
          </a:p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Times New Roman"/>
                <a:cs typeface="Times New Roman"/>
              </a:rPr>
              <a:t>Course </a:t>
            </a:r>
            <a:r>
              <a:rPr lang="en-US" sz="2000" dirty="0">
                <a:latin typeface="Times New Roman"/>
                <a:cs typeface="Times New Roman"/>
              </a:rPr>
              <a:t>selection and registration</a:t>
            </a:r>
          </a:p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Times New Roman"/>
                <a:cs typeface="Times New Roman"/>
              </a:rPr>
              <a:t>Peer </a:t>
            </a:r>
            <a:r>
              <a:rPr lang="en-US" sz="2000" dirty="0">
                <a:latin typeface="Times New Roman"/>
                <a:cs typeface="Times New Roman"/>
              </a:rPr>
              <a:t>mentoring</a:t>
            </a:r>
          </a:p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Times New Roman"/>
                <a:cs typeface="Times New Roman"/>
              </a:rPr>
              <a:t>Social</a:t>
            </a:r>
            <a:r>
              <a:rPr lang="en-US" sz="2000" dirty="0">
                <a:latin typeface="Times New Roman"/>
                <a:cs typeface="Times New Roman"/>
              </a:rPr>
              <a:t>, academic and cultural orientation</a:t>
            </a:r>
          </a:p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Times New Roman"/>
                <a:cs typeface="Times New Roman"/>
              </a:rPr>
              <a:t>Immigration </a:t>
            </a:r>
            <a:r>
              <a:rPr lang="en-US" sz="2000" dirty="0">
                <a:latin typeface="Times New Roman"/>
                <a:cs typeface="Times New Roman"/>
              </a:rPr>
              <a:t>advising and assistance</a:t>
            </a:r>
          </a:p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Times New Roman"/>
                <a:cs typeface="Times New Roman"/>
              </a:rPr>
              <a:t>Social activities</a:t>
            </a:r>
            <a:endParaRPr lang="en-US" sz="2000" dirty="0">
              <a:latin typeface="Times New Roman"/>
              <a:cs typeface="Times New Roman"/>
            </a:endParaRPr>
          </a:p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Times New Roman"/>
                <a:cs typeface="Times New Roman"/>
              </a:rPr>
              <a:t>Scholarships</a:t>
            </a:r>
          </a:p>
          <a:p>
            <a:pPr lvl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Times New Roman"/>
                <a:cs typeface="Times New Roman"/>
              </a:rPr>
              <a:t>For both academic and leadership </a:t>
            </a:r>
            <a:r>
              <a:rPr lang="en-US" sz="2000" dirty="0" smtClean="0">
                <a:latin typeface="Times New Roman"/>
                <a:cs typeface="Times New Roman"/>
              </a:rPr>
              <a:t>excellence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58180"/>
            <a:ext cx="88769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International Student Program Services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pic>
        <p:nvPicPr>
          <p:cNvPr id="5" name="Picture 4" descr="F:\Pics\Computer LabMedia Center\5985929176_ae0167298a_z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488" y="3513360"/>
            <a:ext cx="2529253" cy="2403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" name="Picture 5" descr="IMG_4366-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08" y="1342478"/>
            <a:ext cx="2978756" cy="196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7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663174" y="1405086"/>
            <a:ext cx="3856445" cy="4508876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96875" indent="-3968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3968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963" indent="-3460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1513" indent="-3365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FFFFFF"/>
                </a:solidFill>
              </a:rPr>
              <a:t>Adv</a:t>
            </a:r>
            <a:r>
              <a:rPr lang="en-US" sz="2000" dirty="0">
                <a:solidFill>
                  <a:srgbClr val="FFFFFF"/>
                </a:solidFill>
              </a:rPr>
              <a:t>. Volleyball </a:t>
            </a:r>
            <a:r>
              <a:rPr lang="en-US" sz="2000" dirty="0" smtClean="0">
                <a:solidFill>
                  <a:srgbClr val="FFFFFF"/>
                </a:solidFill>
              </a:rPr>
              <a:t>Club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FFFFFF"/>
                </a:solidFill>
              </a:rPr>
              <a:t>Art </a:t>
            </a:r>
            <a:r>
              <a:rPr lang="en-US" sz="2000" dirty="0">
                <a:solidFill>
                  <a:srgbClr val="FFFFFF"/>
                </a:solidFill>
              </a:rPr>
              <a:t>Club </a:t>
            </a:r>
            <a:endParaRPr lang="en-US" sz="2000" dirty="0" smtClean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</a:rPr>
              <a:t>Associated Student </a:t>
            </a:r>
            <a:r>
              <a:rPr lang="en-US" sz="2000" dirty="0" smtClean="0">
                <a:solidFill>
                  <a:srgbClr val="FFFFFF"/>
                </a:solidFill>
              </a:rPr>
              <a:t>Government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</a:rPr>
              <a:t>Badminton </a:t>
            </a:r>
            <a:r>
              <a:rPr lang="en-US" sz="2000" dirty="0" smtClean="0">
                <a:solidFill>
                  <a:srgbClr val="FFFFFF"/>
                </a:solidFill>
              </a:rPr>
              <a:t>Club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</a:rPr>
              <a:t>BC </a:t>
            </a:r>
            <a:r>
              <a:rPr lang="en-US" sz="2000" dirty="0" smtClean="0">
                <a:solidFill>
                  <a:srgbClr val="FFFFFF"/>
                </a:solidFill>
              </a:rPr>
              <a:t>Glee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</a:rPr>
              <a:t>Business Leadership</a:t>
            </a:r>
            <a:endParaRPr lang="en-US" sz="2000" dirty="0" smtClean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FFFFFF"/>
                </a:solidFill>
              </a:rPr>
              <a:t>Club </a:t>
            </a:r>
            <a:r>
              <a:rPr lang="en-US" sz="2000" dirty="0">
                <a:solidFill>
                  <a:srgbClr val="FFFFFF"/>
                </a:solidFill>
              </a:rPr>
              <a:t>of </a:t>
            </a:r>
            <a:r>
              <a:rPr lang="en-US" sz="2000" dirty="0" smtClean="0">
                <a:solidFill>
                  <a:srgbClr val="FFFFFF"/>
                </a:solidFill>
              </a:rPr>
              <a:t>Leaders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</a:rPr>
              <a:t>Chamber Music </a:t>
            </a:r>
            <a:r>
              <a:rPr lang="en-US" sz="2000" dirty="0" smtClean="0">
                <a:solidFill>
                  <a:srgbClr val="FFFFFF"/>
                </a:solidFill>
              </a:rPr>
              <a:t>Club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</a:rPr>
              <a:t>Chess Club</a:t>
            </a:r>
            <a:endParaRPr lang="en-US" sz="2000" dirty="0" smtClean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</a:rPr>
              <a:t>Computer Science </a:t>
            </a:r>
            <a:r>
              <a:rPr lang="en-US" sz="2000" dirty="0" smtClean="0">
                <a:solidFill>
                  <a:srgbClr val="FFFFFF"/>
                </a:solidFill>
              </a:rPr>
              <a:t>Club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5540" y="378287"/>
            <a:ext cx="88769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Some Clubs and Programs</a:t>
            </a:r>
            <a:endParaRPr lang="en-US" sz="3200" b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4709460" y="1405086"/>
            <a:ext cx="4114629" cy="4508876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96875" indent="-3968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3968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963" indent="-3460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1513" indent="-3365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</a:rPr>
              <a:t>Dance Productions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</a:rPr>
              <a:t>Fashion Club Bellevue </a:t>
            </a:r>
            <a:r>
              <a:rPr lang="en-US" sz="2000" dirty="0" smtClean="0">
                <a:solidFill>
                  <a:srgbClr val="FFFFFF"/>
                </a:solidFill>
              </a:rPr>
              <a:t>College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FFFFFF"/>
                </a:solidFill>
              </a:rPr>
              <a:t>International </a:t>
            </a:r>
            <a:r>
              <a:rPr lang="en-US" sz="2000" dirty="0">
                <a:solidFill>
                  <a:srgbClr val="FFFFFF"/>
                </a:solidFill>
              </a:rPr>
              <a:t>Talk </a:t>
            </a:r>
            <a:r>
              <a:rPr lang="en-US" sz="2000" dirty="0" smtClean="0">
                <a:solidFill>
                  <a:srgbClr val="FFFFFF"/>
                </a:solidFill>
              </a:rPr>
              <a:t>Time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FFFFFF"/>
                </a:solidFill>
              </a:rPr>
              <a:t>International </a:t>
            </a:r>
            <a:r>
              <a:rPr lang="en-US" sz="2000" dirty="0">
                <a:solidFill>
                  <a:srgbClr val="FFFFFF"/>
                </a:solidFill>
              </a:rPr>
              <a:t>Student </a:t>
            </a:r>
            <a:r>
              <a:rPr lang="en-US" sz="2000" dirty="0" smtClean="0">
                <a:solidFill>
                  <a:srgbClr val="FFFFFF"/>
                </a:solidFill>
              </a:rPr>
              <a:t>Association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FFFFFF"/>
                </a:solidFill>
              </a:rPr>
              <a:t>Piano </a:t>
            </a:r>
            <a:r>
              <a:rPr lang="en-US" sz="2000" dirty="0">
                <a:solidFill>
                  <a:srgbClr val="FFFFFF"/>
                </a:solidFill>
              </a:rPr>
              <a:t>Club </a:t>
            </a:r>
            <a:endParaRPr lang="en-US" sz="2000" dirty="0" smtClean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</a:rPr>
              <a:t>Photography </a:t>
            </a:r>
            <a:r>
              <a:rPr lang="en-US" sz="2000" dirty="0" smtClean="0">
                <a:solidFill>
                  <a:srgbClr val="FFFFFF"/>
                </a:solidFill>
              </a:rPr>
              <a:t>Club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</a:rPr>
              <a:t>Ski and Ride Club</a:t>
            </a:r>
            <a:endParaRPr lang="en-US" sz="2000" dirty="0" smtClean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FFFFFF"/>
                </a:solidFill>
              </a:rPr>
              <a:t>Soccer </a:t>
            </a:r>
            <a:r>
              <a:rPr lang="en-US" sz="2000" dirty="0">
                <a:solidFill>
                  <a:srgbClr val="FFFFFF"/>
                </a:solidFill>
              </a:rPr>
              <a:t>Club</a:t>
            </a:r>
            <a:endParaRPr lang="en-US" sz="2000" dirty="0" smtClean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</a:rPr>
              <a:t>Tennis Club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US" sz="2000" dirty="0" smtClean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US" sz="2000" dirty="0" smtClean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US" sz="2000" dirty="0" smtClean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201" y="5858938"/>
            <a:ext cx="4739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*More than 90 clubs and programs for students!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43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552" y="604762"/>
            <a:ext cx="5911761" cy="345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3628" y="4327713"/>
            <a:ext cx="822703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“With </a:t>
            </a:r>
            <a:r>
              <a:rPr lang="en-US" sz="2000" dirty="0"/>
              <a:t>the changing economy, no one has lifetime employment. </a:t>
            </a:r>
            <a:endParaRPr lang="en-US" sz="2000" dirty="0" smtClean="0"/>
          </a:p>
          <a:p>
            <a:pPr algn="ctr"/>
            <a:r>
              <a:rPr lang="en-US" sz="2000" dirty="0" smtClean="0"/>
              <a:t>But </a:t>
            </a:r>
            <a:r>
              <a:rPr lang="en-US" sz="2000" dirty="0"/>
              <a:t>community colleges provide lifetime employability</a:t>
            </a:r>
            <a:r>
              <a:rPr lang="en-US" sz="2000" dirty="0" smtClean="0"/>
              <a:t>.”</a:t>
            </a:r>
          </a:p>
          <a:p>
            <a:pPr algn="ctr"/>
            <a:endParaRPr lang="en-US" sz="2000" dirty="0"/>
          </a:p>
          <a:p>
            <a:r>
              <a:rPr lang="en-US" sz="2000" dirty="0" smtClean="0"/>
              <a:t>		            - Barak Obama, President of United States of America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7132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768205" y="1508495"/>
            <a:ext cx="5173833" cy="43087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96875" indent="-3968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3968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963" indent="-3460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1513" indent="-3365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dirty="0" smtClean="0"/>
              <a:t>On-campus Childcare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dirty="0" smtClean="0"/>
              <a:t>Working on Campus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dirty="0" smtClean="0"/>
              <a:t>Professional Counseling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dirty="0" smtClean="0"/>
              <a:t>Transfer Center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dirty="0" smtClean="0"/>
              <a:t>Career and Counseling Center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dirty="0" smtClean="0"/>
              <a:t>Internships and Volunteer Opportunities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5540" y="429086"/>
            <a:ext cx="887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Other Services</a:t>
            </a:r>
            <a:endParaRPr lang="en-US" sz="3600" b="1" dirty="0">
              <a:latin typeface="Times New Roman"/>
              <a:cs typeface="Times New Roman"/>
            </a:endParaRPr>
          </a:p>
        </p:txBody>
      </p:sp>
      <p:pic>
        <p:nvPicPr>
          <p:cNvPr id="6" name="Picture 3" descr="F:\Pics\Life on campus\6250976518_311214a421_z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79" y="2138267"/>
            <a:ext cx="3196537" cy="2487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28374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132" y="219514"/>
            <a:ext cx="8652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Our Cost Advantage</a:t>
            </a:r>
            <a:r>
              <a:rPr lang="en-US" sz="3200" b="1" dirty="0">
                <a:latin typeface="Times New Roman"/>
                <a:cs typeface="Times New Roman"/>
              </a:rPr>
              <a:t>: </a:t>
            </a:r>
            <a:endParaRPr lang="en-US" sz="32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Excellent Value for Quality Education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02780" y="1320113"/>
            <a:ext cx="5951087" cy="5057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/>
              <a:t>ACADEMIC COSTS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Full-Time Tuition			$9,234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Books and Supplies			$1,026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Computer and other Fees		$266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b="1" dirty="0" smtClean="0"/>
              <a:t>LIVING COSTS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Room &amp; Board			$9,492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Medical Insurance			$864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Transportation:			$1,296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Miscellaneous				$1,794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b="1" u="sng" dirty="0" smtClean="0"/>
              <a:t>TOTAL:</a:t>
            </a:r>
            <a:r>
              <a:rPr lang="en-US" sz="2000" b="1" dirty="0" smtClean="0"/>
              <a:t>			$23,972</a:t>
            </a:r>
          </a:p>
          <a:p>
            <a:pPr>
              <a:lnSpc>
                <a:spcPct val="150000"/>
              </a:lnSpc>
            </a:pPr>
            <a:r>
              <a:rPr lang="en-US" sz="1600" b="1" dirty="0" smtClean="0"/>
              <a:t>&lt;Cost based on 15 credits, for 9 months&gt;</a:t>
            </a:r>
          </a:p>
        </p:txBody>
      </p:sp>
    </p:spTree>
    <p:extLst>
      <p:ext uri="{BB962C8B-B14F-4D97-AF65-F5344CB8AC3E}">
        <p14:creationId xmlns:p14="http://schemas.microsoft.com/office/powerpoint/2010/main" val="217421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9874" y="659256"/>
            <a:ext cx="86539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Bellevue College to University Transfer Program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2667" y="4789384"/>
            <a:ext cx="7992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Start at </a:t>
            </a:r>
            <a:r>
              <a:rPr lang="en-US" sz="3200" b="1" dirty="0" smtClean="0"/>
              <a:t>Bellevue College</a:t>
            </a:r>
            <a:endParaRPr lang="en-US" sz="2800" b="1" dirty="0" smtClean="0"/>
          </a:p>
          <a:p>
            <a:pPr algn="ctr"/>
            <a:r>
              <a:rPr lang="en-US" sz="2800" b="1" dirty="0"/>
              <a:t>F</a:t>
            </a:r>
            <a:r>
              <a:rPr lang="en-US" sz="2800" b="1" dirty="0" smtClean="0"/>
              <a:t>inish anywhere you want </a:t>
            </a:r>
            <a:endParaRPr lang="en-US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60" y="2009245"/>
            <a:ext cx="8008408" cy="2518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66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697" y="1580757"/>
            <a:ext cx="4884874" cy="4208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90285" y="567185"/>
            <a:ext cx="85876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Our Cost Advantage: Savings for 2+2 Programs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4724" y="288588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$184,372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172057" y="458243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$135,762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02972" y="2679053"/>
            <a:ext cx="1597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4 Year Univ. of Washington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61849" y="4117498"/>
            <a:ext cx="1856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 Year Bellevue College  + </a:t>
            </a:r>
          </a:p>
          <a:p>
            <a:r>
              <a:rPr lang="en-US" b="1" dirty="0" smtClean="0"/>
              <a:t>2 Year Univ. of Washington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38125" y="6353175"/>
            <a:ext cx="30235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* Based on current cost of attendance estimate (2012)</a:t>
            </a:r>
            <a:endParaRPr lang="en-US" sz="1000" dirty="0"/>
          </a:p>
        </p:txBody>
      </p:sp>
      <p:sp>
        <p:nvSpPr>
          <p:cNvPr id="4" name="TextBox 3"/>
          <p:cNvSpPr txBox="1"/>
          <p:nvPr/>
        </p:nvSpPr>
        <p:spPr>
          <a:xfrm rot="21146403">
            <a:off x="6504915" y="3594451"/>
            <a:ext cx="20911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492B"/>
                </a:solidFill>
                <a:latin typeface="Kannada Sangam MN"/>
                <a:cs typeface="Kannada Sangam MN"/>
              </a:rPr>
              <a:t>Savings of </a:t>
            </a:r>
          </a:p>
          <a:p>
            <a:r>
              <a:rPr lang="en-US" sz="3200" dirty="0" smtClean="0">
                <a:solidFill>
                  <a:srgbClr val="FF49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nada Sangam MN"/>
                <a:cs typeface="Kannada Sangam MN"/>
              </a:rPr>
              <a:t>$48,610!</a:t>
            </a:r>
            <a:endParaRPr lang="en-US" sz="3200" dirty="0">
              <a:solidFill>
                <a:srgbClr val="FF49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nada Sangam MN"/>
              <a:cs typeface="Kannada Sangam MN"/>
            </a:endParaRPr>
          </a:p>
          <a:p>
            <a:endParaRPr lang="en-US" sz="3200" b="1" dirty="0">
              <a:solidFill>
                <a:srgbClr val="FF0000"/>
              </a:solidFill>
              <a:latin typeface="Kannada Sangam MN"/>
              <a:cs typeface="Kannada Sangam MN"/>
            </a:endParaRPr>
          </a:p>
        </p:txBody>
      </p:sp>
    </p:spTree>
    <p:extLst>
      <p:ext uri="{BB962C8B-B14F-4D97-AF65-F5344CB8AC3E}">
        <p14:creationId xmlns:p14="http://schemas.microsoft.com/office/powerpoint/2010/main" val="145613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40727" y="2224617"/>
            <a:ext cx="427552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latin typeface="Times New Roman"/>
                <a:cs typeface="Times New Roman"/>
              </a:rPr>
              <a:t>Photo Gallery </a:t>
            </a:r>
          </a:p>
          <a:p>
            <a:pPr algn="ctr"/>
            <a:r>
              <a:rPr lang="en-US" sz="4000" b="1" dirty="0" smtClean="0">
                <a:latin typeface="Times New Roman"/>
                <a:cs typeface="Times New Roman"/>
              </a:rPr>
              <a:t>&amp;</a:t>
            </a:r>
          </a:p>
          <a:p>
            <a:pPr algn="ctr"/>
            <a:r>
              <a:rPr lang="en-US" sz="4000" b="1" dirty="0" smtClean="0">
                <a:latin typeface="Times New Roman"/>
                <a:cs typeface="Times New Roman"/>
              </a:rPr>
              <a:t>Student Testimony</a:t>
            </a:r>
            <a:endParaRPr lang="en-US" sz="40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9710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F:\Pics\Campus\6264296601_3e20da63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" y="2135123"/>
            <a:ext cx="3706871" cy="2945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30602" y="588335"/>
            <a:ext cx="921028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Bellevue College Campus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3650" y="2235632"/>
            <a:ext cx="3798041" cy="2813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37267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585" y="371911"/>
            <a:ext cx="921028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Bellevue College Campus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5382" y="1238712"/>
            <a:ext cx="2861072" cy="209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0237" y="3580642"/>
            <a:ext cx="2447754" cy="2422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" name="Picture 2" descr="IMG_4350-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65" y="1270072"/>
            <a:ext cx="2883388" cy="209315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9378" y="3569413"/>
            <a:ext cx="2441736" cy="2436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56913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66289" y="443290"/>
            <a:ext cx="9210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Student Life</a:t>
            </a:r>
            <a:endParaRPr lang="en-US" sz="3600" b="1" dirty="0"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833" y="1998325"/>
            <a:ext cx="2022435" cy="3032172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/>
          <a:srcRect t="11923" b="11923"/>
          <a:stretch>
            <a:fillRect/>
          </a:stretch>
        </p:blipFill>
        <p:spPr>
          <a:xfrm>
            <a:off x="1550848" y="3851909"/>
            <a:ext cx="3857947" cy="21217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418" y="1338696"/>
            <a:ext cx="2981764" cy="22363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21" y="1348471"/>
            <a:ext cx="3314684" cy="221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4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084341" y="450958"/>
            <a:ext cx="51727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Student Life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pic>
        <p:nvPicPr>
          <p:cNvPr id="9" name="Picture 5" descr="F:\Pics\Life on campus\5693610481_d402820c9a_z[1]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65" y="1394040"/>
            <a:ext cx="2488251" cy="2640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" name="Picture 10" descr="F:\Pics\Campus Resources\5693631273_1618795f5d_z[1]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813" y="1446186"/>
            <a:ext cx="2622163" cy="2561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2" name="Picture 7" descr="F:\Pics\Campus Resources\5393111115_d8e3e8180a_z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615" y="3459554"/>
            <a:ext cx="2439896" cy="2612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05633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1861" y="442439"/>
            <a:ext cx="64427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Student Life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pic>
        <p:nvPicPr>
          <p:cNvPr id="3" name="Picture 2" descr="F:\Pics\Life on campus\6287309152_9b21be97ce_z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291" y="1306654"/>
            <a:ext cx="2580218" cy="2391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" name="Picture 2" descr="F:\Pics\Life on campus\5984825411_f0b6492f1f_z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054" y="1942530"/>
            <a:ext cx="2259448" cy="3212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" name="Picture 6" descr="F:\Pics\Campus Resources\6781239686_aa3868b04f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832" y="4034484"/>
            <a:ext cx="2546814" cy="2483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" name="Picture 5" descr="IMG_505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269" y="2473471"/>
            <a:ext cx="3214498" cy="2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9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142" y="1733407"/>
            <a:ext cx="7789333" cy="3188565"/>
          </a:xfrm>
        </p:spPr>
        <p:txBody>
          <a:bodyPr/>
          <a:lstStyle/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The </a:t>
            </a:r>
            <a:r>
              <a:rPr lang="en-US" sz="2800" dirty="0">
                <a:latin typeface="Times New Roman"/>
                <a:cs typeface="Times New Roman"/>
              </a:rPr>
              <a:t>terms, college and university, are used interchangeably and mean the same thing in the U.S. </a:t>
            </a:r>
            <a:endParaRPr lang="en-US" sz="2800" dirty="0" smtClean="0">
              <a:latin typeface="Times New Roman"/>
              <a:cs typeface="Times New Roman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 dirty="0" smtClean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As </a:t>
            </a:r>
            <a:r>
              <a:rPr lang="en-US" sz="2800" dirty="0">
                <a:latin typeface="Times New Roman"/>
                <a:cs typeface="Times New Roman"/>
              </a:rPr>
              <a:t>a general rule, colleges tend to be smaller and usually offer only undergraduate degrees, while a university also offers graduate degrees</a:t>
            </a:r>
            <a:r>
              <a:rPr lang="en-US" sz="2800" dirty="0" smtClean="0">
                <a:latin typeface="Times New Roman"/>
                <a:cs typeface="Times New Roman"/>
              </a:rPr>
              <a:t>.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8952" y="621358"/>
            <a:ext cx="78135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Community College V.S University</a:t>
            </a:r>
            <a:endParaRPr lang="en-US" sz="32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188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09376" y="528176"/>
            <a:ext cx="61080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/>
                <a:cs typeface="Times New Roman"/>
              </a:rPr>
              <a:t>Extracurricular Activities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pic>
        <p:nvPicPr>
          <p:cNvPr id="7" name="Picture 6" descr="F:\Pics\Life on campus\6961414970_3d788fa2e0_z[1]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04" y="1456829"/>
            <a:ext cx="3166315" cy="2074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:\Pics\Athletics\5477398828_4d2554c465_z[1]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345" y="3883458"/>
            <a:ext cx="3119927" cy="2052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Pics\Life on campus\4796990067_fcc5efbf0b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843" y="1438153"/>
            <a:ext cx="3148380" cy="2096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:\Pics\Athletics\5393249589_5a6dde8acb_z[1]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42" y="3855474"/>
            <a:ext cx="3178982" cy="2111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48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35340"/>
            <a:ext cx="921028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Life on Campus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2336" y="1145564"/>
            <a:ext cx="3573089" cy="240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7168" y="1146924"/>
            <a:ext cx="3903058" cy="2395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636" y="3727568"/>
            <a:ext cx="3684469" cy="245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2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467" y="371914"/>
            <a:ext cx="921028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Life on Campus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7396" y="3821832"/>
            <a:ext cx="3355830" cy="2286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" name="Picture 3" descr="Academic Succes Centr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901" y="1277657"/>
            <a:ext cx="3441257" cy="2294171"/>
          </a:xfrm>
          <a:prstGeom prst="rect">
            <a:avLst/>
          </a:prstGeom>
        </p:spPr>
      </p:pic>
      <p:pic>
        <p:nvPicPr>
          <p:cNvPr id="5" name="Picture 4" descr="Academic Succes Centre-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37" y="3841526"/>
            <a:ext cx="3322017" cy="22146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2660" y="1005236"/>
            <a:ext cx="4796886" cy="2737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en-US" sz="2400" b="1" u="sng" dirty="0">
                <a:latin typeface="Times New Roman"/>
                <a:cs typeface="Times New Roman"/>
              </a:rPr>
              <a:t>Academic Support Services </a:t>
            </a:r>
          </a:p>
          <a:p>
            <a:pPr lvl="1">
              <a:lnSpc>
                <a:spcPct val="110000"/>
              </a:lnSpc>
              <a:defRPr/>
            </a:pPr>
            <a:r>
              <a:rPr lang="en-US" dirty="0" smtClean="0">
                <a:latin typeface="Times New Roman"/>
                <a:cs typeface="Times New Roman"/>
              </a:rPr>
              <a:t>-Writing </a:t>
            </a:r>
            <a:r>
              <a:rPr lang="en-US" dirty="0">
                <a:latin typeface="Times New Roman"/>
                <a:cs typeface="Times New Roman"/>
              </a:rPr>
              <a:t>and Reading Labs</a:t>
            </a:r>
          </a:p>
          <a:p>
            <a:pPr lvl="1">
              <a:lnSpc>
                <a:spcPct val="110000"/>
              </a:lnSpc>
              <a:defRPr/>
            </a:pPr>
            <a:r>
              <a:rPr lang="en-US" dirty="0" smtClean="0">
                <a:latin typeface="Times New Roman"/>
                <a:cs typeface="Times New Roman"/>
              </a:rPr>
              <a:t>-Math </a:t>
            </a:r>
            <a:r>
              <a:rPr lang="en-US" dirty="0">
                <a:latin typeface="Times New Roman"/>
                <a:cs typeface="Times New Roman"/>
              </a:rPr>
              <a:t>Labs</a:t>
            </a:r>
          </a:p>
          <a:p>
            <a:pPr lvl="1">
              <a:lnSpc>
                <a:spcPct val="110000"/>
              </a:lnSpc>
              <a:defRPr/>
            </a:pPr>
            <a:r>
              <a:rPr lang="en-US" dirty="0" smtClean="0">
                <a:latin typeface="Times New Roman"/>
                <a:cs typeface="Times New Roman"/>
              </a:rPr>
              <a:t>-Computer </a:t>
            </a:r>
            <a:r>
              <a:rPr lang="en-US" dirty="0">
                <a:latin typeface="Times New Roman"/>
                <a:cs typeface="Times New Roman"/>
              </a:rPr>
              <a:t>and Learning Labs</a:t>
            </a:r>
          </a:p>
          <a:p>
            <a:pPr lvl="1">
              <a:lnSpc>
                <a:spcPct val="110000"/>
              </a:lnSpc>
              <a:defRPr/>
            </a:pPr>
            <a:r>
              <a:rPr lang="en-US" dirty="0" smtClean="0">
                <a:latin typeface="Times New Roman"/>
                <a:cs typeface="Times New Roman"/>
              </a:rPr>
              <a:t>-Basic </a:t>
            </a:r>
            <a:r>
              <a:rPr lang="en-US" dirty="0">
                <a:latin typeface="Times New Roman"/>
                <a:cs typeface="Times New Roman"/>
              </a:rPr>
              <a:t>Skills Lab</a:t>
            </a:r>
          </a:p>
          <a:p>
            <a:pPr lvl="1">
              <a:lnSpc>
                <a:spcPct val="110000"/>
              </a:lnSpc>
              <a:defRPr/>
            </a:pPr>
            <a:r>
              <a:rPr lang="en-US" dirty="0" smtClean="0">
                <a:latin typeface="Times New Roman"/>
                <a:cs typeface="Times New Roman"/>
              </a:rPr>
              <a:t>-Library </a:t>
            </a:r>
            <a:r>
              <a:rPr lang="en-US" dirty="0">
                <a:latin typeface="Times New Roman"/>
                <a:cs typeface="Times New Roman"/>
              </a:rPr>
              <a:t>Media Center</a:t>
            </a:r>
          </a:p>
          <a:p>
            <a:pPr lvl="1">
              <a:lnSpc>
                <a:spcPct val="110000"/>
              </a:lnSpc>
              <a:defRPr/>
            </a:pPr>
            <a:r>
              <a:rPr lang="en-US" dirty="0" smtClean="0">
                <a:latin typeface="Times New Roman"/>
                <a:cs typeface="Times New Roman"/>
              </a:rPr>
              <a:t>-Science </a:t>
            </a:r>
            <a:r>
              <a:rPr lang="en-US" dirty="0">
                <a:latin typeface="Times New Roman"/>
                <a:cs typeface="Times New Roman"/>
              </a:rPr>
              <a:t>Study Center</a:t>
            </a:r>
          </a:p>
          <a:p>
            <a:pPr lvl="1">
              <a:lnSpc>
                <a:spcPct val="110000"/>
              </a:lnSpc>
              <a:defRPr/>
            </a:pPr>
            <a:r>
              <a:rPr lang="en-US" dirty="0" smtClean="0">
                <a:latin typeface="Times New Roman"/>
                <a:cs typeface="Times New Roman"/>
              </a:rPr>
              <a:t>-Academic </a:t>
            </a:r>
            <a:r>
              <a:rPr lang="en-US" dirty="0">
                <a:latin typeface="Times New Roman"/>
                <a:cs typeface="Times New Roman"/>
              </a:rPr>
              <a:t>Success Center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87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8" name="Text Box 14"/>
          <p:cNvSpPr txBox="1">
            <a:spLocks noChangeArrowheads="1"/>
          </p:cNvSpPr>
          <p:nvPr/>
        </p:nvSpPr>
        <p:spPr bwMode="auto">
          <a:xfrm>
            <a:off x="252789" y="927135"/>
            <a:ext cx="2492830" cy="543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u="sng" dirty="0">
                <a:latin typeface="Times New Roman"/>
                <a:cs typeface="Times New Roman"/>
              </a:rPr>
              <a:t>Competitive: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Golf</a:t>
            </a:r>
            <a:endParaRPr lang="en-US" dirty="0">
              <a:latin typeface="Times New Roman"/>
              <a:cs typeface="Times New Roman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Times New Roman"/>
                <a:cs typeface="Times New Roman"/>
              </a:rPr>
              <a:t>Basketball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Times New Roman"/>
                <a:cs typeface="Times New Roman"/>
              </a:rPr>
              <a:t>Volleyball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Times New Roman"/>
                <a:cs typeface="Times New Roman"/>
              </a:rPr>
              <a:t>Soccer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Times New Roman"/>
                <a:cs typeface="Times New Roman"/>
              </a:rPr>
              <a:t>Tennis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Times New Roman"/>
                <a:cs typeface="Times New Roman"/>
              </a:rPr>
              <a:t>Track &amp; </a:t>
            </a:r>
            <a:r>
              <a:rPr lang="en-US" dirty="0" smtClean="0">
                <a:latin typeface="Times New Roman"/>
                <a:cs typeface="Times New Roman"/>
              </a:rPr>
              <a:t>Field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Baseball</a:t>
            </a:r>
          </a:p>
          <a:p>
            <a:pPr>
              <a:spcBef>
                <a:spcPct val="50000"/>
              </a:spcBef>
            </a:pPr>
            <a:r>
              <a:rPr lang="en-US" sz="2000" b="1" u="sng" dirty="0" smtClean="0">
                <a:latin typeface="Times New Roman"/>
                <a:cs typeface="Times New Roman"/>
              </a:rPr>
              <a:t>Recreational</a:t>
            </a:r>
            <a:r>
              <a:rPr lang="en-US" sz="2000" b="1" u="sng" dirty="0">
                <a:latin typeface="Times New Roman"/>
                <a:cs typeface="Times New Roman"/>
              </a:rPr>
              <a:t>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Times New Roman"/>
                <a:cs typeface="Times New Roman"/>
              </a:rPr>
              <a:t>Yoga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Times New Roman"/>
                <a:cs typeface="Times New Roman"/>
              </a:rPr>
              <a:t>Dance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Times New Roman"/>
                <a:cs typeface="Times New Roman"/>
              </a:rPr>
              <a:t>Aerobics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Times New Roman"/>
                <a:cs typeface="Times New Roman"/>
              </a:rPr>
              <a:t>Open Gym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8736" y="302608"/>
            <a:ext cx="494421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/>
                <a:cs typeface="Times New Roman"/>
              </a:rPr>
              <a:t>Bellevue College Athletics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8717" y="1516759"/>
            <a:ext cx="2727279" cy="1832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2116" y="4162379"/>
            <a:ext cx="2748355" cy="1846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8010" y="3911521"/>
            <a:ext cx="1668176" cy="2334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0510" y="1202284"/>
            <a:ext cx="1635148" cy="2334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9283" y="3917929"/>
            <a:ext cx="1635148" cy="2334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6793" y="1208658"/>
            <a:ext cx="1650756" cy="238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0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585" y="236447"/>
            <a:ext cx="921028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Seattle Seahawks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5028" y="1163371"/>
            <a:ext cx="3226009" cy="2150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9217" y="1163371"/>
            <a:ext cx="3226009" cy="2150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9218" y="3717747"/>
            <a:ext cx="3226008" cy="2150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6071" y="3735863"/>
            <a:ext cx="3231667" cy="2154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9070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35059" y="496538"/>
            <a:ext cx="52633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Guest Speakers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0673" y="2053209"/>
            <a:ext cx="3725213" cy="2476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7000" y="1346044"/>
            <a:ext cx="2631107" cy="3946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1851907" y="4681646"/>
            <a:ext cx="2219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James </a:t>
            </a:r>
            <a:r>
              <a:rPr lang="en-US" dirty="0" err="1" smtClean="0"/>
              <a:t>Sinegal</a:t>
            </a:r>
            <a:r>
              <a:rPr lang="en-US" smtClean="0"/>
              <a:t>, Costco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24435" y="5385423"/>
            <a:ext cx="2908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Blake Nordstrom, Nordstrom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5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Pics\Life on campus\7394549654_8dfbae5863_z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46" y="1170946"/>
            <a:ext cx="2593884" cy="365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9449" y="1604798"/>
            <a:ext cx="50764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“Aside from academic success, I am thankful for the many opportunities Bellevue College had given me to acquire many leadership experiences. </a:t>
            </a:r>
          </a:p>
          <a:p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Thanks to my second family at Bellevue College, I am now able to continue my education in one of the most prestigious institutions.”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			-</a:t>
            </a:r>
            <a:r>
              <a:rPr lang="en-US" dirty="0" err="1" smtClean="0">
                <a:latin typeface="Times New Roman"/>
                <a:cs typeface="Times New Roman"/>
              </a:rPr>
              <a:t>Anh</a:t>
            </a:r>
            <a:r>
              <a:rPr lang="en-US" dirty="0" smtClean="0">
                <a:latin typeface="Times New Roman"/>
                <a:cs typeface="Times New Roman"/>
              </a:rPr>
              <a:t> Nguyen, Vietnam</a:t>
            </a:r>
          </a:p>
          <a:p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4519" y="4919271"/>
            <a:ext cx="8113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latin typeface="Times New Roman"/>
                <a:cs typeface="Times New Roman"/>
              </a:rPr>
              <a:t>Anh</a:t>
            </a:r>
            <a:r>
              <a:rPr lang="en-US" sz="1600" i="1" dirty="0" smtClean="0">
                <a:latin typeface="Times New Roman"/>
                <a:cs typeface="Times New Roman"/>
              </a:rPr>
              <a:t> is the first international student in Bellevue College’s history to be chosen as a commencement speaker.  She is now attending Foster School of Business at the University  of Washington with concentration in Finance &amp; Marketing.</a:t>
            </a:r>
            <a:endParaRPr lang="en-US" sz="1600" i="1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92" y="294756"/>
            <a:ext cx="88769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Student Testimony</a:t>
            </a:r>
            <a:endParaRPr lang="en-US" sz="32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509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THU\Desktop\Pics for deck\DSC_0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69" y="757593"/>
            <a:ext cx="2286000" cy="15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63917" y="775250"/>
            <a:ext cx="50764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“I love Bellevue College because: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I’ve met and I have become friends with students from around the world.”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			-</a:t>
            </a:r>
            <a:r>
              <a:rPr lang="en-US" dirty="0" err="1" smtClean="0">
                <a:latin typeface="Times New Roman"/>
                <a:cs typeface="Times New Roman"/>
              </a:rPr>
              <a:t>Hyerim</a:t>
            </a:r>
            <a:r>
              <a:rPr lang="en-US" dirty="0" smtClean="0">
                <a:latin typeface="Times New Roman"/>
                <a:cs typeface="Times New Roman"/>
              </a:rPr>
              <a:t>,  Korea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5671" y="2565368"/>
            <a:ext cx="5959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“I love Bellevue College because: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Of the welcoming staff and instructors. They have enriched my knowledge and my life.”</a:t>
            </a:r>
            <a:endParaRPr lang="en-US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-Juliana,  Colombia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2053" name="Picture 5" descr="C:\Users\THU\Desktop\Pics for deck\DSC_00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020" y="2376182"/>
            <a:ext cx="2286000" cy="153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16316" y="4112274"/>
            <a:ext cx="57237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“I love Bellevue College because: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…it is a very safe, clean and peaceful studying environment….. I believe I can easily transfer to many high  quality universities after Bellevue College.”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			-Son,  Vietnam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2054" name="Picture 6" descr="C:\Users\THU\Desktop\Pics for deck\DSC_00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69" y="4238402"/>
            <a:ext cx="2286000" cy="15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86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63917" y="775250"/>
            <a:ext cx="50764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“I love Bellevue College because: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It’s perfect for me due to its safe environment, small classes and more student teacher interaction.”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			-Bandar,  Saudi Arabia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671" y="2565368"/>
            <a:ext cx="5959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“I love Bellevue College because: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The online classes are great for self learners like me and the instructors are well prepared.”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				-</a:t>
            </a:r>
            <a:r>
              <a:rPr lang="en-US" dirty="0" err="1" smtClean="0">
                <a:latin typeface="Times New Roman"/>
                <a:cs typeface="Times New Roman"/>
              </a:rPr>
              <a:t>Stef</a:t>
            </a:r>
            <a:r>
              <a:rPr lang="en-US" dirty="0" smtClean="0">
                <a:latin typeface="Times New Roman"/>
                <a:cs typeface="Times New Roman"/>
              </a:rPr>
              <a:t>,  Brazil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16316" y="4112274"/>
            <a:ext cx="57237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“I love Bellevue College because: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It helps me to achieve my personal and academic goals , and I especially like the small class setting where I am pushed to speak more English.”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			-</a:t>
            </a:r>
            <a:r>
              <a:rPr lang="en-US" dirty="0" err="1" smtClean="0">
                <a:latin typeface="Times New Roman"/>
                <a:cs typeface="Times New Roman"/>
              </a:rPr>
              <a:t>Egemen</a:t>
            </a:r>
            <a:r>
              <a:rPr lang="en-US" dirty="0" smtClean="0">
                <a:latin typeface="Times New Roman"/>
                <a:cs typeface="Times New Roman"/>
              </a:rPr>
              <a:t>,  Turkey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098" name="Picture 2" descr="C:\Users\THU\Desktop\Pics for deck\DSC_00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68" y="445121"/>
            <a:ext cx="2286000" cy="15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THU\Desktop\Pics for deck\DSC_01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020" y="2400303"/>
            <a:ext cx="2286000" cy="15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THU\Desktop\Pics for deck\DSC_01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68" y="3930761"/>
            <a:ext cx="2286000" cy="15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53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46162" y="594299"/>
            <a:ext cx="50764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“I love Bellevue College because:</a:t>
            </a:r>
          </a:p>
          <a:p>
            <a:r>
              <a:rPr lang="en-US" dirty="0">
                <a:latin typeface="Times New Roman"/>
                <a:cs typeface="Times New Roman"/>
              </a:rPr>
              <a:t>Bellevue College has a great learning environment. The classes are small and people are friendly. Moreover, Bellevue College has helped me succeed in both my academic and personal life.”</a:t>
            </a:r>
          </a:p>
          <a:p>
            <a:r>
              <a:rPr lang="en-US" dirty="0">
                <a:latin typeface="Times New Roman"/>
                <a:cs typeface="Times New Roman"/>
              </a:rPr>
              <a:t>		</a:t>
            </a:r>
            <a:r>
              <a:rPr lang="en-US" dirty="0" smtClean="0">
                <a:latin typeface="Times New Roman"/>
                <a:cs typeface="Times New Roman"/>
              </a:rPr>
              <a:t>-</a:t>
            </a:r>
            <a:r>
              <a:rPr lang="en-US" dirty="0" err="1">
                <a:latin typeface="Times New Roman"/>
                <a:cs typeface="Times New Roman"/>
              </a:rPr>
              <a:t>Suchada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Anusuriya</a:t>
            </a:r>
            <a:r>
              <a:rPr lang="en-US" dirty="0">
                <a:latin typeface="Times New Roman"/>
                <a:cs typeface="Times New Roman"/>
              </a:rPr>
              <a:t>,  Thailand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671" y="2785739"/>
            <a:ext cx="5959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“I love Bellevue College because: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The school provides many opportunities for students to become leaders. “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				-</a:t>
            </a:r>
            <a:r>
              <a:rPr lang="en-US" dirty="0" err="1" smtClean="0">
                <a:latin typeface="Times New Roman"/>
                <a:cs typeface="Times New Roman"/>
              </a:rPr>
              <a:t>Kristianto</a:t>
            </a:r>
            <a:r>
              <a:rPr lang="en-US" dirty="0" smtClean="0">
                <a:latin typeface="Times New Roman"/>
                <a:cs typeface="Times New Roman"/>
              </a:rPr>
              <a:t>,  Indonesia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16316" y="4433080"/>
            <a:ext cx="5723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dirty="0">
                <a:latin typeface="Times New Roman"/>
                <a:cs typeface="Times New Roman"/>
              </a:rPr>
              <a:t>I love Bellevue College because: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Of small class size, I get more attention from instructors, and it motivates me to work harder.”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			-Grace,  China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671" y="616462"/>
            <a:ext cx="2286000" cy="151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HU\Desktop\Pics for deck\DSC_00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035" y="2568996"/>
            <a:ext cx="2286000" cy="15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HU\Desktop\Pics for deck\DSC_00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71" y="4433080"/>
            <a:ext cx="2286000" cy="15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4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870858" y="1587208"/>
            <a:ext cx="7559524" cy="4031873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Aft>
                <a:spcPct val="30000"/>
              </a:spcAft>
              <a:buSzPct val="85000"/>
              <a:buFont typeface="Arial" pitchFamily="34" charset="0"/>
              <a:buChar char="•"/>
            </a:pPr>
            <a:r>
              <a:rPr lang="en-US" sz="2800" b="1" dirty="0" smtClean="0">
                <a:latin typeface="Times New Roman"/>
                <a:cs typeface="Times New Roman"/>
              </a:rPr>
              <a:t>1,132</a:t>
            </a:r>
            <a:r>
              <a:rPr lang="en-US" sz="2400" dirty="0" smtClean="0">
                <a:latin typeface="Times New Roman"/>
                <a:cs typeface="Times New Roman"/>
              </a:rPr>
              <a:t> community colleges in the U.S. </a:t>
            </a:r>
          </a:p>
          <a:p>
            <a:pPr eaLnBrk="1" hangingPunct="1">
              <a:lnSpc>
                <a:spcPct val="100000"/>
              </a:lnSpc>
              <a:spcAft>
                <a:spcPct val="30000"/>
              </a:spcAft>
              <a:buSzPct val="85000"/>
              <a:buFont typeface="Arial" pitchFamily="34" charset="0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Nearly</a:t>
            </a:r>
            <a:r>
              <a:rPr lang="en-US" sz="2400" b="1" dirty="0" smtClean="0">
                <a:latin typeface="Times New Roman"/>
                <a:cs typeface="Times New Roman"/>
              </a:rPr>
              <a:t> </a:t>
            </a:r>
            <a:r>
              <a:rPr lang="en-US" sz="2800" b="1" dirty="0" smtClean="0">
                <a:latin typeface="Times New Roman"/>
                <a:cs typeface="Times New Roman"/>
              </a:rPr>
              <a:t>50%</a:t>
            </a:r>
            <a:r>
              <a:rPr lang="en-US" sz="2400" b="1" dirty="0" smtClean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of undergraduates in the U.S. begin their studies at community colleges</a:t>
            </a:r>
          </a:p>
          <a:p>
            <a:pPr eaLnBrk="1" hangingPunct="1">
              <a:lnSpc>
                <a:spcPct val="100000"/>
              </a:lnSpc>
              <a:spcAft>
                <a:spcPct val="30000"/>
              </a:spcAft>
              <a:buSzPct val="85000"/>
              <a:buFont typeface="Arial" pitchFamily="34" charset="0"/>
              <a:buChar char="•"/>
            </a:pPr>
            <a:r>
              <a:rPr lang="en-US" sz="2800" b="1" dirty="0" smtClean="0">
                <a:latin typeface="Times New Roman"/>
                <a:cs typeface="Times New Roman"/>
              </a:rPr>
              <a:t>8</a:t>
            </a:r>
            <a:r>
              <a:rPr lang="en-US" sz="2400" dirty="0" smtClean="0">
                <a:latin typeface="Times New Roman"/>
                <a:cs typeface="Times New Roman"/>
              </a:rPr>
              <a:t> million students in credit programs</a:t>
            </a:r>
          </a:p>
          <a:p>
            <a:pPr eaLnBrk="1" hangingPunct="1">
              <a:lnSpc>
                <a:spcPct val="100000"/>
              </a:lnSpc>
              <a:spcAft>
                <a:spcPct val="30000"/>
              </a:spcAft>
              <a:buSzPct val="85000"/>
              <a:buFont typeface="Arial" pitchFamily="34" charset="0"/>
              <a:buChar char="•"/>
            </a:pPr>
            <a:r>
              <a:rPr lang="en-US" sz="2800" b="1" dirty="0" smtClean="0">
                <a:latin typeface="Times New Roman"/>
                <a:cs typeface="Times New Roman"/>
              </a:rPr>
              <a:t>5</a:t>
            </a:r>
            <a:r>
              <a:rPr lang="en-US" sz="2400" dirty="0" smtClean="0">
                <a:latin typeface="Times New Roman"/>
                <a:cs typeface="Times New Roman"/>
              </a:rPr>
              <a:t> million students in non-credit programs</a:t>
            </a:r>
          </a:p>
          <a:p>
            <a:pPr eaLnBrk="1" hangingPunct="1">
              <a:lnSpc>
                <a:spcPct val="100000"/>
              </a:lnSpc>
              <a:spcAft>
                <a:spcPct val="30000"/>
              </a:spcAft>
              <a:buSzPct val="85000"/>
              <a:buFont typeface="Arial" pitchFamily="34" charset="0"/>
              <a:buChar char="•"/>
            </a:pPr>
            <a:r>
              <a:rPr lang="en-US" sz="2800" b="1" dirty="0" smtClean="0">
                <a:latin typeface="Times New Roman"/>
                <a:cs typeface="Times New Roman"/>
              </a:rPr>
              <a:t>43%</a:t>
            </a:r>
            <a:r>
              <a:rPr lang="en-US" sz="2400" b="1" dirty="0" smtClean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Men; </a:t>
            </a:r>
            <a:r>
              <a:rPr lang="en-US" sz="2800" b="1" dirty="0" smtClean="0">
                <a:latin typeface="Times New Roman"/>
                <a:cs typeface="Times New Roman"/>
              </a:rPr>
              <a:t>57%</a:t>
            </a:r>
            <a:r>
              <a:rPr lang="en-US" sz="2400" b="1" dirty="0" smtClean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Women</a:t>
            </a:r>
          </a:p>
          <a:p>
            <a:pPr eaLnBrk="1" hangingPunct="1">
              <a:lnSpc>
                <a:spcPct val="100000"/>
              </a:lnSpc>
              <a:spcAft>
                <a:spcPct val="30000"/>
              </a:spcAft>
              <a:buSzPct val="85000"/>
              <a:buFont typeface="Arial" pitchFamily="34" charset="0"/>
              <a:buChar char="•"/>
            </a:pPr>
            <a:r>
              <a:rPr lang="en-US" sz="2800" b="1" dirty="0" smtClean="0">
                <a:latin typeface="Times New Roman"/>
                <a:cs typeface="Times New Roman"/>
              </a:rPr>
              <a:t>780,000</a:t>
            </a:r>
            <a:r>
              <a:rPr lang="en-US" sz="2400" dirty="0" smtClean="0">
                <a:latin typeface="Times New Roman"/>
                <a:cs typeface="Times New Roman"/>
              </a:rPr>
              <a:t> students are non-U.S. citizens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7524" y="510687"/>
            <a:ext cx="80917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Community College Quick Facts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8128" y="5992586"/>
            <a:ext cx="31932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*</a:t>
            </a:r>
            <a:r>
              <a:rPr lang="en-US" sz="1100" dirty="0" smtClean="0"/>
              <a:t>American Association of Community Colleges, 2012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4428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45809" y="229879"/>
            <a:ext cx="6737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/>
                <a:cs typeface="Times New Roman"/>
              </a:rPr>
              <a:t>Where do Bellevue College International Students Transfer To …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94" y="1650108"/>
            <a:ext cx="2582321" cy="126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41" y="3082101"/>
            <a:ext cx="1977219" cy="65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http://t3.gstatic.com/images?q=tbn:ANd9GcRlU3MSSKExEPRS3Al8u17H_JmxROyhuJ4jRLwwdHXsClWGKW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89" y="1838923"/>
            <a:ext cx="1710925" cy="79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26" y="4115457"/>
            <a:ext cx="2263901" cy="63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723" y="3143848"/>
            <a:ext cx="2526776" cy="71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69" b="33915"/>
          <a:stretch/>
        </p:blipFill>
        <p:spPr bwMode="auto">
          <a:xfrm>
            <a:off x="3556376" y="4117408"/>
            <a:ext cx="2327496" cy="789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 descr="http://t3.gstatic.com/images?q=tbn:ANd9GcTaDdBmehnYn-unzL3ZZ14SgISQoxtTTd_P3EuO8Sjpn_XCFBW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093" y="3450330"/>
            <a:ext cx="17907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69" y="5099796"/>
            <a:ext cx="2191125" cy="105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626" y="5229933"/>
            <a:ext cx="1194374" cy="106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641" y="1758965"/>
            <a:ext cx="1310198" cy="149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325" y="4434725"/>
            <a:ext cx="1781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2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5783" y="717935"/>
            <a:ext cx="88769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Contact Us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3228" y="1932879"/>
            <a:ext cx="513161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/>
                <a:cs typeface="Times New Roman"/>
              </a:rPr>
              <a:t>International Student Programs</a:t>
            </a:r>
          </a:p>
          <a:p>
            <a:r>
              <a:rPr lang="en-US" sz="2800" b="1" dirty="0" smtClean="0">
                <a:latin typeface="Times New Roman"/>
                <a:cs typeface="Times New Roman"/>
              </a:rPr>
              <a:t>Bellevue College</a:t>
            </a:r>
          </a:p>
          <a:p>
            <a:r>
              <a:rPr lang="en-US" sz="2800" i="1" dirty="0" smtClean="0">
                <a:latin typeface="Times New Roman"/>
                <a:cs typeface="Times New Roman"/>
              </a:rPr>
              <a:t>3000 </a:t>
            </a:r>
            <a:r>
              <a:rPr lang="en-US" sz="2800" i="1" dirty="0" err="1" smtClean="0">
                <a:latin typeface="Times New Roman"/>
                <a:cs typeface="Times New Roman"/>
              </a:rPr>
              <a:t>Landerholm</a:t>
            </a:r>
            <a:r>
              <a:rPr lang="en-US" sz="2800" i="1" dirty="0" smtClean="0">
                <a:latin typeface="Times New Roman"/>
                <a:cs typeface="Times New Roman"/>
              </a:rPr>
              <a:t> Circle SE</a:t>
            </a:r>
          </a:p>
          <a:p>
            <a:r>
              <a:rPr lang="en-US" sz="2800" i="1" dirty="0" smtClean="0">
                <a:latin typeface="Times New Roman"/>
                <a:cs typeface="Times New Roman"/>
              </a:rPr>
              <a:t>Bellevue, WA 98007 USA</a:t>
            </a:r>
          </a:p>
          <a:p>
            <a:r>
              <a:rPr lang="en-US" sz="2800" i="1" dirty="0" smtClean="0">
                <a:latin typeface="Times New Roman"/>
                <a:cs typeface="Times New Roman"/>
              </a:rPr>
              <a:t>Email: </a:t>
            </a:r>
            <a:r>
              <a:rPr lang="en-US" sz="2800" i="1" dirty="0" smtClean="0">
                <a:latin typeface="Times New Roman"/>
                <a:cs typeface="Times New Roman"/>
                <a:hlinkClick r:id="rId2"/>
              </a:rPr>
              <a:t>isp@bellevuecollege.edu</a:t>
            </a:r>
            <a:endParaRPr lang="en-US" sz="2800" i="1" dirty="0" smtClean="0">
              <a:latin typeface="Times New Roman"/>
              <a:cs typeface="Times New Roman"/>
            </a:endParaRPr>
          </a:p>
          <a:p>
            <a:r>
              <a:rPr lang="en-US" sz="2800" i="1" dirty="0" smtClean="0">
                <a:latin typeface="Times New Roman"/>
                <a:cs typeface="Times New Roman"/>
              </a:rPr>
              <a:t>Telephone: +1(425)564-3185</a:t>
            </a:r>
            <a:endParaRPr lang="en-US" sz="28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586705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73977"/>
            <a:ext cx="91439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latin typeface="Times New Roman"/>
                <a:cs typeface="Times New Roman"/>
              </a:rPr>
              <a:t>Thank You</a:t>
            </a:r>
            <a:endParaRPr lang="en-US" sz="4500" b="1" dirty="0">
              <a:latin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881" y="1788022"/>
            <a:ext cx="6052142" cy="366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2533" y="326950"/>
            <a:ext cx="8483600" cy="1100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200" b="1" dirty="0" smtClean="0">
                <a:latin typeface="Times New Roman"/>
                <a:cs typeface="Times New Roman"/>
              </a:rPr>
              <a:t>Bellevue College </a:t>
            </a:r>
            <a:r>
              <a:rPr lang="en-US" sz="2800" dirty="0" smtClean="0">
                <a:latin typeface="Times New Roman"/>
                <a:cs typeface="Times New Roman"/>
              </a:rPr>
              <a:t>is the largest among the 34 community and technical colleges in State of Washington</a:t>
            </a:r>
            <a:endParaRPr lang="en-US" sz="2800" dirty="0">
              <a:latin typeface="Times New Roman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575" y="1803190"/>
            <a:ext cx="3171131" cy="410485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" t="3835" r="3689" b="12457"/>
          <a:stretch/>
        </p:blipFill>
        <p:spPr bwMode="auto">
          <a:xfrm>
            <a:off x="1029955" y="2499432"/>
            <a:ext cx="3814443" cy="2700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99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33305" y="373981"/>
            <a:ext cx="67098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International Gateway to Destinations </a:t>
            </a:r>
          </a:p>
          <a:p>
            <a:pPr algn="ctr"/>
            <a:r>
              <a:rPr lang="en-US" sz="3200" b="1" dirty="0" smtClean="0"/>
              <a:t>Around the World</a:t>
            </a:r>
            <a:endParaRPr lang="en-US" sz="3200" b="1" dirty="0"/>
          </a:p>
        </p:txBody>
      </p:sp>
      <p:pic>
        <p:nvPicPr>
          <p:cNvPr id="2050" name="Picture 2" descr="E:\Fotolia_39801099_Subscription_X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88" y="1562886"/>
            <a:ext cx="7529909" cy="489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5-Point Star 12"/>
          <p:cNvSpPr/>
          <p:nvPr/>
        </p:nvSpPr>
        <p:spPr>
          <a:xfrm>
            <a:off x="1732300" y="2433562"/>
            <a:ext cx="128794" cy="14149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0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275" y="312022"/>
            <a:ext cx="852031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The City of Bellevue Advantage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2761" y="930563"/>
            <a:ext cx="8678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safe, clean, vibrant city fifteen minutes from Seattle downtown</a:t>
            </a:r>
            <a:endParaRPr lang="en-US" sz="2400" dirty="0"/>
          </a:p>
        </p:txBody>
      </p:sp>
      <p:pic>
        <p:nvPicPr>
          <p:cNvPr id="6" name="Picture 5" descr="Cover phot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310"/>
            <a:ext cx="9143999" cy="42043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451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31622" y="490442"/>
            <a:ext cx="88769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Proximity to the Many Great Companies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833" y="4080939"/>
            <a:ext cx="2714518" cy="17481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216" y="3965669"/>
            <a:ext cx="2664797" cy="20002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653" y="1558164"/>
            <a:ext cx="2641600" cy="198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193" y="4048417"/>
            <a:ext cx="2922600" cy="18626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51" y="1582215"/>
            <a:ext cx="2880986" cy="19213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8261" y="1561729"/>
            <a:ext cx="2826549" cy="199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6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27938" y="602364"/>
            <a:ext cx="5295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Bellevue City Advantage:</a:t>
            </a:r>
          </a:p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 Culturally Diverse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6553200"/>
            <a:ext cx="29803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* Source: City-Data.com, US Census Bureau</a:t>
            </a:r>
            <a:endParaRPr lang="en-US" sz="1100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054" y="2095817"/>
            <a:ext cx="4749242" cy="353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591" y="406627"/>
            <a:ext cx="1847846" cy="27704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573" y="383771"/>
            <a:ext cx="1851838" cy="27764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4301" y="3817192"/>
            <a:ext cx="2678538" cy="1786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4811" y="3278153"/>
            <a:ext cx="1844793" cy="276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2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ellevue College Vibrant Colors Template 2007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Notes0 xmlns="5c3219f2-815e-4c0f-abc5-cdfdf953e14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A7639223693A458C16573E3BFBF748" ma:contentTypeVersion="1" ma:contentTypeDescription="Create a new document." ma:contentTypeScope="" ma:versionID="5668e932cac500719573f9e74ecc7c7b">
  <xsd:schema xmlns:xsd="http://www.w3.org/2001/XMLSchema" xmlns:p="http://schemas.microsoft.com/office/2006/metadata/properties" xmlns:ns2="5c3219f2-815e-4c0f-abc5-cdfdf953e14c" targetNamespace="http://schemas.microsoft.com/office/2006/metadata/properties" ma:root="true" ma:fieldsID="6c7c1c247e413afc84c4dfa18f6b7e2b" ns2:_="">
    <xsd:import namespace="5c3219f2-815e-4c0f-abc5-cdfdf953e14c"/>
    <xsd:element name="properties">
      <xsd:complexType>
        <xsd:sequence>
          <xsd:element name="documentManagement">
            <xsd:complexType>
              <xsd:all>
                <xsd:element ref="ns2:Notes0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5c3219f2-815e-4c0f-abc5-cdfdf953e14c" elementFormDefault="qualified">
    <xsd:import namespace="http://schemas.microsoft.com/office/2006/documentManagement/types"/>
    <xsd:element name="Notes0" ma:index="8" nillable="true" ma:displayName="Notes" ma:internalName="Notes0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3F6CA3-B5BC-4D91-9683-235C9FFB2B4B}">
  <ds:schemaRefs>
    <ds:schemaRef ds:uri="5c3219f2-815e-4c0f-abc5-cdfdf953e14c"/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349AD27-3B75-4BE1-94C7-8C73A0706D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3219f2-815e-4c0f-abc5-cdfdf953e14c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8332B8F9-3982-4C00-8CDF-7277F7A552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1727</TotalTime>
  <Words>1254</Words>
  <Application>Microsoft Macintosh PowerPoint</Application>
  <PresentationFormat>On-screen Show (4:3)</PresentationFormat>
  <Paragraphs>261</Paragraphs>
  <Slides>42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Bellevue College Vibrant Colors Template 2007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Fan</dc:creator>
  <cp:lastModifiedBy>Evellyn Tan</cp:lastModifiedBy>
  <cp:revision>235</cp:revision>
  <dcterms:created xsi:type="dcterms:W3CDTF">2012-09-16T16:25:23Z</dcterms:created>
  <dcterms:modified xsi:type="dcterms:W3CDTF">2014-06-18T19:45:08Z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TC102867171033</vt:lpwstr>
  </property>
  <property fmtid="{D5CDD505-2E9C-101B-9397-08002B2CF9AE}" pid="3" name="ContentTypeId">
    <vt:lpwstr>0x010100A3A7639223693A458C16573E3BFBF748</vt:lpwstr>
  </property>
</Properties>
</file>