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45"/>
  </p:notesMasterIdLst>
  <p:sldIdLst>
    <p:sldId id="359" r:id="rId5"/>
    <p:sldId id="360" r:id="rId6"/>
    <p:sldId id="361" r:id="rId7"/>
    <p:sldId id="362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34" r:id="rId19"/>
    <p:sldId id="335" r:id="rId20"/>
    <p:sldId id="374" r:id="rId21"/>
    <p:sldId id="375" r:id="rId22"/>
    <p:sldId id="376" r:id="rId23"/>
    <p:sldId id="377" r:id="rId24"/>
    <p:sldId id="298" r:id="rId25"/>
    <p:sldId id="342" r:id="rId26"/>
    <p:sldId id="312" r:id="rId27"/>
    <p:sldId id="347" r:id="rId28"/>
    <p:sldId id="348" r:id="rId29"/>
    <p:sldId id="352" r:id="rId30"/>
    <p:sldId id="356" r:id="rId31"/>
    <p:sldId id="349" r:id="rId32"/>
    <p:sldId id="357" r:id="rId33"/>
    <p:sldId id="353" r:id="rId34"/>
    <p:sldId id="350" r:id="rId35"/>
    <p:sldId id="358" r:id="rId36"/>
    <p:sldId id="279" r:id="rId37"/>
    <p:sldId id="351" r:id="rId38"/>
    <p:sldId id="327" r:id="rId39"/>
    <p:sldId id="329" r:id="rId40"/>
    <p:sldId id="328" r:id="rId41"/>
    <p:sldId id="345" r:id="rId42"/>
    <p:sldId id="344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3250" autoAdjust="0"/>
  </p:normalViewPr>
  <p:slideViewPr>
    <p:cSldViewPr snapToGrid="0">
      <p:cViewPr varScale="1">
        <p:scale>
          <a:sx n="108" d="100"/>
          <a:sy n="108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11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365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703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53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SEATAC has non-stop flights to 20 cities around the world.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Beijing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Tokyo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Osaka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Seoul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Taipei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Victoria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Vancouver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Calgary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Edmonton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Toronto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Kelowna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Reykjavik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Cabos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Mazatlan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Puerto Vallarta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London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Amsterdam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Dubai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Frankfurt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Paris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783D4-686B-4D02-93E8-39F03F4F4B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</a:p>
          <a:p>
            <a:r>
              <a:rPr lang="en-US" dirty="0" err="1" smtClean="0"/>
              <a:t>Demograph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783D4-686B-4D02-93E8-39F03F4F4B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54" indent="-2702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06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08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810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212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614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015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417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AA8F10-2F0A-479E-9195-2585B653628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8281B-1C0F-4AD0-8E88-D70D9E30B5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8281B-1C0F-4AD0-8E88-D70D9E30B5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8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904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2A54C84-E549-4BB7-BD21-AEE181572B97}" type="slidenum">
              <a:rPr lang="en-US" sz="1000" i="1">
                <a:latin typeface="Times New Roman" pitchFamily="18" charset="0"/>
              </a:rPr>
              <a:pPr algn="r" eaLnBrk="1" hangingPunct="1"/>
              <a:t>21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904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2A54C84-E549-4BB7-BD21-AEE181572B97}" type="slidenum">
              <a:rPr lang="en-US" sz="1000" i="1">
                <a:latin typeface="Times New Roman" pitchFamily="18" charset="0"/>
              </a:rPr>
              <a:pPr algn="r" eaLnBrk="1" hangingPunct="1"/>
              <a:t>22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0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Color Reversed BC Horizontal Logo - PNG file 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5430" y="457200"/>
            <a:ext cx="4949570" cy="11961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1CEC-3C29-4030-BA54-2F1C503B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7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563-782A-4E82-8BCB-522FC28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0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Special&quot; slide for video, media,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F109-9159-4F30-8734-AA8CC3662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4" r:id="rId7"/>
    <p:sldLayoutId id="2147483671" r:id="rId8"/>
    <p:sldLayoutId id="2147483673" r:id="rId9"/>
    <p:sldLayoutId id="2147483674" r:id="rId10"/>
    <p:sldLayoutId id="214748367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sp@bellevuecollege.ed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 Reversed BC Horizontal Logo - PNG file form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78" y="2079525"/>
            <a:ext cx="6925273" cy="1673608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77572" y="4317243"/>
            <a:ext cx="5360709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 smtClean="0"/>
              <a:t>                     </a:t>
            </a:r>
            <a:r>
              <a:rPr lang="en-US" sz="2000" b="1" dirty="0" err="1" smtClean="0"/>
              <a:t>Dunia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bersatu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belajar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bersama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8614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273922"/>
            <a:ext cx="798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Kota Bellevue: </a:t>
            </a:r>
            <a:r>
              <a:rPr lang="en-US" sz="2800" b="1" dirty="0" err="1" smtClean="0"/>
              <a:t>Komunitas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makmur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Source: City-Data.com, US Census Bureau</a:t>
            </a:r>
            <a:endParaRPr lang="en-US" sz="11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81" y="1654938"/>
            <a:ext cx="61023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4897"/>
            <a:ext cx="766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</a:t>
            </a:r>
            <a:r>
              <a:rPr lang="en-US" sz="2800" b="1" dirty="0"/>
              <a:t>K</a:t>
            </a:r>
            <a:r>
              <a:rPr lang="en-US" sz="2800" b="1" dirty="0" smtClean="0"/>
              <a:t>ota Bellevue: </a:t>
            </a:r>
            <a:r>
              <a:rPr lang="en-US" sz="2800" b="1" dirty="0" err="1" smtClean="0"/>
              <a:t>Lingkungan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aman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58" y="1373496"/>
            <a:ext cx="6090644" cy="421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Source: City-Data.com, US Census Bureau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0527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5" y="397747"/>
            <a:ext cx="856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Kota Bellevue: </a:t>
            </a:r>
            <a:r>
              <a:rPr lang="en-US" sz="2800" b="1" dirty="0" err="1" smtClean="0"/>
              <a:t>Populasi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berpendidikan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293050" y="1617642"/>
            <a:ext cx="62221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Pendidikan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berusia</a:t>
            </a:r>
            <a:r>
              <a:rPr lang="en-US" sz="2800" dirty="0" smtClean="0"/>
              <a:t> 25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SMA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: 98%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S1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: 61%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S2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gelar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</a:t>
            </a:r>
            <a:r>
              <a:rPr lang="en-US" sz="2800" dirty="0" smtClean="0"/>
              <a:t>: 19%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Source: City-Data.com, US Census Bureau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402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4135" y="746042"/>
            <a:ext cx="721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Bellevue College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pameran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" y="1101989"/>
            <a:ext cx="7639440" cy="49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226297"/>
            <a:ext cx="5362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Jaringan</a:t>
            </a:r>
            <a:r>
              <a:rPr lang="en-US" sz="2800" b="1" dirty="0"/>
              <a:t> </a:t>
            </a:r>
            <a:r>
              <a:rPr lang="en-US" sz="2800" b="1" dirty="0" err="1" smtClean="0"/>
              <a:t>Koneksi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Universitas</a:t>
            </a:r>
            <a:r>
              <a:rPr lang="en-US" sz="2800" b="1" dirty="0" smtClean="0"/>
              <a:t> Kami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59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879" y="1081663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689" y="236447"/>
            <a:ext cx="887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 Kami: </a:t>
            </a:r>
            <a:r>
              <a:rPr lang="en-US" sz="2800" b="1" dirty="0" err="1" smtClean="0"/>
              <a:t>Komitmen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kesuksesan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37517" y="3136300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6472" y="1249865"/>
            <a:ext cx="52903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/</a:t>
            </a:r>
            <a:r>
              <a:rPr lang="en-US" sz="2000" dirty="0" err="1" smtClean="0"/>
              <a:t>i</a:t>
            </a:r>
            <a:r>
              <a:rPr lang="en-US" sz="2000" dirty="0" smtClean="0"/>
              <a:t> kami yang transfer </a:t>
            </a:r>
            <a:r>
              <a:rPr lang="en-US" sz="2000" dirty="0" err="1" smtClean="0"/>
              <a:t>ke</a:t>
            </a:r>
            <a:r>
              <a:rPr lang="en-US" sz="2000" dirty="0" smtClean="0"/>
              <a:t> University of Washington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college – college lain di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Washington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Presentasi</a:t>
            </a:r>
            <a:r>
              <a:rPr lang="en-US" sz="2000" dirty="0" smtClean="0"/>
              <a:t> transfer yang </a:t>
            </a:r>
            <a:r>
              <a:rPr lang="en-US" sz="2000" dirty="0" err="1" smtClean="0"/>
              <a:t>tinggi</a:t>
            </a:r>
            <a:r>
              <a:rPr lang="en-US" sz="2000" dirty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universitas-universitas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ternama</a:t>
            </a:r>
            <a:r>
              <a:rPr lang="en-US" sz="2000" dirty="0" smtClean="0"/>
              <a:t> di A.S.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60%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/</a:t>
            </a:r>
            <a:r>
              <a:rPr lang="en-US" sz="2000" dirty="0" err="1" smtClean="0"/>
              <a:t>i</a:t>
            </a:r>
            <a:r>
              <a:rPr lang="en-US" sz="2000" dirty="0" smtClean="0"/>
              <a:t> lulus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kehormatan</a:t>
            </a:r>
            <a:r>
              <a:rPr lang="en-US" sz="2000" dirty="0" smtClean="0"/>
              <a:t>/</a:t>
            </a:r>
            <a:r>
              <a:rPr lang="en-US" sz="2000" dirty="0" err="1" smtClean="0"/>
              <a:t>ijazah</a:t>
            </a:r>
            <a:r>
              <a:rPr lang="en-US" sz="2000" dirty="0" smtClean="0"/>
              <a:t> </a:t>
            </a:r>
            <a:r>
              <a:rPr lang="en-US" sz="2000" dirty="0" err="1" smtClean="0"/>
              <a:t>istimewa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28750" y="4867275"/>
            <a:ext cx="658177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50%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r>
              <a:rPr lang="en-US" b="1" dirty="0" smtClean="0"/>
              <a:t>/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di Bellevue College transfer  </a:t>
            </a:r>
            <a:r>
              <a:rPr lang="en-US" b="1" dirty="0" err="1" smtClean="0"/>
              <a:t>ke</a:t>
            </a:r>
            <a:r>
              <a:rPr lang="en-US" b="1" smtClean="0"/>
              <a:t> 50 </a:t>
            </a:r>
            <a:r>
              <a:rPr lang="en-US" b="1" dirty="0" err="1" smtClean="0"/>
              <a:t>universitas-universitas</a:t>
            </a:r>
            <a:r>
              <a:rPr lang="en-US" b="1" dirty="0" smtClean="0"/>
              <a:t> top di A.S.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61" y="1483782"/>
            <a:ext cx="3399411" cy="30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4879" y="843538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7088" y="226922"/>
            <a:ext cx="834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 kami: </a:t>
            </a:r>
            <a:r>
              <a:rPr lang="en-US" sz="2800" b="1" dirty="0" err="1" smtClean="0"/>
              <a:t>Berbagai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Macam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Pilihan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Akademik</a:t>
            </a:r>
            <a:endParaRPr lang="en-US" sz="2800" b="1" dirty="0"/>
          </a:p>
        </p:txBody>
      </p:sp>
      <p:pic>
        <p:nvPicPr>
          <p:cNvPr id="15" name="Picture 2" descr="E:\Fotolia_24937894_Subscription_XXL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" y="1887245"/>
            <a:ext cx="3035166" cy="26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6214" y="987625"/>
            <a:ext cx="5522748" cy="4888751"/>
          </a:xfrm>
        </p:spPr>
        <p:txBody>
          <a:bodyPr/>
          <a:lstStyle/>
          <a:p>
            <a:pPr marL="0" indent="0" defTabSz="914400">
              <a:lnSpc>
                <a:spcPct val="150000"/>
              </a:lnSpc>
              <a:buNone/>
            </a:pPr>
            <a:r>
              <a:rPr lang="en-US" sz="1700" b="1" dirty="0" err="1" smtClean="0"/>
              <a:t>Kelas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bahasa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Inggris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Intensif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persiapan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Universitas</a:t>
            </a:r>
            <a:endParaRPr lang="en-US" sz="1700" b="1" dirty="0" smtClean="0"/>
          </a:p>
          <a:p>
            <a:pPr marL="285750" indent="-285750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Program </a:t>
            </a:r>
            <a:r>
              <a:rPr lang="en-US" sz="1700" dirty="0" err="1" smtClean="0"/>
              <a:t>ini</a:t>
            </a:r>
            <a:r>
              <a:rPr lang="en-US" sz="1700" dirty="0" smtClean="0"/>
              <a:t>  </a:t>
            </a:r>
            <a:r>
              <a:rPr lang="en-US" sz="1700" dirty="0" err="1" smtClean="0"/>
              <a:t>terdiri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6-level : </a:t>
            </a:r>
            <a:r>
              <a:rPr lang="en-US" sz="1700" dirty="0" err="1" smtClean="0"/>
              <a:t>mulai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tingkat</a:t>
            </a:r>
            <a:r>
              <a:rPr lang="en-US" sz="1700" dirty="0" smtClean="0"/>
              <a:t> </a:t>
            </a:r>
            <a:r>
              <a:rPr lang="en-US" sz="1700" dirty="0" err="1" smtClean="0"/>
              <a:t>pemula</a:t>
            </a:r>
            <a:r>
              <a:rPr lang="en-US" sz="1700" dirty="0" smtClean="0"/>
              <a:t> </a:t>
            </a:r>
            <a:r>
              <a:rPr lang="en-US" sz="1700" dirty="0" err="1" smtClean="0"/>
              <a:t>sampai</a:t>
            </a:r>
            <a:r>
              <a:rPr lang="en-US" sz="1700" dirty="0" smtClean="0"/>
              <a:t>  </a:t>
            </a:r>
            <a:r>
              <a:rPr lang="en-US" sz="1700" dirty="0" err="1" smtClean="0"/>
              <a:t>tingkat</a:t>
            </a:r>
            <a:r>
              <a:rPr lang="en-US" sz="1700" dirty="0" smtClean="0"/>
              <a:t> </a:t>
            </a:r>
            <a:r>
              <a:rPr lang="en-US" sz="1700" dirty="0" err="1" smtClean="0"/>
              <a:t>mahir</a:t>
            </a:r>
            <a:r>
              <a:rPr lang="en-US" sz="1700" dirty="0" smtClean="0"/>
              <a:t> </a:t>
            </a:r>
          </a:p>
          <a:p>
            <a:pPr marL="285750" indent="-285750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Level </a:t>
            </a:r>
            <a:r>
              <a:rPr lang="en-US" sz="1700" dirty="0" err="1" smtClean="0"/>
              <a:t>tertinggi</a:t>
            </a:r>
            <a:r>
              <a:rPr lang="en-US" sz="1700" dirty="0" smtClean="0"/>
              <a:t> kami </a:t>
            </a:r>
            <a:r>
              <a:rPr lang="en-US" sz="1700" dirty="0" err="1" smtClean="0"/>
              <a:t>adalah</a:t>
            </a:r>
            <a:r>
              <a:rPr lang="en-US" sz="1700" dirty="0" smtClean="0"/>
              <a:t> “</a:t>
            </a:r>
            <a:r>
              <a:rPr lang="en-US" sz="1700" dirty="0" err="1" smtClean="0"/>
              <a:t>jembatan</a:t>
            </a:r>
            <a:r>
              <a:rPr lang="en-US" sz="1700" dirty="0" smtClean="0"/>
              <a:t>” </a:t>
            </a:r>
            <a:r>
              <a:rPr lang="en-US" sz="1700" dirty="0" err="1" smtClean="0"/>
              <a:t>antara</a:t>
            </a:r>
            <a:r>
              <a:rPr lang="en-US" sz="1700" dirty="0" smtClean="0"/>
              <a:t> program </a:t>
            </a:r>
            <a:r>
              <a:rPr lang="en-US" sz="1700" dirty="0" err="1" smtClean="0"/>
              <a:t>bahasa</a:t>
            </a:r>
            <a:r>
              <a:rPr lang="en-US" sz="1700" dirty="0" smtClean="0"/>
              <a:t> </a:t>
            </a:r>
            <a:r>
              <a:rPr lang="en-US" sz="1700" dirty="0" err="1" smtClean="0"/>
              <a:t>Inggris</a:t>
            </a:r>
            <a:r>
              <a:rPr lang="en-US" sz="1700" dirty="0" smtClean="0"/>
              <a:t> </a:t>
            </a:r>
            <a:r>
              <a:rPr lang="en-US" sz="1700" dirty="0" err="1" smtClean="0"/>
              <a:t>intensif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studi</a:t>
            </a:r>
            <a:r>
              <a:rPr lang="en-US" sz="1700" dirty="0" smtClean="0"/>
              <a:t> </a:t>
            </a:r>
            <a:r>
              <a:rPr lang="en-US" sz="1700" dirty="0" err="1" smtClean="0"/>
              <a:t>akademik</a:t>
            </a:r>
            <a:endParaRPr lang="en-US" sz="1700" dirty="0"/>
          </a:p>
          <a:p>
            <a:pPr marL="0" indent="0" defTabSz="914400">
              <a:lnSpc>
                <a:spcPct val="150000"/>
              </a:lnSpc>
              <a:buNone/>
            </a:pPr>
            <a:r>
              <a:rPr lang="en-US" sz="1700" b="1" dirty="0" err="1" smtClean="0"/>
              <a:t>Pilihan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Akademik</a:t>
            </a:r>
            <a:endParaRPr lang="en-US" sz="1700" b="1" dirty="0" smtClean="0"/>
          </a:p>
          <a:p>
            <a:pPr marL="0" indent="0" defTabSz="914400">
              <a:lnSpc>
                <a:spcPct val="150000"/>
              </a:lnSpc>
              <a:buNone/>
            </a:pPr>
            <a:r>
              <a:rPr lang="en-US" sz="1700" dirty="0" err="1" smtClean="0"/>
              <a:t>Gelar</a:t>
            </a:r>
            <a:r>
              <a:rPr lang="en-US" sz="1700" dirty="0" smtClean="0"/>
              <a:t> S1 </a:t>
            </a:r>
            <a:r>
              <a:rPr lang="en-US" sz="1700" dirty="0" err="1" smtClean="0"/>
              <a:t>dari</a:t>
            </a:r>
            <a:r>
              <a:rPr lang="en-US" sz="1700" dirty="0" smtClean="0"/>
              <a:t> Bellevue College </a:t>
            </a:r>
            <a:r>
              <a:rPr lang="en-US" sz="1700" dirty="0" err="1" smtClean="0"/>
              <a:t>dan</a:t>
            </a:r>
            <a:r>
              <a:rPr lang="en-US" sz="1700" dirty="0" smtClean="0"/>
              <a:t> Eastern Washington University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Transfer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Universitas</a:t>
            </a:r>
            <a:r>
              <a:rPr lang="en-US" sz="1700" dirty="0" smtClean="0"/>
              <a:t>: </a:t>
            </a:r>
            <a:r>
              <a:rPr lang="en-US" sz="1700" dirty="0" err="1" smtClean="0"/>
              <a:t>Kredit</a:t>
            </a:r>
            <a:r>
              <a:rPr lang="en-US" sz="1700" dirty="0" smtClean="0"/>
              <a:t> </a:t>
            </a:r>
            <a:r>
              <a:rPr lang="en-US" sz="1700" dirty="0" err="1" smtClean="0"/>
              <a:t>selama</a:t>
            </a:r>
            <a:r>
              <a:rPr lang="en-US" sz="1700" dirty="0" smtClean="0"/>
              <a:t> </a:t>
            </a:r>
            <a:r>
              <a:rPr lang="en-US" sz="1700" dirty="0" err="1" smtClean="0"/>
              <a:t>dua</a:t>
            </a:r>
            <a:r>
              <a:rPr lang="en-US" sz="1700" dirty="0" smtClean="0"/>
              <a:t> </a:t>
            </a:r>
            <a:r>
              <a:rPr lang="en-US" sz="1700" dirty="0" err="1" smtClean="0"/>
              <a:t>tahun</a:t>
            </a:r>
            <a:r>
              <a:rPr lang="en-US" sz="1700" dirty="0" smtClean="0"/>
              <a:t> di 60+ </a:t>
            </a:r>
            <a:r>
              <a:rPr lang="en-US" sz="1700" dirty="0" err="1" smtClean="0"/>
              <a:t>bidang</a:t>
            </a:r>
            <a:r>
              <a:rPr lang="en-US" sz="1700" dirty="0" smtClean="0"/>
              <a:t> </a:t>
            </a:r>
            <a:r>
              <a:rPr lang="en-US" sz="1700" dirty="0" err="1" smtClean="0"/>
              <a:t>akademik</a:t>
            </a:r>
            <a:r>
              <a:rPr lang="en-US" sz="17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err="1" smtClean="0"/>
              <a:t>Lebih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/>
              <a:t> </a:t>
            </a:r>
            <a:r>
              <a:rPr lang="en-US" sz="1700" dirty="0" smtClean="0"/>
              <a:t>75 </a:t>
            </a:r>
            <a:r>
              <a:rPr lang="en-US" sz="1700" dirty="0" err="1" smtClean="0"/>
              <a:t>profesional</a:t>
            </a:r>
            <a:r>
              <a:rPr lang="en-US" sz="1700" dirty="0" smtClean="0"/>
              <a:t>/</a:t>
            </a:r>
            <a:r>
              <a:rPr lang="en-US" sz="1700" dirty="0" err="1" smtClean="0"/>
              <a:t>spesialisasi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83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88" y="226922"/>
            <a:ext cx="834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 kami: </a:t>
            </a:r>
            <a:r>
              <a:rPr lang="en-US" sz="2800" b="1" dirty="0" err="1" smtClean="0"/>
              <a:t>Penghargaan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Pengakuan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65810" y="1289241"/>
            <a:ext cx="458286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Termasuk</a:t>
            </a:r>
            <a:r>
              <a:rPr lang="en-US" dirty="0" smtClean="0"/>
              <a:t> 10 </a:t>
            </a:r>
            <a:r>
              <a:rPr lang="en-US" dirty="0" err="1" smtClean="0"/>
              <a:t>besar</a:t>
            </a:r>
            <a:r>
              <a:rPr lang="en-US" dirty="0" smtClean="0"/>
              <a:t> college </a:t>
            </a:r>
            <a:r>
              <a:rPr lang="en-US" dirty="0" err="1" smtClean="0"/>
              <a:t>terbaik</a:t>
            </a:r>
            <a:r>
              <a:rPr lang="en-US" dirty="0" smtClean="0"/>
              <a:t> di A.S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Majalah</a:t>
            </a:r>
            <a:r>
              <a:rPr lang="en-US" dirty="0" smtClean="0"/>
              <a:t> Rolling Stone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15 </a:t>
            </a:r>
            <a:r>
              <a:rPr lang="en-US" dirty="0" err="1" smtClean="0"/>
              <a:t>besar</a:t>
            </a:r>
            <a:r>
              <a:rPr lang="en-US" dirty="0" smtClean="0"/>
              <a:t> Fantastic Higher Education Values di  </a:t>
            </a:r>
            <a:r>
              <a:rPr lang="en-US" dirty="0"/>
              <a:t>A</a:t>
            </a:r>
            <a:r>
              <a:rPr lang="en-US" dirty="0" smtClean="0"/>
              <a:t>.S. </a:t>
            </a:r>
            <a:r>
              <a:rPr lang="en-US" dirty="0" err="1" smtClean="0"/>
              <a:t>berdasarkan</a:t>
            </a:r>
            <a:r>
              <a:rPr lang="en-US" dirty="0" smtClean="0"/>
              <a:t> Yahoo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 </a:t>
            </a:r>
            <a:r>
              <a:rPr lang="en-US" dirty="0" err="1" smtClean="0"/>
              <a:t>tertinggi</a:t>
            </a:r>
            <a:r>
              <a:rPr lang="en-US" dirty="0" smtClean="0"/>
              <a:t> :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kami, Dan Mitchell </a:t>
            </a:r>
            <a:r>
              <a:rPr lang="en-US" dirty="0" err="1" smtClean="0"/>
              <a:t>menempati</a:t>
            </a:r>
            <a:r>
              <a:rPr lang="en-US" dirty="0" smtClean="0"/>
              <a:t> ranking  No. 16 di </a:t>
            </a:r>
            <a:r>
              <a:rPr lang="en-US" dirty="0" err="1" smtClean="0"/>
              <a:t>antara</a:t>
            </a:r>
            <a:r>
              <a:rPr lang="en-US" dirty="0" smtClean="0"/>
              <a:t> 1.7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ratemyprofessor.com*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6" descr="C:\Users\fanye\AppData\Local\Microsoft\Windows\Temporary Internet Files\Content.IE5\8GR9U93E\MP900401037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9" y="1888236"/>
            <a:ext cx="2768466" cy="23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088" y="6134247"/>
            <a:ext cx="3300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* http://www.ratemyprofessors.com/toplists/topLists.jsp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6174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35498" y="1245443"/>
            <a:ext cx="4708478" cy="43933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1700" b="1" dirty="0" smtClean="0"/>
              <a:t>International Student Association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700" dirty="0" err="1" smtClean="0"/>
              <a:t>Pertemuan</a:t>
            </a:r>
            <a:r>
              <a:rPr lang="en-US" sz="1700" dirty="0" smtClean="0"/>
              <a:t> </a:t>
            </a:r>
            <a:r>
              <a:rPr lang="en-US" sz="1700" dirty="0" err="1" smtClean="0"/>
              <a:t>mingguan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mahasiswa</a:t>
            </a:r>
            <a:r>
              <a:rPr lang="en-US" sz="1700" dirty="0" smtClean="0"/>
              <a:t>/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en-US" sz="1700" dirty="0" err="1" smtClean="0"/>
              <a:t>internasional</a:t>
            </a:r>
            <a:r>
              <a:rPr lang="en-US" sz="1700" dirty="0" smtClean="0"/>
              <a:t> </a:t>
            </a:r>
            <a:r>
              <a:rPr lang="en-US" sz="1700" dirty="0" err="1" smtClean="0"/>
              <a:t>lainnya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seluruh</a:t>
            </a:r>
            <a:r>
              <a:rPr lang="en-US" sz="1700" dirty="0" smtClean="0"/>
              <a:t> </a:t>
            </a:r>
            <a:r>
              <a:rPr lang="en-US" sz="1700" dirty="0" err="1" smtClean="0"/>
              <a:t>dunia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pertemuan</a:t>
            </a:r>
            <a:r>
              <a:rPr lang="en-US" sz="1700" dirty="0" smtClean="0"/>
              <a:t> </a:t>
            </a:r>
            <a:r>
              <a:rPr lang="en-US" sz="1700" dirty="0" err="1" smtClean="0"/>
              <a:t>mingguan</a:t>
            </a:r>
            <a:endParaRPr lang="en-US" sz="1700" dirty="0" smtClean="0"/>
          </a:p>
          <a:p>
            <a:pPr>
              <a:lnSpc>
                <a:spcPct val="140000"/>
              </a:lnSpc>
              <a:defRPr/>
            </a:pPr>
            <a:r>
              <a:rPr lang="en-US" sz="1700" b="1" dirty="0" err="1" smtClean="0"/>
              <a:t>Bantuan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layanan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akademik</a:t>
            </a:r>
            <a:endParaRPr lang="en-US" sz="1700" b="1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bantuan</a:t>
            </a:r>
            <a:r>
              <a:rPr lang="en-US" sz="1700" dirty="0" smtClean="0"/>
              <a:t> </a:t>
            </a:r>
            <a:r>
              <a:rPr lang="en-US" sz="1700" dirty="0" err="1" smtClean="0"/>
              <a:t>menulis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membaca</a:t>
            </a:r>
            <a:endParaRPr lang="en-US" sz="1700" dirty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bantuan</a:t>
            </a:r>
            <a:r>
              <a:rPr lang="en-US" sz="1700" dirty="0" smtClean="0"/>
              <a:t> </a:t>
            </a:r>
            <a:r>
              <a:rPr lang="en-US" sz="1700" dirty="0" err="1" smtClean="0"/>
              <a:t>matematika</a:t>
            </a:r>
            <a:endParaRPr lang="en-US" sz="1700" dirty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bantuan</a:t>
            </a:r>
            <a:r>
              <a:rPr lang="en-US" sz="1700" dirty="0" smtClean="0"/>
              <a:t> </a:t>
            </a:r>
            <a:r>
              <a:rPr lang="en-US" sz="1700" dirty="0" err="1" smtClean="0"/>
              <a:t>komputer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pelajaran</a:t>
            </a:r>
            <a:endParaRPr lang="en-US" sz="17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bantuan</a:t>
            </a:r>
            <a:r>
              <a:rPr lang="en-US" sz="1700" dirty="0" smtClean="0"/>
              <a:t> </a:t>
            </a:r>
            <a:r>
              <a:rPr lang="en-US" sz="1700" dirty="0" err="1" smtClean="0"/>
              <a:t>keterampilan</a:t>
            </a:r>
            <a:r>
              <a:rPr lang="en-US" sz="1700" dirty="0" smtClean="0"/>
              <a:t> </a:t>
            </a:r>
            <a:r>
              <a:rPr lang="en-US" sz="1700" dirty="0" err="1" smtClean="0"/>
              <a:t>dasar</a:t>
            </a:r>
            <a:endParaRPr lang="en-US" sz="17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Perpustakaan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pusat</a:t>
            </a:r>
            <a:r>
              <a:rPr lang="en-US" sz="1700" dirty="0" smtClean="0"/>
              <a:t> media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pembelajaran</a:t>
            </a:r>
            <a:r>
              <a:rPr lang="en-US" sz="1700" dirty="0" smtClean="0"/>
              <a:t> </a:t>
            </a:r>
            <a:r>
              <a:rPr lang="en-US" sz="1700" dirty="0" err="1" smtClean="0"/>
              <a:t>Sains</a:t>
            </a:r>
            <a:endParaRPr lang="en-US" sz="17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1700" dirty="0" err="1" smtClean="0"/>
              <a:t>Pusat</a:t>
            </a:r>
            <a:r>
              <a:rPr lang="en-US" sz="1700" dirty="0" smtClean="0"/>
              <a:t> </a:t>
            </a:r>
            <a:r>
              <a:rPr lang="en-US" sz="1700" dirty="0" err="1" smtClean="0"/>
              <a:t>kesuksesan</a:t>
            </a:r>
            <a:r>
              <a:rPr lang="en-US" sz="1700" dirty="0" smtClean="0"/>
              <a:t> </a:t>
            </a:r>
            <a:r>
              <a:rPr lang="en-US" sz="1700" dirty="0" err="1" smtClean="0"/>
              <a:t>akademik</a:t>
            </a:r>
            <a:endParaRPr lang="en-US" sz="2000" dirty="0" smtClean="0"/>
          </a:p>
        </p:txBody>
      </p:sp>
      <p:pic>
        <p:nvPicPr>
          <p:cNvPr id="8" name="Picture 3" descr="E:\Fotolia_37497667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342">
            <a:off x="1112894" y="2049247"/>
            <a:ext cx="2785748" cy="27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612" y="217397"/>
            <a:ext cx="886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 kami: </a:t>
            </a:r>
            <a:r>
              <a:rPr lang="en-US" sz="2800" b="1" dirty="0" err="1" smtClean="0"/>
              <a:t>Bantuan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internasional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21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335" y="835035"/>
            <a:ext cx="6312516" cy="550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orientasi</a:t>
            </a:r>
            <a:r>
              <a:rPr lang="en-US" sz="2000" dirty="0" smtClean="0"/>
              <a:t>,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/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Bertemu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staff  </a:t>
            </a:r>
            <a:r>
              <a:rPr lang="en-US" sz="2000" dirty="0" err="1" smtClean="0"/>
              <a:t>dari</a:t>
            </a:r>
            <a:r>
              <a:rPr lang="en-US" sz="2000" dirty="0" smtClean="0"/>
              <a:t> International </a:t>
            </a:r>
            <a:r>
              <a:rPr lang="en-US" sz="2000" dirty="0"/>
              <a:t>S</a:t>
            </a:r>
            <a:r>
              <a:rPr lang="en-US" sz="2000" dirty="0" smtClean="0"/>
              <a:t>tudent </a:t>
            </a:r>
            <a:r>
              <a:rPr lang="en-US" sz="2000" dirty="0"/>
              <a:t>P</a:t>
            </a:r>
            <a:r>
              <a:rPr lang="en-US" sz="2000" dirty="0" smtClean="0"/>
              <a:t>rogram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tes</a:t>
            </a:r>
            <a:r>
              <a:rPr lang="en-US" sz="2000" dirty="0" smtClean="0"/>
              <a:t> </a:t>
            </a:r>
            <a:r>
              <a:rPr lang="en-US" sz="2000" dirty="0" err="1" smtClean="0"/>
              <a:t>penempatan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Inggris</a:t>
            </a: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pengarahan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pendaftaran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kelas-kelas</a:t>
            </a: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Menghadiri</a:t>
            </a:r>
            <a:r>
              <a:rPr lang="en-US" sz="2000" dirty="0" smtClean="0"/>
              <a:t> seminar-seminar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di A.S.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Berpartisipasi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menyenangkan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bertemu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teman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 smtClean="0"/>
              <a:t>Tur</a:t>
            </a:r>
            <a:r>
              <a:rPr lang="en-US" sz="2000" dirty="0" smtClean="0"/>
              <a:t> </a:t>
            </a:r>
            <a:r>
              <a:rPr lang="en-US" sz="2000" dirty="0" err="1" smtClean="0"/>
              <a:t>keliling</a:t>
            </a:r>
            <a:r>
              <a:rPr lang="en-US" sz="2000" dirty="0" smtClean="0"/>
              <a:t> Seattle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89" y="236447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Orientasi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Internasional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0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94579" y="1609247"/>
            <a:ext cx="4359322" cy="37326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Bantuan</a:t>
            </a:r>
            <a:r>
              <a:rPr lang="en-US" sz="1800" dirty="0" smtClean="0"/>
              <a:t>  </a:t>
            </a:r>
            <a:r>
              <a:rPr lang="en-US" sz="1800" dirty="0" err="1" smtClean="0"/>
              <a:t>untuk</a:t>
            </a:r>
            <a:r>
              <a:rPr lang="en-US" sz="1800" dirty="0" smtClean="0"/>
              <a:t> transfer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Universitas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Perencanaan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pengarahan</a:t>
            </a:r>
            <a:r>
              <a:rPr lang="en-US" sz="1800" dirty="0" smtClean="0"/>
              <a:t> </a:t>
            </a:r>
            <a:r>
              <a:rPr lang="en-US" sz="1800" dirty="0" err="1" smtClean="0"/>
              <a:t>akademis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Pemilihan</a:t>
            </a:r>
            <a:r>
              <a:rPr lang="en-US" sz="1800" dirty="0" smtClean="0"/>
              <a:t> </a:t>
            </a:r>
            <a:r>
              <a:rPr lang="en-US" sz="1800" dirty="0" err="1" smtClean="0"/>
              <a:t>mata</a:t>
            </a:r>
            <a:r>
              <a:rPr lang="en-US" sz="1800" dirty="0" smtClean="0"/>
              <a:t> </a:t>
            </a:r>
            <a:r>
              <a:rPr lang="en-US" sz="1800" dirty="0" err="1" smtClean="0"/>
              <a:t>pelarajan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registrasi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</a:t>
            </a:r>
            <a:r>
              <a:rPr lang="en-US" sz="1800" dirty="0" smtClean="0"/>
              <a:t>entor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, </a:t>
            </a:r>
            <a:r>
              <a:rPr lang="en-US" sz="1800" dirty="0" err="1" smtClean="0"/>
              <a:t>akademik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budaya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Arahan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bantuan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imigrasi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Beasiswa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 </a:t>
            </a:r>
            <a:r>
              <a:rPr lang="en-US" sz="1800" dirty="0" err="1" smtClean="0"/>
              <a:t>akademik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kepemimpinan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4689" y="236447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Pelayanan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International Student Programs</a:t>
            </a:r>
            <a:endParaRPr lang="en-US" sz="2800" b="1" dirty="0"/>
          </a:p>
        </p:txBody>
      </p:sp>
      <p:pic>
        <p:nvPicPr>
          <p:cNvPr id="4" name="Picture 3" descr="F:\Pics\Computer LabMedia Center\5985929176_ae0167298a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7" y="1355578"/>
            <a:ext cx="3747493" cy="3939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808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724" y="4364003"/>
            <a:ext cx="7422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,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orang </a:t>
            </a:r>
            <a:r>
              <a:rPr lang="en-US" sz="2000" dirty="0"/>
              <a:t>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seumur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community colleges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seumur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.”</a:t>
            </a:r>
          </a:p>
          <a:p>
            <a:r>
              <a:rPr lang="en-US" sz="2000" dirty="0"/>
              <a:t>	 </a:t>
            </a:r>
            <a:r>
              <a:rPr lang="en-US" sz="2000" dirty="0" smtClean="0"/>
              <a:t>       - Barak Obama, </a:t>
            </a:r>
            <a:r>
              <a:rPr lang="en-US" sz="2000" dirty="0" err="1" smtClean="0"/>
              <a:t>Presiden</a:t>
            </a:r>
            <a:r>
              <a:rPr lang="en-US" sz="2000" dirty="0" smtClean="0"/>
              <a:t> </a:t>
            </a:r>
            <a:r>
              <a:rPr lang="en-US" sz="2000" dirty="0" err="1" smtClean="0"/>
              <a:t>Amerika</a:t>
            </a:r>
            <a:r>
              <a:rPr lang="en-US" sz="2000" dirty="0" smtClean="0"/>
              <a:t> </a:t>
            </a:r>
            <a:r>
              <a:rPr lang="en-US" sz="2000" dirty="0" err="1" smtClean="0"/>
              <a:t>Serikat</a:t>
            </a:r>
            <a:r>
              <a:rPr lang="en-US" sz="2000" dirty="0"/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19" y="1057488"/>
            <a:ext cx="5257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8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75313" y="1168024"/>
            <a:ext cx="4838132" cy="4508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Penitipan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di </a:t>
            </a:r>
            <a:r>
              <a:rPr lang="en-US" sz="2000" dirty="0" err="1" smtClean="0"/>
              <a:t>kampus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Konseling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Pusat</a:t>
            </a:r>
            <a:r>
              <a:rPr lang="en-US" sz="2000" dirty="0" smtClean="0"/>
              <a:t> transfer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90 </a:t>
            </a:r>
            <a:r>
              <a:rPr lang="en-US" sz="2000" dirty="0" err="1" smtClean="0"/>
              <a:t>klub</a:t>
            </a:r>
            <a:r>
              <a:rPr lang="en-US" sz="2000" dirty="0" smtClean="0"/>
              <a:t> and program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/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bervariasi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karir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konseling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/>
              <a:t>Kesempatan</a:t>
            </a:r>
            <a:r>
              <a:rPr lang="en-US" sz="2000" dirty="0" smtClean="0"/>
              <a:t> </a:t>
            </a:r>
            <a:r>
              <a:rPr lang="en-US" sz="2000" dirty="0" err="1" smtClean="0"/>
              <a:t>magang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sukarelawan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5540" y="175091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Layanan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lainnya</a:t>
            </a:r>
            <a:endParaRPr lang="en-US" sz="2800" b="1" dirty="0"/>
          </a:p>
        </p:txBody>
      </p:sp>
      <p:pic>
        <p:nvPicPr>
          <p:cNvPr id="6" name="Picture 3" descr="F:\Pics\Life on campus\6250976518_311214a421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5" y="1359093"/>
            <a:ext cx="3252072" cy="253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611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85" y="236447"/>
            <a:ext cx="921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kami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Harga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sangat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pendidikan</a:t>
            </a:r>
            <a:endParaRPr lang="en-US" sz="28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441" y="1194779"/>
            <a:ext cx="7394575" cy="48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075" y="269793"/>
            <a:ext cx="810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Program Transfer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Bellevue College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Universitas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7849" y="4603114"/>
            <a:ext cx="73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Berawal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Bellevue College,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dimanapun</a:t>
            </a:r>
            <a:r>
              <a:rPr lang="en-US" sz="2400" b="1" dirty="0" smtClean="0"/>
              <a:t> yang kalian </a:t>
            </a:r>
            <a:r>
              <a:rPr lang="en-US" sz="2400" b="1" dirty="0" err="1" smtClean="0"/>
              <a:t>cita-citakan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36712"/>
            <a:ext cx="83343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" y="279318"/>
            <a:ext cx="5257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Keuntungan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: </a:t>
            </a:r>
          </a:p>
          <a:p>
            <a:r>
              <a:rPr lang="en-US" sz="2800" b="1" dirty="0" err="1" smtClean="0"/>
              <a:t>Penghematan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program 2+2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391" y="242626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$184,372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8533" y="409862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$135,762</a:t>
            </a:r>
            <a:endParaRPr lang="en-US" b="1" dirty="0"/>
          </a:p>
        </p:txBody>
      </p:sp>
      <p:sp>
        <p:nvSpPr>
          <p:cNvPr id="11" name="Explosion 2 10"/>
          <p:cNvSpPr/>
          <p:nvPr/>
        </p:nvSpPr>
        <p:spPr bwMode="auto">
          <a:xfrm>
            <a:off x="5989856" y="2497546"/>
            <a:ext cx="3058608" cy="2935111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Hemat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$48,610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916" y="2260558"/>
            <a:ext cx="159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Tahun</a:t>
            </a:r>
            <a:r>
              <a:rPr lang="en-US" b="1" dirty="0" smtClean="0"/>
              <a:t> di Univ. of Washington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4916" y="3761898"/>
            <a:ext cx="185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</a:t>
            </a:r>
            <a:r>
              <a:rPr lang="en-US" b="1" dirty="0" err="1" smtClean="0"/>
              <a:t>Tahun</a:t>
            </a:r>
            <a:r>
              <a:rPr lang="en-US" b="1" dirty="0" smtClean="0"/>
              <a:t> di Bellevue College  + </a:t>
            </a:r>
          </a:p>
          <a:p>
            <a:r>
              <a:rPr lang="en-US" b="1" dirty="0" smtClean="0"/>
              <a:t>2 </a:t>
            </a:r>
            <a:r>
              <a:rPr lang="en-US" b="1" dirty="0" err="1" smtClean="0"/>
              <a:t>Tahun</a:t>
            </a:r>
            <a:r>
              <a:rPr lang="en-US" b="1" dirty="0" smtClean="0"/>
              <a:t>  di Univ. of Washington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8125" y="6353175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Based on current cost of attendance estimate (2012)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4" y="1271391"/>
            <a:ext cx="47132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184" y="2038350"/>
            <a:ext cx="6062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Galeri</a:t>
            </a:r>
            <a:r>
              <a:rPr lang="en-US" sz="4000" b="1" dirty="0"/>
              <a:t> </a:t>
            </a:r>
            <a:r>
              <a:rPr lang="en-US" sz="4000" b="1" dirty="0" err="1" smtClean="0"/>
              <a:t>Foto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&amp;</a:t>
            </a:r>
          </a:p>
          <a:p>
            <a:pPr algn="ctr"/>
            <a:r>
              <a:rPr lang="en-US" sz="4000" b="1" dirty="0" err="1" smtClean="0"/>
              <a:t>Testimoni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Mahasiswa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71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ics\Campus\5985369225_951dbdf2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5" y="838200"/>
            <a:ext cx="2614010" cy="440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F:\Pics\Campus\6264296601_3e20da6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3" y="838201"/>
            <a:ext cx="5278472" cy="44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Foto</a:t>
            </a:r>
            <a:r>
              <a:rPr lang="en-US" sz="2800" b="1" dirty="0" smtClean="0"/>
              <a:t>: </a:t>
            </a:r>
            <a:r>
              <a:rPr lang="en-US" sz="2800" b="1" dirty="0" err="1"/>
              <a:t>Kampus</a:t>
            </a:r>
            <a:r>
              <a:rPr lang="en-US" sz="2800" b="1" dirty="0"/>
              <a:t> Bellevue College</a:t>
            </a:r>
          </a:p>
        </p:txBody>
      </p:sp>
    </p:spTree>
    <p:extLst>
      <p:ext uri="{BB962C8B-B14F-4D97-AF65-F5344CB8AC3E}">
        <p14:creationId xmlns:p14="http://schemas.microsoft.com/office/powerpoint/2010/main" val="23726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Foto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Kampus</a:t>
            </a:r>
            <a:r>
              <a:rPr lang="en-US" sz="2800" b="1" dirty="0" smtClean="0"/>
              <a:t> Bellevue College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849" y="1333996"/>
            <a:ext cx="3226010" cy="355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" y="1333996"/>
            <a:ext cx="4970843" cy="355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21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Foto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Kampus</a:t>
            </a:r>
            <a:r>
              <a:rPr lang="en-US" sz="2800" b="1" dirty="0" smtClean="0"/>
              <a:t> Bellevue College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295" y="1424763"/>
            <a:ext cx="4239043" cy="39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57" y="1424763"/>
            <a:ext cx="3959588" cy="39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691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Foto</a:t>
            </a:r>
            <a:r>
              <a:rPr lang="en-US" sz="2800" b="1" dirty="0"/>
              <a:t>: </a:t>
            </a:r>
            <a:r>
              <a:rPr lang="en-US" sz="2800" b="1" dirty="0" err="1"/>
              <a:t>Kehidupan</a:t>
            </a:r>
            <a:r>
              <a:rPr lang="en-US" sz="2800" b="1" dirty="0"/>
              <a:t>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endParaRPr lang="en-US" sz="2800" b="1" dirty="0"/>
          </a:p>
        </p:txBody>
      </p:sp>
      <p:pic>
        <p:nvPicPr>
          <p:cNvPr id="9" name="Picture 5" descr="F:\Pics\Life on campus\5693610481_d402820c9a_z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468"/>
            <a:ext cx="3057764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 descr="F:\Pics\Campus Resources\5693631273_1618795f5d_z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58" y="1394468"/>
            <a:ext cx="3033098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7" descr="F:\Pics\Campus Resources\5393111115_d8e3e8180a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06" y="1394468"/>
            <a:ext cx="2935294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63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Foto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Kehidupan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endParaRPr lang="en-US" sz="2800" b="1" dirty="0"/>
          </a:p>
        </p:txBody>
      </p:sp>
      <p:pic>
        <p:nvPicPr>
          <p:cNvPr id="3" name="Picture 2" descr="F:\Pics\Life on campus\6287309152_9b21be97ce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7" y="759667"/>
            <a:ext cx="3186465" cy="283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F:\Pics\Life on campus\5984825411_f0b6492f1f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2" y="3739487"/>
            <a:ext cx="3212650" cy="259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F:\Pics\Campus Resources\6781239686_aa3868b04f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36" y="759667"/>
            <a:ext cx="4606705" cy="469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829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1733407"/>
            <a:ext cx="6257926" cy="31885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Kata “college” </a:t>
            </a:r>
            <a:r>
              <a:rPr lang="en-US" sz="2800" dirty="0"/>
              <a:t>and </a:t>
            </a:r>
            <a:r>
              <a:rPr lang="en-US" sz="2800" dirty="0" err="1" smtClean="0"/>
              <a:t>universitas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bergantian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arti</a:t>
            </a:r>
            <a:r>
              <a:rPr lang="en-US" sz="2800" dirty="0" smtClean="0"/>
              <a:t> yang  </a:t>
            </a:r>
            <a:r>
              <a:rPr lang="en-US" sz="2800" dirty="0" err="1" smtClean="0"/>
              <a:t>sama</a:t>
            </a:r>
            <a:r>
              <a:rPr lang="en-US" sz="2800" dirty="0" smtClean="0"/>
              <a:t> di A.S.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, “college”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menawarkan</a:t>
            </a:r>
            <a:r>
              <a:rPr lang="en-US" sz="2800" dirty="0" smtClean="0"/>
              <a:t> </a:t>
            </a:r>
            <a:r>
              <a:rPr lang="en-US" sz="2800" dirty="0" err="1" smtClean="0"/>
              <a:t>gelar</a:t>
            </a:r>
            <a:r>
              <a:rPr lang="en-US" sz="2800" dirty="0" smtClean="0"/>
              <a:t> </a:t>
            </a:r>
            <a:r>
              <a:rPr lang="en-US" sz="2800" dirty="0" err="1" smtClean="0"/>
              <a:t>Sarjana</a:t>
            </a:r>
            <a:r>
              <a:rPr lang="en-US" sz="2800" dirty="0" smtClean="0"/>
              <a:t> </a:t>
            </a:r>
            <a:r>
              <a:rPr lang="en-US" sz="2800" dirty="0" err="1" smtClean="0"/>
              <a:t>Muda</a:t>
            </a:r>
            <a:r>
              <a:rPr lang="en-US" sz="2800" dirty="0" smtClean="0"/>
              <a:t>, </a:t>
            </a:r>
            <a:r>
              <a:rPr lang="en-US" sz="2800" dirty="0" err="1" smtClean="0"/>
              <a:t>sementara</a:t>
            </a:r>
            <a:r>
              <a:rPr lang="en-US" sz="2800" dirty="0" smtClean="0"/>
              <a:t> </a:t>
            </a:r>
            <a:r>
              <a:rPr lang="en-US" sz="2800" dirty="0" err="1" smtClean="0"/>
              <a:t>Universitas</a:t>
            </a:r>
            <a:r>
              <a:rPr lang="en-US" sz="2800" dirty="0" smtClean="0"/>
              <a:t> </a:t>
            </a:r>
            <a:r>
              <a:rPr lang="en-US" sz="2800" dirty="0" err="1" smtClean="0"/>
              <a:t>menawarkan</a:t>
            </a:r>
            <a:r>
              <a:rPr lang="en-US" sz="2800" dirty="0" smtClean="0"/>
              <a:t> </a:t>
            </a:r>
            <a:r>
              <a:rPr lang="en-US" sz="2800" dirty="0" err="1" smtClean="0"/>
              <a:t>gelar</a:t>
            </a:r>
            <a:r>
              <a:rPr lang="en-US" sz="2800" dirty="0" smtClean="0"/>
              <a:t> S1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331072"/>
            <a:ext cx="855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Perbedaan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antara</a:t>
            </a:r>
            <a:r>
              <a:rPr lang="en-US" sz="2800" b="1" dirty="0" smtClean="0"/>
              <a:t> “Community College” and </a:t>
            </a:r>
            <a:r>
              <a:rPr lang="en-US" sz="2800" b="1" dirty="0" err="1" smtClean="0"/>
              <a:t>Universitas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1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Foto</a:t>
            </a:r>
            <a:r>
              <a:rPr lang="en-US" sz="2800" b="1" dirty="0"/>
              <a:t>: </a:t>
            </a:r>
            <a:r>
              <a:rPr lang="en-US" sz="2800" b="1" dirty="0" err="1" smtClean="0"/>
              <a:t>Ekstrakurikuler</a:t>
            </a:r>
            <a:endParaRPr lang="en-US" sz="2800" b="1" dirty="0"/>
          </a:p>
        </p:txBody>
      </p:sp>
      <p:pic>
        <p:nvPicPr>
          <p:cNvPr id="7" name="Picture 6" descr="F:\Pics\Life on campus\6961414970_3d788fa2e0_z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76" y="3245436"/>
            <a:ext cx="3524976" cy="198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Pics\Athletics\5477398828_4d2554c465_z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9" y="925286"/>
            <a:ext cx="3524976" cy="215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Pics\Life on campus\4796990067_fcc5efbf0b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925286"/>
            <a:ext cx="3496128" cy="215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Pics\Athletics\5393249589_5a6dde8acb_z[1]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3245436"/>
            <a:ext cx="3496128" cy="198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Foto</a:t>
            </a:r>
            <a:r>
              <a:rPr lang="en-US" sz="2800" b="1" dirty="0"/>
              <a:t>: </a:t>
            </a:r>
            <a:r>
              <a:rPr lang="en-US" sz="2800" b="1" dirty="0" err="1"/>
              <a:t>Kehidupan</a:t>
            </a:r>
            <a:r>
              <a:rPr lang="en-US" sz="2800" b="1" dirty="0"/>
              <a:t> di </a:t>
            </a:r>
            <a:r>
              <a:rPr lang="en-US" sz="2800" b="1" dirty="0" err="1"/>
              <a:t>Kampus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13" y="1074022"/>
            <a:ext cx="3596110" cy="252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65" y="3694484"/>
            <a:ext cx="3596110" cy="244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60" y="1246410"/>
            <a:ext cx="4346443" cy="322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880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5" y="236447"/>
            <a:ext cx="92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Foto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Kehidupan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Kampus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21" y="1074020"/>
            <a:ext cx="3582766" cy="252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77" y="3709833"/>
            <a:ext cx="3596110" cy="251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068" y="1148450"/>
            <a:ext cx="4798716" cy="4011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88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228600" y="848518"/>
            <a:ext cx="18288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latin typeface="+mn-lt"/>
              </a:rPr>
              <a:t>Kompetitif</a:t>
            </a:r>
            <a:r>
              <a:rPr lang="en-US" b="1" u="sng" dirty="0" smtClean="0">
                <a:latin typeface="+mn-lt"/>
              </a:rPr>
              <a:t>:</a:t>
            </a:r>
            <a:endParaRPr lang="en-US" b="1" u="sng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Golf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Bola Basket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latin typeface="+mn-lt"/>
              </a:rPr>
              <a:t>Voli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latin typeface="+mn-lt"/>
              </a:rPr>
              <a:t>Sepak</a:t>
            </a:r>
            <a:r>
              <a:rPr lang="en-US" dirty="0" smtClean="0">
                <a:latin typeface="+mn-lt"/>
              </a:rPr>
              <a:t> bola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latin typeface="+mn-lt"/>
              </a:rPr>
              <a:t>Tenis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latin typeface="+mn-lt"/>
              </a:rPr>
              <a:t>Lari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b="1" u="sng" dirty="0" err="1" smtClean="0">
                <a:latin typeface="+mn-lt"/>
              </a:rPr>
              <a:t>Rekreasi</a:t>
            </a:r>
            <a:r>
              <a:rPr lang="en-US" b="1" u="sng" dirty="0" smtClean="0">
                <a:latin typeface="+mn-lt"/>
              </a:rPr>
              <a:t>:</a:t>
            </a:r>
            <a:endParaRPr lang="en-US" b="1" u="sng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Yoga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latin typeface="+mn-lt"/>
              </a:rPr>
              <a:t>Menari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+mn-lt"/>
              </a:rPr>
              <a:t>E</a:t>
            </a:r>
            <a:r>
              <a:rPr lang="en-US" dirty="0" err="1" smtClean="0">
                <a:latin typeface="+mn-lt"/>
              </a:rPr>
              <a:t>robik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Gym 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88" y="149613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Olahraga</a:t>
            </a:r>
            <a:r>
              <a:rPr lang="en-US" sz="2800" b="1" dirty="0" smtClean="0"/>
              <a:t> di Bellevue College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841" y="975518"/>
            <a:ext cx="3474293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841" y="3428999"/>
            <a:ext cx="3474294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231" y="975519"/>
            <a:ext cx="1668176" cy="233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230" y="3428999"/>
            <a:ext cx="1668176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453" y="975519"/>
            <a:ext cx="1635148" cy="233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453" y="3428998"/>
            <a:ext cx="1635148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42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Pics\Life on campus\7394549654_8dfbae586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6" y="1170946"/>
            <a:ext cx="2593884" cy="36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1227" y="1054464"/>
            <a:ext cx="5076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berterimakasih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Bellevue College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di Bellevue College,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yang paling </a:t>
            </a:r>
            <a:r>
              <a:rPr lang="en-US" dirty="0" err="1" smtClean="0"/>
              <a:t>ternama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		-</a:t>
            </a:r>
            <a:r>
              <a:rPr lang="en-US" dirty="0" err="1" smtClean="0"/>
              <a:t>Anh</a:t>
            </a:r>
            <a:r>
              <a:rPr lang="en-US" dirty="0" smtClean="0"/>
              <a:t> Nguyen, Vietnam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408" y="4905160"/>
            <a:ext cx="811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Anh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adalah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mahasiswi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internasional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pertama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dalam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sejarah</a:t>
            </a:r>
            <a:r>
              <a:rPr lang="en-US" sz="1600" i="1" dirty="0" smtClean="0"/>
              <a:t> Bellevue College yang </a:t>
            </a:r>
            <a:r>
              <a:rPr lang="en-US" sz="1600" i="1" dirty="0" err="1" smtClean="0"/>
              <a:t>terpilih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menjadi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pembicara</a:t>
            </a:r>
            <a:r>
              <a:rPr lang="en-US" sz="1600" i="1" dirty="0" smtClean="0"/>
              <a:t> di </a:t>
            </a:r>
            <a:r>
              <a:rPr lang="en-US" sz="1600" i="1" dirty="0" err="1" smtClean="0"/>
              <a:t>upacara</a:t>
            </a:r>
            <a:r>
              <a:rPr lang="en-US" sz="1600" i="1" dirty="0"/>
              <a:t> </a:t>
            </a:r>
            <a:r>
              <a:rPr lang="en-US" sz="1600" i="1" dirty="0" err="1" smtClean="0"/>
              <a:t>wisuda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Sekarang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dia</a:t>
            </a:r>
            <a:r>
              <a:rPr lang="en-US" sz="1600" i="1" dirty="0"/>
              <a:t> </a:t>
            </a:r>
            <a:r>
              <a:rPr lang="en-US" sz="1600" i="1" dirty="0" err="1" smtClean="0"/>
              <a:t>melanjutkan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pendidikannya</a:t>
            </a:r>
            <a:r>
              <a:rPr lang="en-US" sz="1600" i="1" dirty="0" smtClean="0"/>
              <a:t> di   Foster Business School di University of Washington  di </a:t>
            </a:r>
            <a:r>
              <a:rPr lang="en-US" sz="1600" i="1" dirty="0" err="1" smtClean="0"/>
              <a:t>bidang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studi</a:t>
            </a:r>
            <a:r>
              <a:rPr lang="en-US" sz="1600" i="1" dirty="0" smtClean="0"/>
              <a:t>  Finance &amp; Marketing.  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3688" y="149613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Testimoni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Mahasiswa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50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U\Desktop\Pics for deck\DSC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757593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3917" y="775250"/>
            <a:ext cx="507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Bellevue </a:t>
            </a:r>
            <a:r>
              <a:rPr lang="en-US" dirty="0"/>
              <a:t>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Saya</a:t>
            </a:r>
            <a:r>
              <a:rPr lang="en-US" dirty="0" smtClean="0"/>
              <a:t> 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berteman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		-</a:t>
            </a:r>
            <a:r>
              <a:rPr lang="en-US" dirty="0" err="1" smtClean="0"/>
              <a:t>Hyerim</a:t>
            </a:r>
            <a:r>
              <a:rPr lang="en-US" dirty="0" smtClean="0"/>
              <a:t>,  Korea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671" y="2565368"/>
            <a:ext cx="59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Bellevue </a:t>
            </a:r>
            <a:r>
              <a:rPr lang="en-US" dirty="0"/>
              <a:t>College </a:t>
            </a:r>
            <a:r>
              <a:rPr lang="en-US" dirty="0" err="1"/>
              <a:t>karena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yang </a:t>
            </a:r>
            <a:r>
              <a:rPr lang="en-US" dirty="0" err="1" smtClean="0"/>
              <a:t>terbuka</a:t>
            </a:r>
            <a:r>
              <a:rPr lang="en-US" dirty="0" smtClean="0"/>
              <a:t> 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memperluas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 </a:t>
            </a:r>
            <a:r>
              <a:rPr lang="en-US" dirty="0" err="1" smtClean="0"/>
              <a:t>saya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-Juliana,  Colombia</a:t>
            </a:r>
            <a:endParaRPr lang="en-US" dirty="0"/>
          </a:p>
        </p:txBody>
      </p:sp>
      <p:pic>
        <p:nvPicPr>
          <p:cNvPr id="2053" name="Picture 5" descr="C:\Users\THU\Desktop\Pics for deck\DSC_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0" y="2376182"/>
            <a:ext cx="2286000" cy="15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6316" y="4112274"/>
            <a:ext cx="5723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Bellevue </a:t>
            </a:r>
            <a:r>
              <a:rPr lang="en-US" dirty="0"/>
              <a:t>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yang </a:t>
            </a:r>
            <a:r>
              <a:rPr lang="en-US" dirty="0" err="1" smtClean="0"/>
              <a:t>tentram</a:t>
            </a:r>
            <a:r>
              <a:rPr lang="en-US" dirty="0" smtClean="0"/>
              <a:t>..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transfer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Bellevu</a:t>
            </a:r>
            <a:r>
              <a:rPr lang="en-US" dirty="0" smtClean="0"/>
              <a:t> College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niversitas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> </a:t>
            </a:r>
            <a:r>
              <a:rPr lang="en-US" dirty="0"/>
              <a:t>.</a:t>
            </a:r>
            <a:r>
              <a:rPr lang="en-US" dirty="0" smtClean="0"/>
              <a:t>”	</a:t>
            </a:r>
          </a:p>
          <a:p>
            <a:r>
              <a:rPr lang="en-US" dirty="0" smtClean="0"/>
              <a:t>	-Son,  Vietnam</a:t>
            </a:r>
            <a:endParaRPr lang="en-US" dirty="0"/>
          </a:p>
        </p:txBody>
      </p:sp>
      <p:pic>
        <p:nvPicPr>
          <p:cNvPr id="2054" name="Picture 6" descr="C:\Users\THU\Desktop\Pics for deck\DSC_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4238402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917" y="775250"/>
            <a:ext cx="5076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Bellevue College </a:t>
            </a:r>
            <a:r>
              <a:rPr lang="en-US" dirty="0" err="1" smtClean="0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kelas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kuatnya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		-Bandar,  Arab Saudi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71" y="2565368"/>
            <a:ext cx="59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/>
              <a:t>Bellevue 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Kelas</a:t>
            </a:r>
            <a:r>
              <a:rPr lang="en-US" dirty="0" smtClean="0"/>
              <a:t> online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orang yang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pengajarnya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.” 				-</a:t>
            </a:r>
            <a:r>
              <a:rPr lang="en-US" dirty="0" err="1" smtClean="0"/>
              <a:t>Stef</a:t>
            </a:r>
            <a:r>
              <a:rPr lang="en-US" dirty="0" smtClean="0"/>
              <a:t>,  Brazil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6316" y="4112274"/>
            <a:ext cx="5723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/>
              <a:t>Bellevue 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smtClean="0"/>
              <a:t>Bellevue College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meraih</a:t>
            </a:r>
            <a:r>
              <a:rPr lang="en-US" dirty="0" smtClean="0"/>
              <a:t> </a:t>
            </a:r>
            <a:r>
              <a:rPr lang="en-US" dirty="0" err="1" smtClean="0"/>
              <a:t>cita-cita</a:t>
            </a:r>
            <a:r>
              <a:rPr lang="en-US" dirty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terdorong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.” 		-</a:t>
            </a:r>
            <a:r>
              <a:rPr lang="en-US" dirty="0" err="1" smtClean="0"/>
              <a:t>Egemen</a:t>
            </a:r>
            <a:r>
              <a:rPr lang="en-US" dirty="0" smtClean="0"/>
              <a:t>,  </a:t>
            </a:r>
            <a:r>
              <a:rPr lang="en-US" dirty="0" err="1" smtClean="0"/>
              <a:t>Turki</a:t>
            </a:r>
            <a:endParaRPr lang="en-US" dirty="0"/>
          </a:p>
        </p:txBody>
      </p:sp>
      <p:pic>
        <p:nvPicPr>
          <p:cNvPr id="4098" name="Picture 2" descr="C:\Users\THU\Desktop\Pics for deck\DSC_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8" y="445121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HU\Desktop\Pics for deck\DSC_0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0" y="2400303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HU\Desktop\Pics for deck\DSC_0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8" y="3930761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5772" y="1043569"/>
            <a:ext cx="59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Bellevue </a:t>
            </a:r>
            <a:r>
              <a:rPr lang="en-US" dirty="0"/>
              <a:t>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memeberikan</a:t>
            </a:r>
            <a:r>
              <a:rPr lang="en-US" dirty="0" smtClean="0"/>
              <a:t>  </a:t>
            </a:r>
            <a:r>
              <a:rPr lang="en-US" dirty="0" err="1" smtClean="0"/>
              <a:t>mahasiswa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			-</a:t>
            </a:r>
            <a:r>
              <a:rPr lang="en-US" dirty="0" err="1" smtClean="0"/>
              <a:t>Kristianto</a:t>
            </a:r>
            <a:r>
              <a:rPr lang="en-US" dirty="0" smtClean="0"/>
              <a:t>,  Indonesia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7640" y="2682969"/>
            <a:ext cx="5723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/>
              <a:t>Bellevue College </a:t>
            </a:r>
            <a:r>
              <a:rPr lang="en-US" dirty="0" err="1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			-Grace,  China</a:t>
            </a:r>
            <a:endParaRPr lang="en-US" dirty="0"/>
          </a:p>
        </p:txBody>
      </p:sp>
      <p:pic>
        <p:nvPicPr>
          <p:cNvPr id="3075" name="Picture 3" descr="C:\Users\THU\Desktop\Pics for deck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36" y="853397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HU\Desktop\Pics for deck\DSC_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5" y="2682969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617" y="193593"/>
            <a:ext cx="907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Mahasiswa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Internasional</a:t>
            </a:r>
            <a:r>
              <a:rPr lang="en-US" sz="2800" b="1" dirty="0" smtClean="0"/>
              <a:t> Bellevue College transfer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46" y="1480775"/>
            <a:ext cx="2582321" cy="1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9" y="2791816"/>
            <a:ext cx="1977219" cy="6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t3.gstatic.com/images?q=tbn:ANd9GcRlU3MSSKExEPRS3Al8u17H_JmxROyhuJ4jRLwwdHXsClWGKW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9" y="1717970"/>
            <a:ext cx="1710925" cy="7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9" y="3958219"/>
            <a:ext cx="2263901" cy="6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42" y="3095467"/>
            <a:ext cx="2526776" cy="7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9" b="33915"/>
          <a:stretch/>
        </p:blipFill>
        <p:spPr bwMode="auto">
          <a:xfrm>
            <a:off x="3568471" y="3984360"/>
            <a:ext cx="2327496" cy="78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http://t3.gstatic.com/images?q=tbn:ANd9GcTaDdBmehnYn-unzL3ZZ14SgISQoxtTTd_P3EuO8Sjpn_XCFB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54" y="3305188"/>
            <a:ext cx="1790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36" y="4906272"/>
            <a:ext cx="2191125" cy="10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31" y="5108981"/>
            <a:ext cx="954550" cy="8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36" y="1480775"/>
            <a:ext cx="1310198" cy="14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48" y="4277487"/>
            <a:ext cx="1781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688" y="342983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Hubungi</a:t>
            </a:r>
            <a:r>
              <a:rPr lang="en-US" sz="2800" b="1" dirty="0" smtClean="0"/>
              <a:t> kami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5609" y="2198974"/>
            <a:ext cx="42060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International Student Programs</a:t>
            </a:r>
          </a:p>
          <a:p>
            <a:r>
              <a:rPr lang="en-US" sz="2400" b="1" dirty="0" smtClean="0"/>
              <a:t>Bellevue College</a:t>
            </a:r>
          </a:p>
          <a:p>
            <a:r>
              <a:rPr lang="en-US" sz="2400" i="1" dirty="0" smtClean="0"/>
              <a:t>3000 </a:t>
            </a:r>
            <a:r>
              <a:rPr lang="en-US" sz="2400" i="1" dirty="0" err="1" smtClean="0"/>
              <a:t>Landerholm</a:t>
            </a:r>
            <a:r>
              <a:rPr lang="en-US" sz="2400" i="1" dirty="0" smtClean="0"/>
              <a:t> Circle SE</a:t>
            </a:r>
          </a:p>
          <a:p>
            <a:r>
              <a:rPr lang="en-US" sz="2400" i="1" dirty="0" smtClean="0"/>
              <a:t>Bellevue, WA 98007 USA</a:t>
            </a:r>
          </a:p>
          <a:p>
            <a:r>
              <a:rPr lang="en-US" sz="2400" i="1" dirty="0" smtClean="0"/>
              <a:t>Email: </a:t>
            </a:r>
            <a:r>
              <a:rPr lang="en-US" sz="2400" i="1" dirty="0" smtClean="0">
                <a:hlinkClick r:id="rId2"/>
              </a:rPr>
              <a:t>isp@bellevuecollege.edu</a:t>
            </a:r>
            <a:endParaRPr lang="en-US" sz="2400" i="1" dirty="0" smtClean="0"/>
          </a:p>
          <a:p>
            <a:r>
              <a:rPr lang="en-US" sz="2400" i="1" dirty="0" err="1" smtClean="0"/>
              <a:t>Telepon</a:t>
            </a:r>
            <a:r>
              <a:rPr lang="en-US" sz="2400" i="1" dirty="0" smtClean="0"/>
              <a:t>: +1(425)564-3185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5867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31651" y="1647683"/>
            <a:ext cx="6031174" cy="3582519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b="1" dirty="0" smtClean="0"/>
              <a:t>1,132</a:t>
            </a:r>
            <a:r>
              <a:rPr lang="en-US" sz="2400" dirty="0" smtClean="0"/>
              <a:t> community college di A.S.</a:t>
            </a:r>
          </a:p>
          <a:p>
            <a:pPr eaLnBrk="1" hangingPunct="1"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dirty="0" err="1" smtClean="0"/>
              <a:t>Hampir</a:t>
            </a:r>
            <a:r>
              <a:rPr lang="en-US" sz="2400" b="1" dirty="0" smtClean="0"/>
              <a:t> 50%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 di A.S.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community college</a:t>
            </a:r>
          </a:p>
          <a:p>
            <a:pPr eaLnBrk="1" hangingPunct="1"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b="1" dirty="0" smtClean="0"/>
              <a:t>8</a:t>
            </a:r>
            <a:r>
              <a:rPr lang="en-US" sz="2400" dirty="0" smtClean="0"/>
              <a:t> </a:t>
            </a:r>
            <a:r>
              <a:rPr lang="en-US" sz="2400" dirty="0" err="1" smtClean="0"/>
              <a:t>juta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/</a:t>
            </a:r>
            <a:r>
              <a:rPr lang="en-US" sz="2400" dirty="0" err="1" smtClean="0"/>
              <a:t>i</a:t>
            </a:r>
            <a:r>
              <a:rPr lang="en-US" sz="2400" dirty="0" smtClean="0"/>
              <a:t> di program </a:t>
            </a:r>
            <a:r>
              <a:rPr lang="en-US" sz="2400" dirty="0" err="1" smtClean="0"/>
              <a:t>kredit</a:t>
            </a:r>
            <a:endParaRPr lang="en-US" sz="2400" dirty="0" smtClean="0"/>
          </a:p>
          <a:p>
            <a:pPr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b="1" dirty="0" smtClean="0"/>
              <a:t>5</a:t>
            </a:r>
            <a:r>
              <a:rPr lang="en-US" sz="2400" dirty="0" smtClean="0"/>
              <a:t> </a:t>
            </a:r>
            <a:r>
              <a:rPr lang="en-US" sz="2400" dirty="0" err="1" smtClean="0"/>
              <a:t>juta</a:t>
            </a:r>
            <a:r>
              <a:rPr lang="en-US" sz="2400" dirty="0" smtClean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/</a:t>
            </a:r>
            <a:r>
              <a:rPr lang="en-US" sz="2400" dirty="0" err="1"/>
              <a:t>i</a:t>
            </a:r>
            <a:r>
              <a:rPr lang="en-US" sz="2400" dirty="0"/>
              <a:t>  </a:t>
            </a:r>
            <a:r>
              <a:rPr lang="en-US" sz="2400" dirty="0" smtClean="0"/>
              <a:t>di program non-</a:t>
            </a:r>
            <a:r>
              <a:rPr lang="en-US" sz="2400" dirty="0" err="1" smtClean="0"/>
              <a:t>kredit</a:t>
            </a:r>
            <a:endParaRPr lang="en-US" sz="2400" dirty="0" smtClean="0"/>
          </a:p>
          <a:p>
            <a:pPr eaLnBrk="1" hangingPunct="1"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b="1" dirty="0" smtClean="0"/>
              <a:t>43% </a:t>
            </a:r>
            <a:r>
              <a:rPr lang="en-US" sz="2400" dirty="0" err="1" smtClean="0"/>
              <a:t>Pria</a:t>
            </a:r>
            <a:r>
              <a:rPr lang="en-US" sz="2400" dirty="0" smtClean="0"/>
              <a:t>; </a:t>
            </a:r>
            <a:r>
              <a:rPr lang="en-US" sz="2400" b="1" dirty="0" smtClean="0"/>
              <a:t>57% </a:t>
            </a:r>
            <a:r>
              <a:rPr lang="en-US" sz="2400" dirty="0" err="1" smtClean="0"/>
              <a:t>Wanita</a:t>
            </a:r>
            <a:endParaRPr lang="en-US" sz="2400" dirty="0" smtClean="0"/>
          </a:p>
          <a:p>
            <a:pPr eaLnBrk="1" hangingPunct="1">
              <a:spcAft>
                <a:spcPct val="30000"/>
              </a:spcAft>
              <a:buSzPct val="85000"/>
              <a:buFont typeface="Arial" pitchFamily="34" charset="0"/>
              <a:buChar char="•"/>
            </a:pPr>
            <a:r>
              <a:rPr lang="en-US" sz="2400" b="1" dirty="0" smtClean="0"/>
              <a:t>780,000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/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A.S.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375" y="292972"/>
            <a:ext cx="554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Fakta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mengenai</a:t>
            </a:r>
            <a:r>
              <a:rPr lang="en-US" sz="2800" b="1" dirty="0" smtClean="0"/>
              <a:t> Community College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6700" y="6210300"/>
            <a:ext cx="2920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*American Association of Community Colleges,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961" y="2088107"/>
            <a:ext cx="4304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/>
              <a:t>Terima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Kasih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992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336" y="5037562"/>
            <a:ext cx="77901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Bellevue College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terbesar</a:t>
            </a:r>
            <a:r>
              <a:rPr lang="en-US" sz="3200" b="1" dirty="0" smtClean="0"/>
              <a:t> di WA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4425" y="922503"/>
            <a:ext cx="687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 34 community college </a:t>
            </a:r>
            <a:r>
              <a:rPr lang="en-US" sz="2400" dirty="0" err="1" smtClean="0"/>
              <a:t>dan</a:t>
            </a:r>
            <a:r>
              <a:rPr lang="en-US" sz="2400" dirty="0" smtClean="0"/>
              <a:t> college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di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Washington …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3835" r="3689" b="12457"/>
          <a:stretch/>
        </p:blipFill>
        <p:spPr bwMode="auto">
          <a:xfrm>
            <a:off x="227321" y="2524836"/>
            <a:ext cx="3085213" cy="218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27" y="2524836"/>
            <a:ext cx="2938189" cy="218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6201" r="3792" b="6577"/>
          <a:stretch/>
        </p:blipFill>
        <p:spPr bwMode="auto">
          <a:xfrm>
            <a:off x="6537278" y="2524836"/>
            <a:ext cx="2290207" cy="211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160" y="222799"/>
            <a:ext cx="622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Gerbang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Internasional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Seluruh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Dunia</a:t>
            </a:r>
            <a:endParaRPr lang="en-US" sz="2800" b="1" dirty="0"/>
          </a:p>
        </p:txBody>
      </p:sp>
      <p:pic>
        <p:nvPicPr>
          <p:cNvPr id="2050" name="Picture 2" descr="E:\Fotolia_39801099_Subscription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873456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Point Star 12"/>
          <p:cNvSpPr/>
          <p:nvPr/>
        </p:nvSpPr>
        <p:spPr>
          <a:xfrm>
            <a:off x="1130474" y="1992110"/>
            <a:ext cx="128794" cy="1414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312022"/>
            <a:ext cx="407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Kota Bellevue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761" y="768687"/>
            <a:ext cx="86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Aman</a:t>
            </a:r>
            <a:r>
              <a:rPr lang="en-US" sz="2400" dirty="0" smtClean="0"/>
              <a:t>, </a:t>
            </a:r>
            <a:r>
              <a:rPr lang="en-US" sz="2400" dirty="0" err="1" smtClean="0"/>
              <a:t>bersih</a:t>
            </a:r>
            <a:r>
              <a:rPr lang="en-US" sz="2400" dirty="0" smtClean="0"/>
              <a:t>, </a:t>
            </a:r>
            <a:r>
              <a:rPr lang="en-US" sz="2400" dirty="0" err="1" smtClean="0"/>
              <a:t>aktif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lima </a:t>
            </a:r>
            <a:r>
              <a:rPr lang="en-US" sz="2400" dirty="0" err="1" smtClean="0"/>
              <a:t>belas</a:t>
            </a:r>
            <a:r>
              <a:rPr lang="en-US" sz="2400" dirty="0" smtClean="0"/>
              <a:t>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ousat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Seattle.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4163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689" y="236447"/>
            <a:ext cx="887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Pusat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banyak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perusahaan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ternama</a:t>
            </a:r>
            <a:endParaRPr lang="en-US" sz="2800" b="1" dirty="0"/>
          </a:p>
        </p:txBody>
      </p:sp>
      <p:pic>
        <p:nvPicPr>
          <p:cNvPr id="8" name="Content Placeholder 8" descr="Untitled-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2" r="3265"/>
          <a:stretch/>
        </p:blipFill>
        <p:spPr>
          <a:xfrm>
            <a:off x="930556" y="1075609"/>
            <a:ext cx="2440259" cy="3361819"/>
          </a:xfrm>
        </p:spPr>
      </p:pic>
      <p:pic>
        <p:nvPicPr>
          <p:cNvPr id="9" name="Picture 8" descr="Airbus-A320-200-hires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15" y="767444"/>
            <a:ext cx="5358452" cy="2024100"/>
          </a:xfrm>
          <a:prstGeom prst="rect">
            <a:avLst/>
          </a:prstGeom>
        </p:spPr>
      </p:pic>
      <p:pic>
        <p:nvPicPr>
          <p:cNvPr id="10" name="Picture 9" descr="laptop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32" y="3052575"/>
            <a:ext cx="3638635" cy="2989514"/>
          </a:xfrm>
          <a:prstGeom prst="rect">
            <a:avLst/>
          </a:prstGeom>
        </p:spPr>
      </p:pic>
      <p:pic>
        <p:nvPicPr>
          <p:cNvPr id="11" name="Picture 10" descr="Book-icon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9" y="3038927"/>
            <a:ext cx="3211287" cy="3211287"/>
          </a:xfrm>
          <a:prstGeom prst="rect">
            <a:avLst/>
          </a:prstGeom>
        </p:spPr>
      </p:pic>
      <p:pic>
        <p:nvPicPr>
          <p:cNvPr id="12" name="Picture 11" descr="Samsung_Galaxy_S_III_Pebble_Blue cop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4856">
            <a:off x="3134377" y="3534936"/>
            <a:ext cx="2800704" cy="14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331072"/>
            <a:ext cx="677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Keunggulan</a:t>
            </a:r>
            <a:r>
              <a:rPr lang="en-US" sz="2800" b="1" dirty="0" smtClean="0"/>
              <a:t> Kota Bellevue: </a:t>
            </a:r>
            <a:r>
              <a:rPr lang="en-US" sz="2800" b="1" dirty="0" err="1" smtClean="0"/>
              <a:t>Beragam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Budaya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Source: City-Data.com, US Census Bureau</a:t>
            </a:r>
            <a:endParaRPr lang="en-US" sz="11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13" y="1373046"/>
            <a:ext cx="6280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evue College Vibrant Colors Template 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Notes0 xmlns="5c3219f2-815e-4c0f-abc5-cdfdf953e1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7639223693A458C16573E3BFBF748" ma:contentTypeVersion="1" ma:contentTypeDescription="Create a new document." ma:contentTypeScope="" ma:versionID="5668e932cac500719573f9e74ecc7c7b">
  <xsd:schema xmlns:xsd="http://www.w3.org/2001/XMLSchema" xmlns:p="http://schemas.microsoft.com/office/2006/metadata/properties" xmlns:ns2="5c3219f2-815e-4c0f-abc5-cdfdf953e14c" targetNamespace="http://schemas.microsoft.com/office/2006/metadata/properties" ma:root="true" ma:fieldsID="6c7c1c247e413afc84c4dfa18f6b7e2b" ns2:_="">
    <xsd:import namespace="5c3219f2-815e-4c0f-abc5-cdfdf953e14c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c3219f2-815e-4c0f-abc5-cdfdf953e14c" elementFormDefault="qualified">
    <xsd:import namespace="http://schemas.microsoft.com/office/2006/documentManagement/types"/>
    <xsd:element name="Notes0" ma:index="8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3F6CA3-B5BC-4D91-9683-235C9FFB2B4B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5c3219f2-815e-4c0f-abc5-cdfdf953e1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49AD27-3B75-4BE1-94C7-8C73A0706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219f2-815e-4c0f-abc5-cdfdf953e14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332B8F9-3982-4C00-8CDF-7277F7A55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Bellevue College Vibrant Colors Template 2007</Template>
  <TotalTime>2128</TotalTime>
  <Words>1194</Words>
  <Application>Microsoft Office PowerPoint</Application>
  <PresentationFormat>On-screen Show (4:3)</PresentationFormat>
  <Paragraphs>204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Segoe</vt:lpstr>
      <vt:lpstr>Arial</vt:lpstr>
      <vt:lpstr>Calibri</vt:lpstr>
      <vt:lpstr>Times New Roman</vt:lpstr>
      <vt:lpstr>Wingdings</vt:lpstr>
      <vt:lpstr>Bellevue College Vibrant Colors Template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Fan</dc:creator>
  <cp:lastModifiedBy>Ling Ling Chiu</cp:lastModifiedBy>
  <cp:revision>238</cp:revision>
  <dcterms:created xsi:type="dcterms:W3CDTF">2012-09-16T16:25:23Z</dcterms:created>
  <dcterms:modified xsi:type="dcterms:W3CDTF">2014-03-12T22:28:30Z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TC102867171033</vt:lpwstr>
  </property>
  <property fmtid="{D5CDD505-2E9C-101B-9397-08002B2CF9AE}" pid="3" name="ContentTypeId">
    <vt:lpwstr>0x010100A3A7639223693A458C16573E3BFBF748</vt:lpwstr>
  </property>
</Properties>
</file>