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sldIdLst>
    <p:sldId id="271" r:id="rId3"/>
    <p:sldId id="274" r:id="rId4"/>
    <p:sldId id="276" r:id="rId5"/>
    <p:sldId id="277" r:id="rId6"/>
    <p:sldId id="275" r:id="rId7"/>
    <p:sldId id="278" r:id="rId8"/>
    <p:sldId id="269" r:id="rId9"/>
    <p:sldId id="279" r:id="rId10"/>
    <p:sldId id="28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 Beard" initials="RB" lastIdx="1" clrIdx="0">
    <p:extLst>
      <p:ext uri="{19B8F6BF-5375-455C-9EA6-DF929625EA0E}">
        <p15:presenceInfo xmlns="" xmlns:p15="http://schemas.microsoft.com/office/powerpoint/2012/main" userId="Russ Be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829A54"/>
    <a:srgbClr val="003BB1"/>
    <a:srgbClr val="00FFFC"/>
    <a:srgbClr val="30D700"/>
    <a:srgbClr val="27AF00"/>
    <a:srgbClr val="00A2D8"/>
    <a:srgbClr val="70ECF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0421" autoAdjust="0"/>
  </p:normalViewPr>
  <p:slideViewPr>
    <p:cSldViewPr snapToGrid="0" snapToObjects="1">
      <p:cViewPr varScale="1">
        <p:scale>
          <a:sx n="66" d="100"/>
          <a:sy n="66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8BF7396D-3F99-4529-AC06-D6ECDB3FD49C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075CA253-8A8F-41F0-A04C-1AE9E4D1CA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4867451C-E6CE-4301-B2CA-0919B095D127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EFB5EC90-B858-4753-B0BE-550667B128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AFFECAA5-1724-4B6C-AE82-8AD50F768454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D94E9987-6E61-4869-88D1-A8AA12BF5C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4EE8987E-142D-4649-B853-43A4565BDF54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A33E40F3-0398-483A-9B47-96F924361A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078E8C0A-E8CF-414A-9130-C7ACEE5B57FA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14D96F3E-8A56-4E0E-BC3D-3646E42ED5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F37DC3B8-F16B-4242-8B7B-D3A9BC52F1E7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D641DD61-BBBE-4576-8FC1-B13977396A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2D95EEA6-26EC-4230-9868-98E8FAEB5C16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E63B7C01-E3EF-43AD-BA8E-556415A0FB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5C7AAFA4-341D-4B8C-8030-74E3B3879B3A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BC4E8FE5-C4D1-49DE-9D0C-69084A8E7B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80A73C2B-C12C-487C-A946-FDCD01B168AA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ECD7319B-05D6-4257-ADDE-DCAD077DA5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FBB3E689-BABF-4680-9EA7-6649546DFA4B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4F29E1A3-95E8-4153-95FC-57A0FA1E8B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336878F3-24A8-4EF4-B9E6-DAB763A7663D}" type="datetime1">
              <a:rPr lang="en-US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CDDC447E-CC07-4195-8E84-7076F2354E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4476744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6"/>
          <p:cNvGrpSpPr>
            <a:grpSpLocks/>
          </p:cNvGrpSpPr>
          <p:nvPr/>
        </p:nvGrpSpPr>
        <p:grpSpPr bwMode="auto">
          <a:xfrm flipH="1">
            <a:off x="6205538" y="1881188"/>
            <a:ext cx="579437" cy="3292475"/>
            <a:chOff x="2354580" y="1417622"/>
            <a:chExt cx="579120" cy="3291840"/>
          </a:xfrm>
        </p:grpSpPr>
        <p:sp>
          <p:nvSpPr>
            <p:cNvPr id="6" name="Line 33"/>
            <p:cNvSpPr>
              <a:spLocks noChangeShapeType="1"/>
            </p:cNvSpPr>
            <p:nvPr/>
          </p:nvSpPr>
          <p:spPr bwMode="auto">
            <a:xfrm rot="5400000">
              <a:off x="1287780" y="3063542"/>
              <a:ext cx="3291840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2354580" y="1427145"/>
              <a:ext cx="548975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2354580" y="4680893"/>
              <a:ext cx="548975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2354580" y="3000054"/>
              <a:ext cx="548975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3315" name="Group 15"/>
          <p:cNvGrpSpPr>
            <a:grpSpLocks/>
          </p:cNvGrpSpPr>
          <p:nvPr/>
        </p:nvGrpSpPr>
        <p:grpSpPr bwMode="auto">
          <a:xfrm>
            <a:off x="2354263" y="1881188"/>
            <a:ext cx="3867150" cy="3292475"/>
            <a:chOff x="2354580" y="1417622"/>
            <a:chExt cx="3866186" cy="3291840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rot="5400000">
              <a:off x="1287952" y="3063542"/>
              <a:ext cx="3291840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354580" y="1427145"/>
              <a:ext cx="549138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2354580" y="4680893"/>
              <a:ext cx="549138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2354580" y="3000054"/>
              <a:ext cx="549138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2929112" y="3000054"/>
              <a:ext cx="3291654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84975" y="1311275"/>
            <a:ext cx="1954213" cy="1119188"/>
          </a:xfrm>
          <a:prstGeom prst="rect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65000"/>
                </a:schemeClr>
              </a:gs>
            </a:gsLst>
            <a:lin ang="5400000"/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84975" y="2940050"/>
            <a:ext cx="1954213" cy="1119188"/>
          </a:xfrm>
          <a:prstGeom prst="rect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65000"/>
                </a:schemeClr>
              </a:gs>
            </a:gsLst>
            <a:lin ang="5400000"/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4975" y="4503738"/>
            <a:ext cx="1954213" cy="1119187"/>
          </a:xfrm>
          <a:prstGeom prst="rect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65000"/>
                </a:schemeClr>
              </a:gs>
            </a:gsLst>
            <a:lin ang="5400000"/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00050" y="1311275"/>
            <a:ext cx="1954213" cy="1119188"/>
          </a:xfrm>
          <a:prstGeom prst="rect">
            <a:avLst/>
          </a:prstGeom>
          <a:gradFill rotWithShape="0">
            <a:gsLst>
              <a:gs pos="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00050" y="2940050"/>
            <a:ext cx="1954213" cy="1119188"/>
          </a:xfrm>
          <a:prstGeom prst="rect">
            <a:avLst/>
          </a:prstGeom>
          <a:gradFill rotWithShape="0">
            <a:gsLst>
              <a:gs pos="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00050" y="4503738"/>
            <a:ext cx="1954213" cy="1119187"/>
          </a:xfrm>
          <a:prstGeom prst="rect">
            <a:avLst/>
          </a:prstGeom>
          <a:gradFill rotWithShape="0">
            <a:gsLst>
              <a:gs pos="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13322" name="TextBox 29"/>
          <p:cNvSpPr txBox="1">
            <a:spLocks noChangeArrowheads="1"/>
          </p:cNvSpPr>
          <p:nvPr/>
        </p:nvSpPr>
        <p:spPr bwMode="auto">
          <a:xfrm>
            <a:off x="6875463" y="1368425"/>
            <a:ext cx="1693862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Strategy:</a:t>
            </a: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Focus on the foundation of the service catalog</a:t>
            </a:r>
            <a:endParaRPr lang="en-US" sz="1400" noProof="1">
              <a:solidFill>
                <a:srgbClr val="000000"/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13323" name="TextBox 29"/>
          <p:cNvSpPr txBox="1">
            <a:spLocks noChangeArrowheads="1"/>
          </p:cNvSpPr>
          <p:nvPr/>
        </p:nvSpPr>
        <p:spPr bwMode="auto">
          <a:xfrm>
            <a:off x="6875463" y="3006725"/>
            <a:ext cx="1693862" cy="84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Strategy</a:t>
            </a:r>
            <a:r>
              <a:rPr lang="en-US" noProof="1" smtClean="0">
                <a:solidFill>
                  <a:srgbClr val="000000"/>
                </a:solidFill>
                <a:latin typeface="Calibri" pitchFamily="-108" charset="0"/>
              </a:rPr>
              <a:t>:</a:t>
            </a: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Implement a personal network</a:t>
            </a:r>
            <a:endParaRPr lang="en-US" sz="1400" noProof="1">
              <a:solidFill>
                <a:srgbClr val="000000"/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13324" name="TextBox 29"/>
          <p:cNvSpPr txBox="1">
            <a:spLocks noChangeArrowheads="1"/>
          </p:cNvSpPr>
          <p:nvPr/>
        </p:nvSpPr>
        <p:spPr bwMode="auto">
          <a:xfrm>
            <a:off x="6875463" y="4554538"/>
            <a:ext cx="1693862" cy="84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Strategy</a:t>
            </a:r>
            <a:r>
              <a:rPr lang="en-US" noProof="1" smtClean="0">
                <a:solidFill>
                  <a:srgbClr val="000000"/>
                </a:solidFill>
                <a:latin typeface="Calibri" pitchFamily="-108" charset="0"/>
              </a:rPr>
              <a:t>:</a:t>
            </a: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Invest in tools that empower</a:t>
            </a:r>
            <a:endParaRPr lang="en-US" sz="1400" noProof="1">
              <a:solidFill>
                <a:srgbClr val="000000"/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13325" name="TextBox 31"/>
          <p:cNvSpPr txBox="1">
            <a:spLocks noChangeArrowheads="1"/>
          </p:cNvSpPr>
          <p:nvPr/>
        </p:nvSpPr>
        <p:spPr bwMode="auto">
          <a:xfrm>
            <a:off x="514350" y="1524290"/>
            <a:ext cx="1693863" cy="8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Principle:</a:t>
            </a:r>
            <a:endParaRPr lang="en-US" sz="1400" noProof="1">
              <a:solidFill>
                <a:schemeClr val="bg1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12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Users are at the center of all Information Resources does</a:t>
            </a:r>
            <a:endParaRPr lang="en-US" sz="1200" dirty="0">
              <a:solidFill>
                <a:schemeClr val="bg1"/>
              </a:solidFill>
              <a:latin typeface="Calibri" pitchFamily="-108" charset="0"/>
            </a:endParaRPr>
          </a:p>
        </p:txBody>
      </p:sp>
      <p:sp>
        <p:nvSpPr>
          <p:cNvPr id="13326" name="TextBox 31"/>
          <p:cNvSpPr txBox="1">
            <a:spLocks noChangeArrowheads="1"/>
          </p:cNvSpPr>
          <p:nvPr/>
        </p:nvSpPr>
        <p:spPr bwMode="auto">
          <a:xfrm>
            <a:off x="540481" y="3094464"/>
            <a:ext cx="1693863" cy="7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noProof="1">
                <a:solidFill>
                  <a:schemeClr val="bg1"/>
                </a:solidFill>
                <a:latin typeface="Calibri" pitchFamily="-108" charset="0"/>
                <a:cs typeface="Arial" charset="0"/>
              </a:rPr>
              <a:t>Principle:</a:t>
            </a:r>
          </a:p>
          <a:p>
            <a:pPr defTabSz="801688">
              <a:spcBef>
                <a:spcPct val="20000"/>
              </a:spcBef>
            </a:pPr>
            <a:r>
              <a:rPr lang="en-US" sz="1200" noProof="1">
                <a:solidFill>
                  <a:schemeClr val="bg1"/>
                </a:solidFill>
                <a:latin typeface="Calibri" pitchFamily="-108" charset="0"/>
                <a:cs typeface="Arial" charset="0"/>
              </a:rPr>
              <a:t>It is </a:t>
            </a:r>
            <a:r>
              <a:rPr lang="en-US" sz="12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IR’s responsibility </a:t>
            </a:r>
            <a:r>
              <a:rPr lang="en-US" sz="1200" noProof="1">
                <a:solidFill>
                  <a:schemeClr val="bg1"/>
                </a:solidFill>
                <a:latin typeface="Calibri" pitchFamily="-108" charset="0"/>
                <a:cs typeface="Arial" charset="0"/>
              </a:rPr>
              <a:t>to </a:t>
            </a:r>
            <a:r>
              <a:rPr lang="en-US" sz="12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empower users</a:t>
            </a:r>
            <a:endParaRPr lang="en-US" sz="1200" noProof="1">
              <a:solidFill>
                <a:schemeClr val="bg1"/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13327" name="TextBox 31"/>
          <p:cNvSpPr txBox="1">
            <a:spLocks noChangeArrowheads="1"/>
          </p:cNvSpPr>
          <p:nvPr/>
        </p:nvSpPr>
        <p:spPr bwMode="auto">
          <a:xfrm>
            <a:off x="514350" y="4559300"/>
            <a:ext cx="1693863" cy="7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noProof="1">
                <a:solidFill>
                  <a:schemeClr val="bg1"/>
                </a:solidFill>
                <a:latin typeface="Calibri" pitchFamily="-108" charset="0"/>
                <a:cs typeface="Arial" charset="0"/>
              </a:rPr>
              <a:t>Principle:</a:t>
            </a:r>
          </a:p>
          <a:p>
            <a:pPr defTabSz="801688">
              <a:spcBef>
                <a:spcPct val="20000"/>
              </a:spcBef>
            </a:pPr>
            <a:r>
              <a:rPr lang="en-US" sz="12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Everyone has access to IR services</a:t>
            </a:r>
            <a:endParaRPr lang="en-US" sz="1200" noProof="1">
              <a:solidFill>
                <a:schemeClr val="bg1"/>
              </a:solidFill>
              <a:latin typeface="Calibri" pitchFamily="-108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9" y="2430463"/>
            <a:ext cx="2660352" cy="2044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125567" y="139700"/>
            <a:ext cx="2430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 vs. Reaction</a:t>
            </a:r>
            <a:endParaRPr lang="en-US" dirty="0"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edadbuet pil 24"/>
          <p:cNvSpPr/>
          <p:nvPr/>
        </p:nvSpPr>
        <p:spPr>
          <a:xfrm>
            <a:off x="3797300" y="2222500"/>
            <a:ext cx="1865313" cy="854075"/>
          </a:xfrm>
          <a:prstGeom prst="curvedDownArrow">
            <a:avLst>
              <a:gd name="adj1" fmla="val 31291"/>
              <a:gd name="adj2" fmla="val 80790"/>
              <a:gd name="adj3" fmla="val 52658"/>
            </a:avLst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44000">
                <a:schemeClr val="tx1">
                  <a:lumMod val="75000"/>
                  <a:lumOff val="25000"/>
                </a:schemeClr>
              </a:gs>
              <a:gs pos="44000">
                <a:schemeClr val="tx1">
                  <a:lumMod val="85000"/>
                  <a:lumOff val="15000"/>
                </a:schemeClr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>
              <a:solidFill>
                <a:schemeClr val="bg1"/>
              </a:solidFill>
              <a:latin typeface="Calibri" charset="0"/>
              <a:ea typeface="+mn-ea"/>
            </a:endParaRPr>
          </a:p>
        </p:txBody>
      </p:sp>
      <p:grpSp>
        <p:nvGrpSpPr>
          <p:cNvPr id="14339" name="Gruppe 33"/>
          <p:cNvGrpSpPr>
            <a:grpSpLocks/>
          </p:cNvGrpSpPr>
          <p:nvPr/>
        </p:nvGrpSpPr>
        <p:grpSpPr bwMode="auto">
          <a:xfrm>
            <a:off x="2379663" y="1174750"/>
            <a:ext cx="2230437" cy="1916113"/>
            <a:chOff x="2220686" y="2809504"/>
            <a:chExt cx="2177143" cy="1492764"/>
          </a:xfrm>
        </p:grpSpPr>
        <p:sp>
          <p:nvSpPr>
            <p:cNvPr id="6" name="Rektangel 21"/>
            <p:cNvSpPr/>
            <p:nvPr/>
          </p:nvSpPr>
          <p:spPr>
            <a:xfrm>
              <a:off x="2222236" y="2809504"/>
              <a:ext cx="2175593" cy="140990"/>
            </a:xfrm>
            <a:prstGeom prst="rect">
              <a:avLst/>
            </a:prstGeom>
            <a:gradFill flip="none" rotWithShape="1">
              <a:gsLst>
                <a:gs pos="2000">
                  <a:srgbClr val="00A2D8"/>
                </a:gs>
                <a:gs pos="68000">
                  <a:srgbClr val="002060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7" name="Rektangel 22"/>
            <p:cNvSpPr>
              <a:spLocks noChangeArrowheads="1"/>
            </p:cNvSpPr>
            <p:nvPr/>
          </p:nvSpPr>
          <p:spPr bwMode="auto">
            <a:xfrm>
              <a:off x="2220686" y="2928233"/>
              <a:ext cx="2177143" cy="137403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+mn-ea"/>
              </a:endParaRPr>
            </a:p>
          </p:txBody>
        </p:sp>
      </p:grpSp>
      <p:sp>
        <p:nvSpPr>
          <p:cNvPr id="8" name="Nedadbuet pil 30"/>
          <p:cNvSpPr/>
          <p:nvPr/>
        </p:nvSpPr>
        <p:spPr>
          <a:xfrm rot="16465900">
            <a:off x="1127920" y="2682081"/>
            <a:ext cx="1865312" cy="854075"/>
          </a:xfrm>
          <a:prstGeom prst="curvedDownArrow">
            <a:avLst>
              <a:gd name="adj1" fmla="val 31291"/>
              <a:gd name="adj2" fmla="val 80790"/>
              <a:gd name="adj3" fmla="val 52658"/>
            </a:avLst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44000">
                <a:schemeClr val="tx1">
                  <a:lumMod val="75000"/>
                  <a:lumOff val="25000"/>
                </a:schemeClr>
              </a:gs>
              <a:gs pos="44000">
                <a:schemeClr val="tx1">
                  <a:lumMod val="85000"/>
                  <a:lumOff val="15000"/>
                </a:schemeClr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>
              <a:solidFill>
                <a:schemeClr val="bg1"/>
              </a:solidFill>
              <a:latin typeface="Calibri" charset="0"/>
              <a:ea typeface="+mn-ea"/>
            </a:endParaRPr>
          </a:p>
        </p:txBody>
      </p:sp>
      <p:sp>
        <p:nvSpPr>
          <p:cNvPr id="14341" name="Rektangel 23"/>
          <p:cNvSpPr>
            <a:spLocks noChangeArrowheads="1"/>
          </p:cNvSpPr>
          <p:nvPr/>
        </p:nvSpPr>
        <p:spPr bwMode="auto">
          <a:xfrm>
            <a:off x="2484438" y="1323975"/>
            <a:ext cx="21256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endParaRPr lang="en-US" sz="1400" b="1" noProof="1" smtClean="0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Interaction Layer</a:t>
            </a:r>
            <a:endParaRPr lang="en-US" sz="1400" b="1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Support Services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Application Services</a:t>
            </a: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Communication Services 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</p:txBody>
      </p:sp>
      <p:grpSp>
        <p:nvGrpSpPr>
          <p:cNvPr id="14342" name="Gruppe 33"/>
          <p:cNvGrpSpPr>
            <a:grpSpLocks/>
          </p:cNvGrpSpPr>
          <p:nvPr/>
        </p:nvGrpSpPr>
        <p:grpSpPr bwMode="auto">
          <a:xfrm>
            <a:off x="833438" y="3155950"/>
            <a:ext cx="2232025" cy="1916113"/>
            <a:chOff x="2220686" y="2809504"/>
            <a:chExt cx="2177143" cy="1492764"/>
          </a:xfrm>
        </p:grpSpPr>
        <p:sp>
          <p:nvSpPr>
            <p:cNvPr id="11" name="Rektangel 31"/>
            <p:cNvSpPr/>
            <p:nvPr/>
          </p:nvSpPr>
          <p:spPr>
            <a:xfrm>
              <a:off x="2222235" y="2809504"/>
              <a:ext cx="2175594" cy="140990"/>
            </a:xfrm>
            <a:prstGeom prst="rect">
              <a:avLst/>
            </a:prstGeom>
            <a:gradFill flip="none" rotWithShape="1">
              <a:gsLst>
                <a:gs pos="2000">
                  <a:srgbClr val="00A2D8"/>
                </a:gs>
                <a:gs pos="68000">
                  <a:srgbClr val="002060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12" name="Rektangel 32"/>
            <p:cNvSpPr>
              <a:spLocks noChangeArrowheads="1"/>
            </p:cNvSpPr>
            <p:nvPr/>
          </p:nvSpPr>
          <p:spPr bwMode="auto">
            <a:xfrm>
              <a:off x="2220686" y="2928233"/>
              <a:ext cx="2177143" cy="137403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+mn-ea"/>
              </a:endParaRPr>
            </a:p>
          </p:txBody>
        </p:sp>
      </p:grpSp>
      <p:sp>
        <p:nvSpPr>
          <p:cNvPr id="14343" name="Rektangel 33"/>
          <p:cNvSpPr>
            <a:spLocks noChangeArrowheads="1"/>
          </p:cNvSpPr>
          <p:nvPr/>
        </p:nvSpPr>
        <p:spPr bwMode="auto">
          <a:xfrm>
            <a:off x="938213" y="3305175"/>
            <a:ext cx="1955800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Information Layer</a:t>
            </a:r>
            <a:endParaRPr lang="en-US" sz="1400" b="1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Unified data services 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Business </a:t>
            </a:r>
            <a:r>
              <a:rPr lang="en-US" sz="1400" noProof="1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i</a:t>
            </a: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ntelligence</a:t>
            </a:r>
            <a:b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</a:b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  architecture  </a:t>
            </a: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Enterprise data</a:t>
            </a:r>
            <a:b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</a:b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  architecture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14" name="Nedadbuet pil 29"/>
          <p:cNvSpPr/>
          <p:nvPr/>
        </p:nvSpPr>
        <p:spPr>
          <a:xfrm rot="8715669">
            <a:off x="2430463" y="4305300"/>
            <a:ext cx="2752725" cy="854075"/>
          </a:xfrm>
          <a:prstGeom prst="curvedDownArrow">
            <a:avLst>
              <a:gd name="adj1" fmla="val 42011"/>
              <a:gd name="adj2" fmla="val 80790"/>
              <a:gd name="adj3" fmla="val 52658"/>
            </a:avLst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44000">
                <a:schemeClr val="tx1">
                  <a:lumMod val="75000"/>
                  <a:lumOff val="25000"/>
                </a:schemeClr>
              </a:gs>
              <a:gs pos="44000">
                <a:schemeClr val="tx1">
                  <a:lumMod val="85000"/>
                  <a:lumOff val="15000"/>
                </a:schemeClr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>
              <a:solidFill>
                <a:schemeClr val="bg1"/>
              </a:solidFill>
              <a:latin typeface="Calibri" charset="0"/>
              <a:ea typeface="+mn-ea"/>
            </a:endParaRPr>
          </a:p>
        </p:txBody>
      </p:sp>
      <p:grpSp>
        <p:nvGrpSpPr>
          <p:cNvPr id="14345" name="Gruppe 33"/>
          <p:cNvGrpSpPr>
            <a:grpSpLocks/>
          </p:cNvGrpSpPr>
          <p:nvPr/>
        </p:nvGrpSpPr>
        <p:grpSpPr bwMode="auto">
          <a:xfrm>
            <a:off x="3829051" y="3188711"/>
            <a:ext cx="2230437" cy="1914525"/>
            <a:chOff x="2220686" y="2809504"/>
            <a:chExt cx="2177143" cy="1492764"/>
          </a:xfrm>
        </p:grpSpPr>
        <p:sp>
          <p:nvSpPr>
            <p:cNvPr id="16" name="Rektangel 25"/>
            <p:cNvSpPr/>
            <p:nvPr/>
          </p:nvSpPr>
          <p:spPr>
            <a:xfrm>
              <a:off x="2222236" y="2809504"/>
              <a:ext cx="2175593" cy="141107"/>
            </a:xfrm>
            <a:prstGeom prst="rect">
              <a:avLst/>
            </a:prstGeom>
            <a:gradFill flip="none" rotWithShape="1">
              <a:gsLst>
                <a:gs pos="2000">
                  <a:srgbClr val="00A2D8"/>
                </a:gs>
                <a:gs pos="68000">
                  <a:srgbClr val="002060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17" name="Rektangel 26"/>
            <p:cNvSpPr>
              <a:spLocks noChangeArrowheads="1"/>
            </p:cNvSpPr>
            <p:nvPr/>
          </p:nvSpPr>
          <p:spPr bwMode="auto">
            <a:xfrm>
              <a:off x="2220686" y="2928331"/>
              <a:ext cx="2177143" cy="1373937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+mn-ea"/>
              </a:endParaRPr>
            </a:p>
          </p:txBody>
        </p:sp>
      </p:grpSp>
      <p:grpSp>
        <p:nvGrpSpPr>
          <p:cNvPr id="14348" name="Grupper 5"/>
          <p:cNvGrpSpPr>
            <a:grpSpLocks/>
          </p:cNvGrpSpPr>
          <p:nvPr/>
        </p:nvGrpSpPr>
        <p:grpSpPr bwMode="auto">
          <a:xfrm>
            <a:off x="-38100" y="5964238"/>
            <a:ext cx="9296400" cy="914400"/>
            <a:chOff x="-38100" y="5366940"/>
            <a:chExt cx="9296400" cy="914315"/>
          </a:xfrm>
        </p:grpSpPr>
        <p:sp>
          <p:nvSpPr>
            <p:cNvPr id="21" name="Rektangel 108"/>
            <p:cNvSpPr/>
            <p:nvPr/>
          </p:nvSpPr>
          <p:spPr>
            <a:xfrm>
              <a:off x="-3175" y="5574883"/>
              <a:ext cx="9226550" cy="706372"/>
            </a:xfrm>
            <a:prstGeom prst="rect">
              <a:avLst/>
            </a:prstGeom>
            <a:gradFill rotWithShape="1">
              <a:gsLst>
                <a:gs pos="0">
                  <a:srgbClr val="E6E6E6">
                    <a:lumMod val="25000"/>
                  </a:srgbClr>
                </a:gs>
                <a:gs pos="100000">
                  <a:srgbClr val="E6E6E6">
                    <a:lumMod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6E6E6">
                  <a:lumMod val="1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cs typeface="ＭＳ Ｐゴシック" pitchFamily="-108" charset="-128"/>
              </a:endParaRPr>
            </a:p>
          </p:txBody>
        </p:sp>
        <p:grpSp>
          <p:nvGrpSpPr>
            <p:cNvPr id="14356" name="Grupper 13"/>
            <p:cNvGrpSpPr>
              <a:grpSpLocks/>
            </p:cNvGrpSpPr>
            <p:nvPr/>
          </p:nvGrpSpPr>
          <p:grpSpPr bwMode="auto">
            <a:xfrm>
              <a:off x="-38100" y="5366940"/>
              <a:ext cx="9296400" cy="212782"/>
              <a:chOff x="0" y="1536700"/>
              <a:chExt cx="9144000" cy="317275"/>
            </a:xfrm>
          </p:grpSpPr>
          <p:sp>
            <p:nvSpPr>
              <p:cNvPr id="23" name="Rektangel 110"/>
              <p:cNvSpPr/>
              <p:nvPr/>
            </p:nvSpPr>
            <p:spPr>
              <a:xfrm>
                <a:off x="0" y="1536700"/>
                <a:ext cx="9144000" cy="317160"/>
              </a:xfrm>
              <a:prstGeom prst="rect">
                <a:avLst/>
              </a:prstGeom>
              <a:gradFill flip="none" rotWithShape="1">
                <a:gsLst>
                  <a:gs pos="38000">
                    <a:srgbClr val="176FA2"/>
                  </a:gs>
                  <a:gs pos="0">
                    <a:srgbClr val="74F4FF"/>
                  </a:gs>
                  <a:gs pos="100000">
                    <a:srgbClr val="002060"/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cs typeface="ＭＳ Ｐゴシック" pitchFamily="-108" charset="-128"/>
                </a:endParaRPr>
              </a:p>
            </p:txBody>
          </p:sp>
          <p:sp>
            <p:nvSpPr>
              <p:cNvPr id="24" name="Rektangel 111"/>
              <p:cNvSpPr/>
              <p:nvPr/>
            </p:nvSpPr>
            <p:spPr>
              <a:xfrm>
                <a:off x="0" y="1574800"/>
                <a:ext cx="9144000" cy="152400"/>
              </a:xfrm>
              <a:prstGeom prst="rect">
                <a:avLst/>
              </a:prstGeom>
              <a:gradFill rotWithShape="1">
                <a:gsLst>
                  <a:gs pos="100000">
                    <a:srgbClr val="FFFCF9">
                      <a:alpha val="79000"/>
                    </a:srgbClr>
                  </a:gs>
                  <a:gs pos="0">
                    <a:srgbClr val="E6E6E6">
                      <a:tint val="50000"/>
                      <a:shade val="100000"/>
                      <a:satMod val="350000"/>
                      <a:alpha val="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cs typeface="ＭＳ Ｐゴシック" pitchFamily="-108" charset="-128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212850" y="6273640"/>
            <a:ext cx="67945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+mn-lt"/>
                <a:cs typeface="Arial" pitchFamily="34" charset="0"/>
              </a:rPr>
              <a:t>THE FOUNDATION  FROM WHICH ALL WILL BE BUILT</a:t>
            </a:r>
            <a:endParaRPr lang="en-US" sz="1400" kern="0" dirty="0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04" y="2054239"/>
            <a:ext cx="2660352" cy="2044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125567" y="139700"/>
            <a:ext cx="2430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 vs. Reaction</a:t>
            </a:r>
            <a:endParaRPr lang="en-US" dirty="0"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1" name="Rektangel 27"/>
          <p:cNvSpPr>
            <a:spLocks noChangeArrowheads="1"/>
          </p:cNvSpPr>
          <p:nvPr/>
        </p:nvSpPr>
        <p:spPr bwMode="auto">
          <a:xfrm>
            <a:off x="3912633" y="3430469"/>
            <a:ext cx="2125662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Infrastructure Layer</a:t>
            </a: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Virtual Server Layer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Storage Layer </a:t>
            </a: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Network Layer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7150" y="726351"/>
            <a:ext cx="432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BC Private Cloud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3" y="1001997"/>
            <a:ext cx="8722062" cy="4900035"/>
          </a:xfrm>
        </p:spPr>
      </p:pic>
      <p:sp>
        <p:nvSpPr>
          <p:cNvPr id="5" name="TextBox 4"/>
          <p:cNvSpPr txBox="1"/>
          <p:nvPr/>
        </p:nvSpPr>
        <p:spPr>
          <a:xfrm>
            <a:off x="904009" y="6099464"/>
            <a:ext cx="73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just kept having to add stuff……….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14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2"/>
          <a:stretch/>
        </p:blipFill>
        <p:spPr>
          <a:xfrm>
            <a:off x="674333" y="1260258"/>
            <a:ext cx="7534485" cy="4527478"/>
          </a:xfrm>
        </p:spPr>
      </p:pic>
      <p:sp>
        <p:nvSpPr>
          <p:cNvPr id="5" name="TextBox 4"/>
          <p:cNvSpPr txBox="1"/>
          <p:nvPr/>
        </p:nvSpPr>
        <p:spPr>
          <a:xfrm>
            <a:off x="1288473" y="6005945"/>
            <a:ext cx="461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have been very creative….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6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4627" y="2482164"/>
            <a:ext cx="2230437" cy="1914525"/>
            <a:chOff x="5411645" y="4310964"/>
            <a:chExt cx="2230437" cy="1914525"/>
          </a:xfrm>
        </p:grpSpPr>
        <p:grpSp>
          <p:nvGrpSpPr>
            <p:cNvPr id="4" name="Gruppe 33"/>
            <p:cNvGrpSpPr>
              <a:grpSpLocks/>
            </p:cNvGrpSpPr>
            <p:nvPr/>
          </p:nvGrpSpPr>
          <p:grpSpPr bwMode="auto">
            <a:xfrm>
              <a:off x="5411645" y="4310964"/>
              <a:ext cx="2230437" cy="1914525"/>
              <a:chOff x="2222236" y="2809504"/>
              <a:chExt cx="2177143" cy="1492764"/>
            </a:xfrm>
          </p:grpSpPr>
          <p:sp>
            <p:nvSpPr>
              <p:cNvPr id="5" name="Rektangel 25"/>
              <p:cNvSpPr/>
              <p:nvPr/>
            </p:nvSpPr>
            <p:spPr>
              <a:xfrm>
                <a:off x="2222236" y="2809504"/>
                <a:ext cx="2175593" cy="141107"/>
              </a:xfrm>
              <a:prstGeom prst="rect">
                <a:avLst/>
              </a:prstGeom>
              <a:gradFill flip="none" rotWithShape="1">
                <a:gsLst>
                  <a:gs pos="2000">
                    <a:srgbClr val="00A2D8"/>
                  </a:gs>
                  <a:gs pos="68000">
                    <a:srgbClr val="002060"/>
                  </a:gs>
                </a:gsLst>
                <a:lin ang="5400000" scaled="1"/>
                <a:tileRect/>
              </a:gradFill>
              <a:ln w="317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atte">
                <a:extrusionClr>
                  <a:srgbClr val="FF9966"/>
                </a:extrusion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6" name="Rektangel 26"/>
              <p:cNvSpPr>
                <a:spLocks noChangeArrowheads="1"/>
              </p:cNvSpPr>
              <p:nvPr/>
            </p:nvSpPr>
            <p:spPr bwMode="auto">
              <a:xfrm>
                <a:off x="2222236" y="2928331"/>
                <a:ext cx="2177143" cy="1373937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solidFill>
                    <a:srgbClr val="FFFFFF"/>
                  </a:solidFill>
                  <a:latin typeface="Calibri" charset="0"/>
                  <a:ea typeface="+mn-ea"/>
                </a:endParaRPr>
              </a:p>
            </p:txBody>
          </p:sp>
        </p:grpSp>
        <p:sp>
          <p:nvSpPr>
            <p:cNvPr id="7" name="Rektangel 27"/>
            <p:cNvSpPr>
              <a:spLocks noChangeArrowheads="1"/>
            </p:cNvSpPr>
            <p:nvPr/>
          </p:nvSpPr>
          <p:spPr bwMode="auto">
            <a:xfrm>
              <a:off x="5445425" y="4673473"/>
              <a:ext cx="2125662" cy="134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Infrastructure Layer</a:t>
              </a:r>
              <a:endParaRPr lang="en-US" sz="1400" b="1" noProof="1">
                <a:solidFill>
                  <a:srgbClr val="151616"/>
                </a:solidFill>
                <a:latin typeface="Calibri" pitchFamily="-108" charset="0"/>
                <a:cs typeface="Arial" charset="0"/>
              </a:endParaRP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Virtual Server Layer</a:t>
              </a:r>
              <a:endParaRPr lang="en-US" sz="1400" noProof="1">
                <a:solidFill>
                  <a:srgbClr val="151616"/>
                </a:solidFill>
                <a:latin typeface="Calibri" pitchFamily="-108" charset="0"/>
                <a:cs typeface="Arial" charset="0"/>
              </a:endParaRP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Storage Layer </a:t>
              </a: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Network Layer</a:t>
              </a:r>
              <a:endParaRPr lang="en-US" sz="1400" noProof="1">
                <a:solidFill>
                  <a:srgbClr val="151616"/>
                </a:solidFill>
                <a:latin typeface="Calibri" pitchFamily="-108" charset="0"/>
                <a:cs typeface="Arial" charset="0"/>
              </a:endParaRP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endParaRPr lang="en-US" sz="1400" noProof="1">
                <a:solidFill>
                  <a:srgbClr val="151616"/>
                </a:solidFill>
                <a:latin typeface="Calibri" pitchFamily="-108" charset="0"/>
                <a:cs typeface="Arial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65" y="1742279"/>
            <a:ext cx="2242455" cy="357447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506682" y="3529516"/>
            <a:ext cx="4218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17432" r="3155" b="-2340"/>
          <a:stretch/>
        </p:blipFill>
        <p:spPr>
          <a:xfrm>
            <a:off x="3188970" y="91439"/>
            <a:ext cx="2451086" cy="1878385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flipV="1">
            <a:off x="1943100" y="2491070"/>
            <a:ext cx="2566554" cy="780581"/>
          </a:xfrm>
          <a:prstGeom prst="bentConnector3">
            <a:avLst>
              <a:gd name="adj1" fmla="val 10020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70" y="4697228"/>
            <a:ext cx="2656172" cy="2123408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>
            <a:off x="1529542" y="3794760"/>
            <a:ext cx="3511088" cy="524940"/>
          </a:xfrm>
          <a:prstGeom prst="bentConnector3">
            <a:avLst>
              <a:gd name="adj1" fmla="val 10013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41100" y="5272877"/>
            <a:ext cx="232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Investment made in  production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63240" y="1969824"/>
            <a:ext cx="277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Just getting started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88970" y="4288989"/>
            <a:ext cx="275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Just getting started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5760" y="194310"/>
            <a:ext cx="203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Strategy</a:t>
            </a:r>
            <a:endParaRPr lang="en-US" sz="32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66" y="396032"/>
            <a:ext cx="2176619" cy="21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194310"/>
            <a:ext cx="203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Strategy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73039" y="2481580"/>
            <a:ext cx="2232025" cy="1933448"/>
            <a:chOff x="835026" y="3155950"/>
            <a:chExt cx="2232025" cy="1933448"/>
          </a:xfrm>
        </p:grpSpPr>
        <p:grpSp>
          <p:nvGrpSpPr>
            <p:cNvPr id="5" name="Gruppe 33"/>
            <p:cNvGrpSpPr>
              <a:grpSpLocks/>
            </p:cNvGrpSpPr>
            <p:nvPr/>
          </p:nvGrpSpPr>
          <p:grpSpPr bwMode="auto">
            <a:xfrm>
              <a:off x="835026" y="3155950"/>
              <a:ext cx="2232025" cy="1916113"/>
              <a:chOff x="2220686" y="2809504"/>
              <a:chExt cx="2177143" cy="1492764"/>
            </a:xfrm>
          </p:grpSpPr>
          <p:sp>
            <p:nvSpPr>
              <p:cNvPr id="6" name="Rektangel 31"/>
              <p:cNvSpPr/>
              <p:nvPr/>
            </p:nvSpPr>
            <p:spPr>
              <a:xfrm>
                <a:off x="2222235" y="2809504"/>
                <a:ext cx="2175594" cy="140990"/>
              </a:xfrm>
              <a:prstGeom prst="rect">
                <a:avLst/>
              </a:prstGeom>
              <a:gradFill flip="none" rotWithShape="1">
                <a:gsLst>
                  <a:gs pos="2000">
                    <a:srgbClr val="00A2D8"/>
                  </a:gs>
                  <a:gs pos="68000">
                    <a:srgbClr val="002060"/>
                  </a:gs>
                </a:gsLst>
                <a:lin ang="5400000" scaled="1"/>
                <a:tileRect/>
              </a:gradFill>
              <a:ln w="317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matte">
                <a:extrusionClr>
                  <a:srgbClr val="FF9966"/>
                </a:extrusionClr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" name="Rektangel 32"/>
              <p:cNvSpPr>
                <a:spLocks noChangeArrowheads="1"/>
              </p:cNvSpPr>
              <p:nvPr/>
            </p:nvSpPr>
            <p:spPr bwMode="auto">
              <a:xfrm>
                <a:off x="2220686" y="2928233"/>
                <a:ext cx="2177143" cy="1374035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solidFill>
                    <a:srgbClr val="FFFFFF"/>
                  </a:solidFill>
                  <a:latin typeface="Calibri" charset="0"/>
                  <a:ea typeface="+mn-ea"/>
                </a:endParaRPr>
              </a:p>
            </p:txBody>
          </p:sp>
        </p:grpSp>
        <p:sp>
          <p:nvSpPr>
            <p:cNvPr id="8" name="Rektangel 33"/>
            <p:cNvSpPr>
              <a:spLocks noChangeArrowheads="1"/>
            </p:cNvSpPr>
            <p:nvPr/>
          </p:nvSpPr>
          <p:spPr bwMode="auto">
            <a:xfrm>
              <a:off x="961073" y="3316605"/>
              <a:ext cx="1955800" cy="177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1400" b="1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Information Layer</a:t>
              </a:r>
              <a:endParaRPr lang="en-US" sz="1400" b="1" noProof="1">
                <a:solidFill>
                  <a:srgbClr val="151616"/>
                </a:solidFill>
                <a:latin typeface="Calibri" pitchFamily="-108" charset="0"/>
                <a:cs typeface="Arial" charset="0"/>
              </a:endParaRP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Unified data services </a:t>
              </a:r>
              <a:endParaRPr lang="en-US" sz="1400" noProof="1">
                <a:solidFill>
                  <a:srgbClr val="151616"/>
                </a:solidFill>
                <a:latin typeface="Calibri" pitchFamily="-108" charset="0"/>
                <a:cs typeface="Arial" charset="0"/>
              </a:endParaRP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Business intelligence</a:t>
              </a:r>
              <a:b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</a:br>
              <a: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  architecture  </a:t>
              </a: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Enterprise data</a:t>
              </a:r>
              <a:b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</a:br>
              <a:r>
                <a:rPr lang="en-US" sz="1400" noProof="1" smtClean="0">
                  <a:solidFill>
                    <a:srgbClr val="151616"/>
                  </a:solidFill>
                  <a:latin typeface="Calibri" pitchFamily="-108" charset="0"/>
                  <a:cs typeface="Arial" charset="0"/>
                </a:rPr>
                <a:t>  architecture</a:t>
              </a:r>
              <a:endParaRPr lang="en-US" sz="1400" noProof="1">
                <a:solidFill>
                  <a:srgbClr val="151616"/>
                </a:solidFill>
                <a:latin typeface="Calibri" pitchFamily="-108" charset="0"/>
                <a:cs typeface="Arial" charset="0"/>
              </a:endParaRP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endParaRPr lang="en-US" sz="1400" noProof="1">
                <a:solidFill>
                  <a:srgbClr val="151616"/>
                </a:solidFill>
                <a:latin typeface="Calibri" pitchFamily="-108" charset="0"/>
                <a:cs typeface="Arial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35" y="16398"/>
            <a:ext cx="3073702" cy="1974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0" y="2195904"/>
            <a:ext cx="3051810" cy="22594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0" y="4836919"/>
            <a:ext cx="3402330" cy="1961432"/>
          </a:xfrm>
          <a:prstGeom prst="rect">
            <a:avLst/>
          </a:prstGeom>
        </p:spPr>
      </p:pic>
      <p:cxnSp>
        <p:nvCxnSpPr>
          <p:cNvPr id="14" name="Elbow Connector 13"/>
          <p:cNvCxnSpPr>
            <a:endCxn id="30" idx="2"/>
          </p:cNvCxnSpPr>
          <p:nvPr/>
        </p:nvCxnSpPr>
        <p:spPr>
          <a:xfrm flipV="1">
            <a:off x="2080260" y="2355944"/>
            <a:ext cx="2571285" cy="70729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8830" y="3515837"/>
            <a:ext cx="3714750" cy="12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2068830" y="3954460"/>
            <a:ext cx="2583180" cy="467420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62335" y="1955834"/>
            <a:ext cx="277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Just getting started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14235" y="4371528"/>
            <a:ext cx="277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Just getting started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228885" y="1800882"/>
            <a:ext cx="277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Pending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83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688" y="4567547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" y="194310"/>
            <a:ext cx="203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Strategy</a:t>
            </a:r>
            <a:endParaRPr lang="en-US" sz="3200" dirty="0"/>
          </a:p>
        </p:txBody>
      </p:sp>
      <p:grpSp>
        <p:nvGrpSpPr>
          <p:cNvPr id="15" name="Gruppe 33"/>
          <p:cNvGrpSpPr>
            <a:grpSpLocks/>
          </p:cNvGrpSpPr>
          <p:nvPr/>
        </p:nvGrpSpPr>
        <p:grpSpPr bwMode="auto">
          <a:xfrm>
            <a:off x="38100" y="2489511"/>
            <a:ext cx="2230437" cy="1916113"/>
            <a:chOff x="2220686" y="2809504"/>
            <a:chExt cx="2177143" cy="1492764"/>
          </a:xfrm>
        </p:grpSpPr>
        <p:sp>
          <p:nvSpPr>
            <p:cNvPr id="16" name="Rektangel 21"/>
            <p:cNvSpPr/>
            <p:nvPr/>
          </p:nvSpPr>
          <p:spPr>
            <a:xfrm>
              <a:off x="2222236" y="2809504"/>
              <a:ext cx="2175593" cy="140990"/>
            </a:xfrm>
            <a:prstGeom prst="rect">
              <a:avLst/>
            </a:prstGeom>
            <a:gradFill flip="none" rotWithShape="1">
              <a:gsLst>
                <a:gs pos="2000">
                  <a:srgbClr val="00A2D8"/>
                </a:gs>
                <a:gs pos="68000">
                  <a:srgbClr val="002060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17" name="Rektangel 22"/>
            <p:cNvSpPr>
              <a:spLocks noChangeArrowheads="1"/>
            </p:cNvSpPr>
            <p:nvPr/>
          </p:nvSpPr>
          <p:spPr bwMode="auto">
            <a:xfrm>
              <a:off x="2220686" y="2928233"/>
              <a:ext cx="2177143" cy="137403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+mn-ea"/>
              </a:endParaRPr>
            </a:p>
          </p:txBody>
        </p:sp>
      </p:grpSp>
      <p:sp>
        <p:nvSpPr>
          <p:cNvPr id="21" name="Rektangel 23"/>
          <p:cNvSpPr>
            <a:spLocks noChangeArrowheads="1"/>
          </p:cNvSpPr>
          <p:nvPr/>
        </p:nvSpPr>
        <p:spPr bwMode="auto">
          <a:xfrm>
            <a:off x="142875" y="2670486"/>
            <a:ext cx="2125662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 </a:t>
            </a:r>
          </a:p>
          <a:p>
            <a:pPr defTabSz="801688">
              <a:spcBef>
                <a:spcPct val="20000"/>
              </a:spcBef>
            </a:pPr>
            <a:r>
              <a:rPr lang="en-US" sz="1400" b="1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Interaction Layer</a:t>
            </a:r>
            <a:endParaRPr lang="en-US" sz="1400" b="1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 Support Services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 Application Services</a:t>
            </a: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 Communication Services 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1" y="49599"/>
            <a:ext cx="2497839" cy="2497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54" y="2381641"/>
            <a:ext cx="2999772" cy="2045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7" y="5909453"/>
            <a:ext cx="1514686" cy="485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49" y="5861705"/>
            <a:ext cx="1051020" cy="879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31" y="5804663"/>
            <a:ext cx="1362265" cy="695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97" y="5355945"/>
            <a:ext cx="3660323" cy="413018"/>
          </a:xfrm>
          <a:prstGeom prst="rect">
            <a:avLst/>
          </a:prstGeom>
        </p:spPr>
      </p:pic>
      <p:cxnSp>
        <p:nvCxnSpPr>
          <p:cNvPr id="26" name="Elbow Connector 25"/>
          <p:cNvCxnSpPr/>
          <p:nvPr/>
        </p:nvCxnSpPr>
        <p:spPr>
          <a:xfrm flipV="1">
            <a:off x="1943100" y="2910642"/>
            <a:ext cx="2628900" cy="430798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02948" y="2561357"/>
            <a:ext cx="277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Just getting started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228885" y="1800882"/>
            <a:ext cx="277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Pending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84807" y="4695777"/>
            <a:ext cx="277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Well under way</a:t>
            </a:r>
            <a:endParaRPr lang="en-US" sz="20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43100" y="3615208"/>
            <a:ext cx="40905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385" name="Elbow Connector 16384"/>
          <p:cNvCxnSpPr/>
          <p:nvPr/>
        </p:nvCxnSpPr>
        <p:spPr>
          <a:xfrm>
            <a:off x="2268537" y="3874770"/>
            <a:ext cx="2303463" cy="635804"/>
          </a:xfrm>
          <a:prstGeom prst="bentConnector3">
            <a:avLst>
              <a:gd name="adj1" fmla="val 10011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4412"/>
          <a:stretch/>
        </p:blipFill>
        <p:spPr>
          <a:xfrm>
            <a:off x="3602227" y="1211580"/>
            <a:ext cx="1939546" cy="2971483"/>
          </a:xfrm>
        </p:spPr>
      </p:pic>
      <p:sp>
        <p:nvSpPr>
          <p:cNvPr id="5" name="TextBox 4"/>
          <p:cNvSpPr txBox="1"/>
          <p:nvPr/>
        </p:nvSpPr>
        <p:spPr>
          <a:xfrm>
            <a:off x="3549015" y="4183063"/>
            <a:ext cx="204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This…..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16" y="1060968"/>
            <a:ext cx="7266848" cy="4297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3055" y="5509400"/>
            <a:ext cx="204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this…..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790" y="2377440"/>
            <a:ext cx="518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Discussion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07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4E9DBE-A48A-42A4-BC2E-428F51C2B2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</Template>
  <TotalTime>952</TotalTime>
  <Words>176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Reaction</vt:lpstr>
      <vt:lpstr>Reaction</vt:lpstr>
      <vt:lpstr>PowerPoint Presentation</vt:lpstr>
      <vt:lpstr>PowerPoint Presentation</vt:lpstr>
      <vt:lpstr>PowerPoint Presentation</vt:lpstr>
      <vt:lpstr>The Result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Beard</dc:creator>
  <cp:lastModifiedBy>Lisa Corcoran</cp:lastModifiedBy>
  <cp:revision>45</cp:revision>
  <dcterms:created xsi:type="dcterms:W3CDTF">2012-09-06T17:07:47Z</dcterms:created>
  <dcterms:modified xsi:type="dcterms:W3CDTF">2013-03-06T01:49:46Z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TC018754819991</vt:lpwstr>
  </property>
</Properties>
</file>