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73" r:id="rId2"/>
    <p:sldId id="312" r:id="rId3"/>
    <p:sldId id="257" r:id="rId4"/>
    <p:sldId id="258" r:id="rId5"/>
    <p:sldId id="307" r:id="rId6"/>
    <p:sldId id="276" r:id="rId7"/>
    <p:sldId id="274" r:id="rId8"/>
    <p:sldId id="277" r:id="rId9"/>
    <p:sldId id="275" r:id="rId10"/>
    <p:sldId id="290" r:id="rId11"/>
    <p:sldId id="259" r:id="rId12"/>
    <p:sldId id="279" r:id="rId13"/>
    <p:sldId id="306" r:id="rId14"/>
    <p:sldId id="278" r:id="rId15"/>
    <p:sldId id="280" r:id="rId16"/>
    <p:sldId id="281" r:id="rId17"/>
    <p:sldId id="308" r:id="rId18"/>
    <p:sldId id="305" r:id="rId19"/>
    <p:sldId id="261" r:id="rId20"/>
    <p:sldId id="282" r:id="rId21"/>
    <p:sldId id="262" r:id="rId22"/>
    <p:sldId id="284" r:id="rId23"/>
    <p:sldId id="309" r:id="rId24"/>
    <p:sldId id="291" r:id="rId25"/>
    <p:sldId id="310" r:id="rId26"/>
    <p:sldId id="263" r:id="rId27"/>
    <p:sldId id="285" r:id="rId28"/>
    <p:sldId id="264" r:id="rId29"/>
    <p:sldId id="311" r:id="rId30"/>
    <p:sldId id="313" r:id="rId31"/>
    <p:sldId id="265" r:id="rId32"/>
    <p:sldId id="303" r:id="rId33"/>
    <p:sldId id="314" r:id="rId34"/>
    <p:sldId id="267" r:id="rId35"/>
    <p:sldId id="292" r:id="rId36"/>
    <p:sldId id="293" r:id="rId37"/>
    <p:sldId id="298" r:id="rId38"/>
    <p:sldId id="297" r:id="rId39"/>
    <p:sldId id="299" r:id="rId40"/>
    <p:sldId id="268" r:id="rId41"/>
    <p:sldId id="304" r:id="rId42"/>
    <p:sldId id="294" r:id="rId43"/>
    <p:sldId id="300" r:id="rId44"/>
    <p:sldId id="270" r:id="rId45"/>
    <p:sldId id="286" r:id="rId46"/>
    <p:sldId id="295" r:id="rId47"/>
    <p:sldId id="271" r:id="rId48"/>
    <p:sldId id="287" r:id="rId49"/>
    <p:sldId id="288" r:id="rId50"/>
    <p:sldId id="289" r:id="rId51"/>
    <p:sldId id="301" r:id="rId52"/>
    <p:sldId id="302"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2D3"/>
    <a:srgbClr val="D2ECB6"/>
    <a:srgbClr val="ECCBCA"/>
    <a:srgbClr val="EAC0D5"/>
    <a:srgbClr val="B6EAEA"/>
    <a:srgbClr val="D7AE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937" autoAdjust="0"/>
  </p:normalViewPr>
  <p:slideViewPr>
    <p:cSldViewPr>
      <p:cViewPr varScale="1">
        <p:scale>
          <a:sx n="64" d="100"/>
          <a:sy n="64" d="100"/>
        </p:scale>
        <p:origin x="1930" y="67"/>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72C2F-87E3-49CF-8F4B-CC69A6F33188}" type="datetimeFigureOut">
              <a:rPr lang="en-US" smtClean="0"/>
              <a:t>1/26/2016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C1D3B-786F-49D1-8773-1587D89714F3}" type="slidenum">
              <a:rPr lang="en-US" smtClean="0"/>
              <a:t>‹#›</a:t>
            </a:fld>
            <a:endParaRPr lang="en-US"/>
          </a:p>
        </p:txBody>
      </p:sp>
    </p:spTree>
    <p:extLst>
      <p:ext uri="{BB962C8B-B14F-4D97-AF65-F5344CB8AC3E}">
        <p14:creationId xmlns:p14="http://schemas.microsoft.com/office/powerpoint/2010/main" val="1427385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a:t>
            </a:fld>
            <a:endParaRPr lang="en-US"/>
          </a:p>
        </p:txBody>
      </p:sp>
    </p:spTree>
    <p:extLst>
      <p:ext uri="{BB962C8B-B14F-4D97-AF65-F5344CB8AC3E}">
        <p14:creationId xmlns:p14="http://schemas.microsoft.com/office/powerpoint/2010/main" val="22047323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a:t>
            </a:r>
            <a:r>
              <a:rPr lang="en-US" baseline="0" dirty="0" smtClean="0"/>
              <a:t> the comma is after *all* the words—a whole clause—associated with “although.” The word “although” always has its own clause that goes with it, whether before or after the independent clause. It prepares readers that there will be two contrasting clauses inside a sentence. Find the subject of the independent clause first, then put a comma before it (after the although clause).</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17</a:t>
            </a:fld>
            <a:endParaRPr lang="en-US"/>
          </a:p>
        </p:txBody>
      </p:sp>
    </p:spTree>
    <p:extLst>
      <p:ext uri="{BB962C8B-B14F-4D97-AF65-F5344CB8AC3E}">
        <p14:creationId xmlns:p14="http://schemas.microsoft.com/office/powerpoint/2010/main" val="3307776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transition</a:t>
            </a:r>
            <a:r>
              <a:rPr lang="en-US" baseline="0" dirty="0" smtClean="0"/>
              <a:t> element acts as the introduction of the second independent clause after a semicolon. SV; TE, SV. Again, look for the subject of the independent clause, then place the comma between it and the introductory word group. </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18</a:t>
            </a:fld>
            <a:endParaRPr lang="en-US"/>
          </a:p>
        </p:txBody>
      </p:sp>
    </p:spTree>
    <p:extLst>
      <p:ext uri="{BB962C8B-B14F-4D97-AF65-F5344CB8AC3E}">
        <p14:creationId xmlns:p14="http://schemas.microsoft.com/office/powerpoint/2010/main" val="593425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mnemonic and nickname</a:t>
            </a:r>
            <a:r>
              <a:rPr lang="en-US" baseline="0" dirty="0" smtClean="0"/>
              <a:t> </a:t>
            </a:r>
            <a:r>
              <a:rPr lang="en-US" dirty="0" smtClean="0"/>
              <a:t>for “for, and, nor” etc. is “FANBOYS.” Their grammar book name is “coordinating conjunctions,” and they are intended for connecting independent clauses within</a:t>
            </a:r>
            <a:r>
              <a:rPr lang="en-US" baseline="0" dirty="0" smtClean="0"/>
              <a:t> a sentence that doesn’t use a semicolon.</a:t>
            </a:r>
            <a:r>
              <a:rPr lang="en-US" dirty="0" smtClean="0"/>
              <a:t> </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19</a:t>
            </a:fld>
            <a:endParaRPr lang="en-US"/>
          </a:p>
        </p:txBody>
      </p:sp>
    </p:spTree>
    <p:extLst>
      <p:ext uri="{BB962C8B-B14F-4D97-AF65-F5344CB8AC3E}">
        <p14:creationId xmlns:p14="http://schemas.microsoft.com/office/powerpoint/2010/main" val="3289355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 time there is a new subject in the same sentence, that second independent</a:t>
            </a:r>
            <a:r>
              <a:rPr lang="en-US" baseline="0" dirty="0" smtClean="0"/>
              <a:t> clause can be joined with a comma and one of the FANBOYS to show the relationship between the clauses. </a:t>
            </a:r>
            <a:r>
              <a:rPr lang="en-US" dirty="0" smtClean="0"/>
              <a:t>This </a:t>
            </a:r>
            <a:r>
              <a:rPr lang="en-US" dirty="0" smtClean="0"/>
              <a:t>pattern of comma + coordinating conjunction to join independent</a:t>
            </a:r>
            <a:r>
              <a:rPr lang="en-US" baseline="0" dirty="0" smtClean="0"/>
              <a:t> clauses </a:t>
            </a:r>
            <a:r>
              <a:rPr lang="en-US" dirty="0" smtClean="0"/>
              <a:t>should</a:t>
            </a:r>
            <a:r>
              <a:rPr lang="en-US" baseline="0" dirty="0" smtClean="0"/>
              <a:t> be used no more than twice in a single sentence. Having more than three independent clauses in one sentence can often cause readers to have to re-read the sentence.</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20</a:t>
            </a:fld>
            <a:endParaRPr lang="en-US"/>
          </a:p>
        </p:txBody>
      </p:sp>
    </p:spTree>
    <p:extLst>
      <p:ext uri="{BB962C8B-B14F-4D97-AF65-F5344CB8AC3E}">
        <p14:creationId xmlns:p14="http://schemas.microsoft.com/office/powerpoint/2010/main" val="24830538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actions done</a:t>
            </a:r>
            <a:r>
              <a:rPr lang="en-US" baseline="0" dirty="0" smtClean="0"/>
              <a:t> by the same subject is called a compound predicate. </a:t>
            </a:r>
            <a:r>
              <a:rPr lang="en-US" dirty="0" smtClean="0"/>
              <a:t>The </a:t>
            </a:r>
            <a:r>
              <a:rPr lang="en-US" dirty="0" smtClean="0"/>
              <a:t>phrases “ate a sandwich” and “drank some ginger ale” are the two verbs being done by the same</a:t>
            </a:r>
            <a:r>
              <a:rPr lang="en-US" baseline="0" dirty="0" smtClean="0"/>
              <a:t> subject “I.” With this kind of sentence, there is no need for any commas.</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21</a:t>
            </a:fld>
            <a:endParaRPr lang="en-US"/>
          </a:p>
        </p:txBody>
      </p:sp>
    </p:spTree>
    <p:extLst>
      <p:ext uri="{BB962C8B-B14F-4D97-AF65-F5344CB8AC3E}">
        <p14:creationId xmlns:p14="http://schemas.microsoft.com/office/powerpoint/2010/main" val="21051102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just a pair of verbs here--“controls expenses” and “invests surplus dollars . . .”--so no</a:t>
            </a:r>
            <a:r>
              <a:rPr lang="en-US" baseline="0" dirty="0" smtClean="0"/>
              <a:t> comma.</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22</a:t>
            </a:fld>
            <a:endParaRPr lang="en-US"/>
          </a:p>
        </p:txBody>
      </p:sp>
    </p:spTree>
    <p:extLst>
      <p:ext uri="{BB962C8B-B14F-4D97-AF65-F5344CB8AC3E}">
        <p14:creationId xmlns:p14="http://schemas.microsoft.com/office/powerpoint/2010/main" val="2119669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examples</a:t>
            </a:r>
            <a:r>
              <a:rPr lang="en-US" baseline="0" dirty="0" smtClean="0"/>
              <a:t> here . . .</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23</a:t>
            </a:fld>
            <a:endParaRPr lang="en-US"/>
          </a:p>
        </p:txBody>
      </p:sp>
    </p:spTree>
    <p:extLst>
      <p:ext uri="{BB962C8B-B14F-4D97-AF65-F5344CB8AC3E}">
        <p14:creationId xmlns:p14="http://schemas.microsoft.com/office/powerpoint/2010/main" val="28337392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between a pair of </a:t>
            </a:r>
            <a:r>
              <a:rPr lang="en-US" i="1" dirty="0" smtClean="0"/>
              <a:t>that clauses </a:t>
            </a:r>
            <a:r>
              <a:rPr lang="en-US" dirty="0" smtClean="0"/>
              <a:t>there is no comma,</a:t>
            </a:r>
            <a:r>
              <a:rPr lang="en-US" baseline="0" dirty="0" smtClean="0"/>
              <a:t> only “and.”</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24</a:t>
            </a:fld>
            <a:endParaRPr lang="en-US"/>
          </a:p>
        </p:txBody>
      </p:sp>
    </p:spTree>
    <p:extLst>
      <p:ext uri="{BB962C8B-B14F-4D97-AF65-F5344CB8AC3E}">
        <p14:creationId xmlns:p14="http://schemas.microsoft.com/office/powerpoint/2010/main" val="4182060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25</a:t>
            </a:fld>
            <a:endParaRPr lang="en-US"/>
          </a:p>
        </p:txBody>
      </p:sp>
    </p:spTree>
    <p:extLst>
      <p:ext uri="{BB962C8B-B14F-4D97-AF65-F5344CB8AC3E}">
        <p14:creationId xmlns:p14="http://schemas.microsoft.com/office/powerpoint/2010/main" val="1684401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version of the comma between clauses is when there is</a:t>
            </a:r>
            <a:r>
              <a:rPr lang="en-US" baseline="0" dirty="0" smtClean="0"/>
              <a:t> an independent clause and then a separate optional element in the sentence.</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26</a:t>
            </a:fld>
            <a:endParaRPr lang="en-US"/>
          </a:p>
        </p:txBody>
      </p:sp>
    </p:spTree>
    <p:extLst>
      <p:ext uri="{BB962C8B-B14F-4D97-AF65-F5344CB8AC3E}">
        <p14:creationId xmlns:p14="http://schemas.microsoft.com/office/powerpoint/2010/main" val="1551207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4</a:t>
            </a:fld>
            <a:endParaRPr lang="en-US"/>
          </a:p>
        </p:txBody>
      </p:sp>
    </p:spTree>
    <p:extLst>
      <p:ext uri="{BB962C8B-B14F-4D97-AF65-F5344CB8AC3E}">
        <p14:creationId xmlns:p14="http://schemas.microsoft.com/office/powerpoint/2010/main" val="1932180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this slide, the first sentence has an intro and independent clause (IC), then an optional element—a dependent clause (in italics)—that only makes sense by joining onto the IC. A “which clause” is almost always optional in a sentence.</a:t>
            </a:r>
          </a:p>
          <a:p>
            <a:endParaRPr lang="en-US" baseline="0" dirty="0" smtClean="0"/>
          </a:p>
          <a:p>
            <a:r>
              <a:rPr lang="en-US" baseline="0" dirty="0" smtClean="0"/>
              <a:t>The second sentence starts with the independent clause, then has additional information. The additional info, however, is a separate part of the sentence, so it gets a comma to mark between the clause and the phrase.</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27</a:t>
            </a:fld>
            <a:endParaRPr lang="en-US"/>
          </a:p>
        </p:txBody>
      </p:sp>
    </p:spTree>
    <p:extLst>
      <p:ext uri="{BB962C8B-B14F-4D97-AF65-F5344CB8AC3E}">
        <p14:creationId xmlns:p14="http://schemas.microsoft.com/office/powerpoint/2010/main" val="1652284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have the IC</a:t>
            </a:r>
            <a:r>
              <a:rPr lang="en-US" baseline="0" dirty="0" smtClean="0"/>
              <a:t> about Elvis, then a phrase to add more information about the first part of the statement. The comma goes between the part that can stand as a complete sentence (the IC) and the phrase that is hanging onto it.</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28</a:t>
            </a:fld>
            <a:endParaRPr lang="en-US"/>
          </a:p>
        </p:txBody>
      </p:sp>
    </p:spTree>
    <p:extLst>
      <p:ext uri="{BB962C8B-B14F-4D97-AF65-F5344CB8AC3E}">
        <p14:creationId xmlns:p14="http://schemas.microsoft.com/office/powerpoint/2010/main" val="22381227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we have two parts of a sentence that could each stand on its own as a complete</a:t>
            </a:r>
            <a:r>
              <a:rPr lang="en-US" baseline="0" dirty="0" smtClean="0"/>
              <a:t> sentence, then we need to put a comma after the first IC. The comma goes before the coordinating conjunctions (one of the FANBOYS) that joins the second independent clause.</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29</a:t>
            </a:fld>
            <a:endParaRPr lang="en-US"/>
          </a:p>
        </p:txBody>
      </p:sp>
    </p:spTree>
    <p:extLst>
      <p:ext uri="{BB962C8B-B14F-4D97-AF65-F5344CB8AC3E}">
        <p14:creationId xmlns:p14="http://schemas.microsoft.com/office/powerpoint/2010/main" val="4125367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choice of which of the FANBOYS depends on the relationship between the independent</a:t>
            </a:r>
            <a:r>
              <a:rPr lang="en-US" baseline="0" dirty="0" smtClean="0"/>
              <a:t> clauses. These clauses are in contrast to each other, so “but” was appropriate. A comma is always placed before the coordinating conjunction relating independent clauses in MLA style.</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30</a:t>
            </a:fld>
            <a:endParaRPr lang="en-US"/>
          </a:p>
        </p:txBody>
      </p:sp>
    </p:spTree>
    <p:extLst>
      <p:ext uri="{BB962C8B-B14F-4D97-AF65-F5344CB8AC3E}">
        <p14:creationId xmlns:p14="http://schemas.microsoft.com/office/powerpoint/2010/main" val="1030227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sentence, “celery” is a subject and “contains” is its verb.</a:t>
            </a:r>
            <a:r>
              <a:rPr lang="en-US" baseline="0" dirty="0" smtClean="0"/>
              <a:t> Between them, the phrase “for example” is being inserted and it needs a comma before and after it to separate it from the subject and verb.</a:t>
            </a:r>
          </a:p>
          <a:p>
            <a:endParaRPr lang="en-US" baseline="0" dirty="0" smtClean="0"/>
          </a:p>
        </p:txBody>
      </p:sp>
      <p:sp>
        <p:nvSpPr>
          <p:cNvPr id="4" name="Slide Number Placeholder 3"/>
          <p:cNvSpPr>
            <a:spLocks noGrp="1"/>
          </p:cNvSpPr>
          <p:nvPr>
            <p:ph type="sldNum" sz="quarter" idx="10"/>
          </p:nvPr>
        </p:nvSpPr>
        <p:spPr/>
        <p:txBody>
          <a:bodyPr/>
          <a:lstStyle/>
          <a:p>
            <a:fld id="{D55C1D3B-786F-49D1-8773-1587D89714F3}" type="slidenum">
              <a:rPr lang="en-US" smtClean="0"/>
              <a:t>32</a:t>
            </a:fld>
            <a:endParaRPr lang="en-US"/>
          </a:p>
        </p:txBody>
      </p:sp>
    </p:spTree>
    <p:extLst>
      <p:ext uri="{BB962C8B-B14F-4D97-AF65-F5344CB8AC3E}">
        <p14:creationId xmlns:p14="http://schemas.microsoft.com/office/powerpoint/2010/main" val="12506199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Here, the example list “</a:t>
            </a:r>
            <a:r>
              <a:rPr lang="en-US" sz="11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as blueberries, cranberries, and black cherries</a:t>
            </a:r>
            <a:r>
              <a:rPr lang="en-US" sz="1200" b="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1200" b="0" dirty="0" smtClean="0">
                <a:latin typeface="Arial" panose="020B0604020202020204" pitchFamily="34" charset="0"/>
                <a:cs typeface="Arial" panose="020B0604020202020204" pitchFamily="34" charset="0"/>
              </a:rPr>
              <a:t> is being inserted</a:t>
            </a:r>
            <a:r>
              <a:rPr lang="en-US" sz="1200" b="0" baseline="0" dirty="0" smtClean="0">
                <a:latin typeface="Arial" panose="020B0604020202020204" pitchFamily="34" charset="0"/>
                <a:cs typeface="Arial" panose="020B0604020202020204" pitchFamily="34" charset="0"/>
              </a:rPr>
              <a:t> between the subject “dark bitter fruits” and the verb “have.” The list gets list commas, and as an insertion it gets insertion commas as well.</a:t>
            </a:r>
            <a:endParaRPr lang="en-US" b="0" dirty="0" smtClean="0"/>
          </a:p>
          <a:p>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33</a:t>
            </a:fld>
            <a:endParaRPr lang="en-US"/>
          </a:p>
        </p:txBody>
      </p:sp>
    </p:spTree>
    <p:extLst>
      <p:ext uri="{BB962C8B-B14F-4D97-AF65-F5344CB8AC3E}">
        <p14:creationId xmlns:p14="http://schemas.microsoft.com/office/powerpoint/2010/main" val="1190415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doesn’t matter what kind of sentence part</a:t>
            </a:r>
            <a:r>
              <a:rPr lang="en-US" baseline="0" dirty="0" smtClean="0"/>
              <a:t> i</a:t>
            </a:r>
            <a:r>
              <a:rPr lang="en-US" dirty="0" smtClean="0"/>
              <a:t>s being inserted.</a:t>
            </a:r>
            <a:r>
              <a:rPr lang="en-US" baseline="0" dirty="0" smtClean="0"/>
              <a:t> It could be a “which clause.” </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34</a:t>
            </a:fld>
            <a:endParaRPr lang="en-US"/>
          </a:p>
        </p:txBody>
      </p:sp>
    </p:spTree>
    <p:extLst>
      <p:ext uri="{BB962C8B-B14F-4D97-AF65-F5344CB8AC3E}">
        <p14:creationId xmlns:p14="http://schemas.microsoft.com/office/powerpoint/2010/main" val="3934673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independent clause is “The helicopter</a:t>
            </a:r>
            <a:r>
              <a:rPr lang="en-US" baseline="0" dirty="0" smtClean="0"/>
              <a:t> circled above.” The descriptive phrase starting with the preposition “with” is being inserted between the subject and verb, so it takes commas before and after it.</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35</a:t>
            </a:fld>
            <a:endParaRPr lang="en-US"/>
          </a:p>
        </p:txBody>
      </p:sp>
    </p:spTree>
    <p:extLst>
      <p:ext uri="{BB962C8B-B14F-4D97-AF65-F5344CB8AC3E}">
        <p14:creationId xmlns:p14="http://schemas.microsoft.com/office/powerpoint/2010/main" val="11178972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appositive is a phrase</a:t>
            </a:r>
            <a:r>
              <a:rPr lang="en-US" baseline="0" dirty="0" smtClean="0"/>
              <a:t> that renames a noun. After the noun phrase “Darwin’s most important book,” which in itself is a pretty specific noun, the title is given to identify it even more clearly. The title is not essential to the noun, however, and it is being inserted between the subject and verb, so it has commas before and after it.</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36</a:t>
            </a:fld>
            <a:endParaRPr lang="en-US"/>
          </a:p>
        </p:txBody>
      </p:sp>
    </p:spTree>
    <p:extLst>
      <p:ext uri="{BB962C8B-B14F-4D97-AF65-F5344CB8AC3E}">
        <p14:creationId xmlns:p14="http://schemas.microsoft.com/office/powerpoint/2010/main" val="20428463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however, the song title is essential to identify</a:t>
            </a:r>
            <a:r>
              <a:rPr lang="en-US" baseline="0" dirty="0" smtClean="0"/>
              <a:t> the subject noun—without it we wouldn’t </a:t>
            </a:r>
            <a:r>
              <a:rPr lang="en-US" baseline="0" dirty="0" smtClean="0"/>
              <a:t>really know what the subject is—and </a:t>
            </a:r>
            <a:r>
              <a:rPr lang="en-US" baseline="0" dirty="0" smtClean="0"/>
              <a:t>it is not an insertion.</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37</a:t>
            </a:fld>
            <a:endParaRPr lang="en-US"/>
          </a:p>
        </p:txBody>
      </p:sp>
    </p:spTree>
    <p:extLst>
      <p:ext uri="{BB962C8B-B14F-4D97-AF65-F5344CB8AC3E}">
        <p14:creationId xmlns:p14="http://schemas.microsoft.com/office/powerpoint/2010/main" val="714736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will be more explanation and demonstrations in later slides.</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5</a:t>
            </a:fld>
            <a:endParaRPr lang="en-US"/>
          </a:p>
        </p:txBody>
      </p:sp>
    </p:spTree>
    <p:extLst>
      <p:ext uri="{BB962C8B-B14F-4D97-AF65-F5344CB8AC3E}">
        <p14:creationId xmlns:p14="http://schemas.microsoft.com/office/powerpoint/2010/main" val="37932595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description “made with coconut” is essential to know which cake is being </a:t>
            </a:r>
            <a:r>
              <a:rPr lang="en-US" dirty="0" smtClean="0"/>
              <a:t>discussed; in other words, it’s essential to the subject, </a:t>
            </a:r>
            <a:r>
              <a:rPr lang="en-US" dirty="0" smtClean="0"/>
              <a:t>so no commas are used.</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38</a:t>
            </a:fld>
            <a:endParaRPr lang="en-US"/>
          </a:p>
        </p:txBody>
      </p:sp>
    </p:spTree>
    <p:extLst>
      <p:ext uri="{BB962C8B-B14F-4D97-AF65-F5344CB8AC3E}">
        <p14:creationId xmlns:p14="http://schemas.microsoft.com/office/powerpoint/2010/main" val="10290705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instead, we were discussing one cake, and from that context we did not have to know its distinguishing ingredient, then the description would be a nonessential insertion and get commas before and after it.</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39</a:t>
            </a:fld>
            <a:endParaRPr lang="en-US"/>
          </a:p>
        </p:txBody>
      </p:sp>
    </p:spTree>
    <p:extLst>
      <p:ext uri="{BB962C8B-B14F-4D97-AF65-F5344CB8AC3E}">
        <p14:creationId xmlns:p14="http://schemas.microsoft.com/office/powerpoint/2010/main" val="30307733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items in a list are distinct from each other, a comma separates them.</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40</a:t>
            </a:fld>
            <a:endParaRPr lang="en-US"/>
          </a:p>
        </p:txBody>
      </p:sp>
    </p:spTree>
    <p:extLst>
      <p:ext uri="{BB962C8B-B14F-4D97-AF65-F5344CB8AC3E}">
        <p14:creationId xmlns:p14="http://schemas.microsoft.com/office/powerpoint/2010/main" val="14042633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a pair of things combined make one item, then there is no comma. </a:t>
            </a:r>
            <a:r>
              <a:rPr lang="en-US" dirty="0" smtClean="0"/>
              <a:t>Even </a:t>
            </a:r>
            <a:r>
              <a:rPr lang="en-US" dirty="0" smtClean="0"/>
              <a:t>though there</a:t>
            </a:r>
            <a:r>
              <a:rPr lang="en-US" baseline="0" dirty="0" smtClean="0"/>
              <a:t> is an “and” in “macaroni and cheese,” it is only one item in the list.</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41</a:t>
            </a:fld>
            <a:endParaRPr lang="en-US"/>
          </a:p>
        </p:txBody>
      </p:sp>
    </p:spTree>
    <p:extLst>
      <p:ext uri="{BB962C8B-B14F-4D97-AF65-F5344CB8AC3E}">
        <p14:creationId xmlns:p14="http://schemas.microsoft.com/office/powerpoint/2010/main" val="7645071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Think of each adjective</a:t>
            </a:r>
            <a:r>
              <a:rPr lang="en-US" baseline="0" dirty="0" smtClean="0"/>
              <a:t> as having “and” between them. If each adjective can be seen as describing the noun separately, for the sake of avoiding a lot of “ands” we use commas. Separately, they are no-good rascal, low-down rascal, dirty rascal, rotten rascal; as a list, they are as shown in the slide.</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42</a:t>
            </a:fld>
            <a:endParaRPr lang="en-US"/>
          </a:p>
        </p:txBody>
      </p:sp>
    </p:spTree>
    <p:extLst>
      <p:ext uri="{BB962C8B-B14F-4D97-AF65-F5344CB8AC3E}">
        <p14:creationId xmlns:p14="http://schemas.microsoft.com/office/powerpoint/2010/main" val="30631408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cumulative adjectives, the order of words builds one on the others. We start with “gray shapes” as one noun phrase, then “large” builds on “gray shapes,” and finally the number of them</a:t>
            </a:r>
            <a:r>
              <a:rPr lang="en-US" baseline="0" dirty="0" smtClean="0"/>
              <a:t> is added on. It wouldn’t mean the same--and would likely be seen as ungrammatical--if the order were changed, so no commas.</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43</a:t>
            </a:fld>
            <a:endParaRPr lang="en-US"/>
          </a:p>
        </p:txBody>
      </p:sp>
    </p:spTree>
    <p:extLst>
      <p:ext uri="{BB962C8B-B14F-4D97-AF65-F5344CB8AC3E}">
        <p14:creationId xmlns:p14="http://schemas.microsoft.com/office/powerpoint/2010/main" val="356232519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are</a:t>
            </a:r>
            <a:r>
              <a:rPr lang="en-US" baseline="0" dirty="0" smtClean="0"/>
              <a:t> many of the one-word additions to independent clauses that are a separate section of a sentence and require a comma.</a:t>
            </a:r>
            <a:endParaRPr lang="en-US" dirty="0" smtClean="0"/>
          </a:p>
          <a:p>
            <a:r>
              <a:rPr lang="en-US" dirty="0" smtClean="0"/>
              <a:t>“</a:t>
            </a:r>
            <a:r>
              <a:rPr lang="en-US" dirty="0" smtClean="0"/>
              <a:t>Direct address</a:t>
            </a:r>
            <a:r>
              <a:rPr lang="en-US" baseline="0" dirty="0" smtClean="0"/>
              <a:t>” includes anything that names the other person in a dialogue, including the </a:t>
            </a:r>
            <a:r>
              <a:rPr lang="en-US" baseline="0" dirty="0" smtClean="0"/>
              <a:t>reader, such as in a letter or other message.</a:t>
            </a:r>
          </a:p>
          <a:p>
            <a:r>
              <a:rPr lang="en-US" baseline="0" dirty="0" smtClean="0"/>
              <a:t>Interrogative tags are the polite, conversation-continuing questions that keep a statement from being too abrupt.</a:t>
            </a:r>
          </a:p>
          <a:p>
            <a:r>
              <a:rPr lang="en-US" baseline="0" dirty="0" smtClean="0"/>
              <a:t>An interjection is kind of an introduction, but it’s almost more like a comment outside of the independent clause, and as such it is separate part of the sentence offset with a comma. This is also true with afterthoughts, additions that can’t stand alone but comment on the statement they’re in.</a:t>
            </a:r>
          </a:p>
          <a:p>
            <a:r>
              <a:rPr lang="en-US" baseline="0" dirty="0" smtClean="0"/>
              <a:t>The next slides have examples.</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44</a:t>
            </a:fld>
            <a:endParaRPr lang="en-US"/>
          </a:p>
        </p:txBody>
      </p:sp>
    </p:spTree>
    <p:extLst>
      <p:ext uri="{BB962C8B-B14F-4D97-AF65-F5344CB8AC3E}">
        <p14:creationId xmlns:p14="http://schemas.microsoft.com/office/powerpoint/2010/main" val="321435717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direct</a:t>
            </a:r>
            <a:r>
              <a:rPr lang="en-US" baseline="0" dirty="0" smtClean="0"/>
              <a:t> address can start a sentence or be inserted </a:t>
            </a:r>
            <a:r>
              <a:rPr lang="en-US" baseline="0" dirty="0" smtClean="0"/>
              <a:t>into a sentence after the independent clause.</a:t>
            </a:r>
            <a:endParaRPr lang="en-US" baseline="0" dirty="0" smtClean="0"/>
          </a:p>
          <a:p>
            <a:endParaRPr lang="en-US" baseline="0" dirty="0" smtClean="0"/>
          </a:p>
          <a:p>
            <a:r>
              <a:rPr lang="en-US" baseline="0" dirty="0" smtClean="0"/>
              <a:t>A yes/no tag could also be seen as a specific kind of introductory element.</a:t>
            </a:r>
          </a:p>
          <a:p>
            <a:endParaRPr lang="en-US" baseline="0" dirty="0" smtClean="0"/>
          </a:p>
          <a:p>
            <a:r>
              <a:rPr lang="en-US" baseline="0" dirty="0" smtClean="0"/>
              <a:t>An interrogative tag follows a statement clause with a question inviting a response. Because the tag is separate from the independent clause, a comma goes between them. The interrogative tag then turns the whole sentence into a question and is followed by a question mark.</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45</a:t>
            </a:fld>
            <a:endParaRPr lang="en-US"/>
          </a:p>
        </p:txBody>
      </p:sp>
    </p:spTree>
    <p:extLst>
      <p:ext uri="{BB962C8B-B14F-4D97-AF65-F5344CB8AC3E}">
        <p14:creationId xmlns:p14="http://schemas.microsoft.com/office/powerpoint/2010/main" val="39210493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a quotation</a:t>
            </a:r>
            <a:r>
              <a:rPr lang="en-US" baseline="0" dirty="0" smtClean="0"/>
              <a:t> ends with a comma, MLA and APA styles say to put the comma before the close quotes</a:t>
            </a:r>
            <a:r>
              <a:rPr lang="en-US" baseline="0" dirty="0" smtClean="0"/>
              <a:t>.</a:t>
            </a:r>
          </a:p>
          <a:p>
            <a:endParaRPr lang="en-US" baseline="0" dirty="0" smtClean="0"/>
          </a:p>
          <a:p>
            <a:r>
              <a:rPr lang="en-US" baseline="0" dirty="0" smtClean="0"/>
              <a:t>We’ll pause here and do an exercise.</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46</a:t>
            </a:fld>
            <a:endParaRPr lang="en-US"/>
          </a:p>
        </p:txBody>
      </p:sp>
    </p:spTree>
    <p:extLst>
      <p:ext uri="{BB962C8B-B14F-4D97-AF65-F5344CB8AC3E}">
        <p14:creationId xmlns:p14="http://schemas.microsoft.com/office/powerpoint/2010/main" val="35254229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47</a:t>
            </a:fld>
            <a:endParaRPr lang="en-US"/>
          </a:p>
        </p:txBody>
      </p:sp>
    </p:spTree>
    <p:extLst>
      <p:ext uri="{BB962C8B-B14F-4D97-AF65-F5344CB8AC3E}">
        <p14:creationId xmlns:p14="http://schemas.microsoft.com/office/powerpoint/2010/main" val="3772378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{FANBOYS}</a:t>
            </a:r>
            <a:r>
              <a:rPr lang="en-US" baseline="0" dirty="0" smtClean="0"/>
              <a:t> stands for the set of the words “for, and, nor, but, or, yet, so.” They are another way to join two subject and verb combinations (clauses), but they must have a comma between them.</a:t>
            </a:r>
          </a:p>
          <a:p>
            <a:r>
              <a:rPr lang="en-US" baseline="0" dirty="0" smtClean="0"/>
              <a:t>“DC” stands for “dependent clause.” There will be more demonstration and explanation in later slides.</a:t>
            </a:r>
          </a:p>
        </p:txBody>
      </p:sp>
      <p:sp>
        <p:nvSpPr>
          <p:cNvPr id="4" name="Slide Number Placeholder 3"/>
          <p:cNvSpPr>
            <a:spLocks noGrp="1"/>
          </p:cNvSpPr>
          <p:nvPr>
            <p:ph type="sldNum" sz="quarter" idx="10"/>
          </p:nvPr>
        </p:nvSpPr>
        <p:spPr/>
        <p:txBody>
          <a:bodyPr/>
          <a:lstStyle/>
          <a:p>
            <a:fld id="{D55C1D3B-786F-49D1-8773-1587D89714F3}" type="slidenum">
              <a:rPr lang="en-US" smtClean="0"/>
              <a:t>6</a:t>
            </a:fld>
            <a:endParaRPr lang="en-US"/>
          </a:p>
        </p:txBody>
      </p:sp>
    </p:spTree>
    <p:extLst>
      <p:ext uri="{BB962C8B-B14F-4D97-AF65-F5344CB8AC3E}">
        <p14:creationId xmlns:p14="http://schemas.microsoft.com/office/powerpoint/2010/main" val="21742478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52</a:t>
            </a:fld>
            <a:endParaRPr lang="en-US"/>
          </a:p>
        </p:txBody>
      </p:sp>
    </p:spTree>
    <p:extLst>
      <p:ext uri="{BB962C8B-B14F-4D97-AF65-F5344CB8AC3E}">
        <p14:creationId xmlns:p14="http://schemas.microsoft.com/office/powerpoint/2010/main" val="835437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Anything going in between the subject and the verb is an insertion and</a:t>
            </a:r>
            <a:r>
              <a:rPr lang="en-US" baseline="0" dirty="0" smtClean="0"/>
              <a:t> must have commas before and after it.</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7</a:t>
            </a:fld>
            <a:endParaRPr lang="en-US"/>
          </a:p>
        </p:txBody>
      </p:sp>
    </p:spTree>
    <p:extLst>
      <p:ext uri="{BB962C8B-B14F-4D97-AF65-F5344CB8AC3E}">
        <p14:creationId xmlns:p14="http://schemas.microsoft.com/office/powerpoint/2010/main" val="23335726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clause has a some</a:t>
            </a:r>
            <a:r>
              <a:rPr lang="en-US" baseline="0" dirty="0" smtClean="0"/>
              <a:t>one or something doing an action: in other words, a subject and a verb. </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12</a:t>
            </a:fld>
            <a:endParaRPr lang="en-US"/>
          </a:p>
        </p:txBody>
      </p:sp>
    </p:spTree>
    <p:extLst>
      <p:ext uri="{BB962C8B-B14F-4D97-AF65-F5344CB8AC3E}">
        <p14:creationId xmlns:p14="http://schemas.microsoft.com/office/powerpoint/2010/main" val="762800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Every sentence has at least one clause: an independent clause (IC).</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13</a:t>
            </a:fld>
            <a:endParaRPr lang="en-US"/>
          </a:p>
        </p:txBody>
      </p:sp>
    </p:spTree>
    <p:extLst>
      <p:ext uri="{BB962C8B-B14F-4D97-AF65-F5344CB8AC3E}">
        <p14:creationId xmlns:p14="http://schemas.microsoft.com/office/powerpoint/2010/main" val="3967555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student put off writing her paper until the night before it was due” is the part that could stand on its own. It is the independent clause. Look for the subject of the independent clause in a sentence, then place the comma before that subject when there is any kind of introductory word group.</a:t>
            </a:r>
            <a:r>
              <a:rPr lang="en-US" dirty="0" smtClean="0"/>
              <a:t> Note</a:t>
            </a:r>
            <a:r>
              <a:rPr lang="en-US" baseline="0" dirty="0" smtClean="0"/>
              <a:t> that in this kind of introductory word group, t</a:t>
            </a:r>
            <a:r>
              <a:rPr lang="en-US" dirty="0" smtClean="0"/>
              <a:t>he –</a:t>
            </a:r>
            <a:r>
              <a:rPr lang="en-US" dirty="0" err="1" smtClean="0"/>
              <a:t>ing</a:t>
            </a:r>
            <a:r>
              <a:rPr lang="en-US" baseline="0" dirty="0" smtClean="0"/>
              <a:t> word has to apply to the subject of the independent clause. </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15</a:t>
            </a:fld>
            <a:endParaRPr lang="en-US"/>
          </a:p>
        </p:txBody>
      </p:sp>
    </p:spTree>
    <p:extLst>
      <p:ext uri="{BB962C8B-B14F-4D97-AF65-F5344CB8AC3E}">
        <p14:creationId xmlns:p14="http://schemas.microsoft.com/office/powerpoint/2010/main" val="34603212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independent clause is “</a:t>
            </a:r>
            <a:r>
              <a:rPr lang="en-US" b="1" dirty="0" smtClean="0"/>
              <a:t>the student’s essay </a:t>
            </a:r>
            <a:r>
              <a:rPr lang="en-US" dirty="0" smtClean="0"/>
              <a:t>[</a:t>
            </a:r>
            <a:r>
              <a:rPr lang="en-US" b="1" dirty="0" smtClean="0"/>
              <a:t>subject</a:t>
            </a:r>
            <a:r>
              <a:rPr lang="en-US" dirty="0" smtClean="0"/>
              <a:t>] </a:t>
            </a:r>
            <a:r>
              <a:rPr lang="en-US" i="1" dirty="0" smtClean="0"/>
              <a:t>was poorly organized and undeveloped</a:t>
            </a:r>
            <a:r>
              <a:rPr lang="en-US" i="1" baseline="0" dirty="0" smtClean="0"/>
              <a:t> </a:t>
            </a:r>
            <a:r>
              <a:rPr lang="en-US" baseline="0" dirty="0" smtClean="0"/>
              <a:t>[</a:t>
            </a:r>
            <a:r>
              <a:rPr lang="en-US" i="1" baseline="0" dirty="0" smtClean="0"/>
              <a:t>predicate (verb part)</a:t>
            </a:r>
            <a:r>
              <a:rPr lang="en-US" baseline="0" dirty="0" smtClean="0"/>
              <a:t>]</a:t>
            </a:r>
            <a:r>
              <a:rPr lang="en-US" dirty="0" smtClean="0"/>
              <a:t>,</a:t>
            </a:r>
            <a:r>
              <a:rPr lang="en-US" baseline="0" dirty="0" smtClean="0"/>
              <a:t>” so “subsequently” gets a comma after it.</a:t>
            </a:r>
            <a:endParaRPr lang="en-US" dirty="0"/>
          </a:p>
        </p:txBody>
      </p:sp>
      <p:sp>
        <p:nvSpPr>
          <p:cNvPr id="4" name="Slide Number Placeholder 3"/>
          <p:cNvSpPr>
            <a:spLocks noGrp="1"/>
          </p:cNvSpPr>
          <p:nvPr>
            <p:ph type="sldNum" sz="quarter" idx="10"/>
          </p:nvPr>
        </p:nvSpPr>
        <p:spPr/>
        <p:txBody>
          <a:bodyPr/>
          <a:lstStyle/>
          <a:p>
            <a:fld id="{D55C1D3B-786F-49D1-8773-1587D89714F3}" type="slidenum">
              <a:rPr lang="en-US" smtClean="0"/>
              <a:t>16</a:t>
            </a:fld>
            <a:endParaRPr lang="en-US"/>
          </a:p>
        </p:txBody>
      </p:sp>
    </p:spTree>
    <p:extLst>
      <p:ext uri="{BB962C8B-B14F-4D97-AF65-F5344CB8AC3E}">
        <p14:creationId xmlns:p14="http://schemas.microsoft.com/office/powerpoint/2010/main" val="3187025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229CE4-960B-43DA-87EB-2E0523091DB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2512655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29CE4-960B-43DA-87EB-2E0523091DB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1912852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29CE4-960B-43DA-87EB-2E0523091DB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1255892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84747BD-3E70-419F-9F24-6C281D83552B}" type="slidenum">
              <a:rPr lang="en-US"/>
              <a:pPr>
                <a:defRPr/>
              </a:pPr>
              <a:t>‹#›</a:t>
            </a:fld>
            <a:endParaRPr lang="en-US"/>
          </a:p>
        </p:txBody>
      </p:sp>
    </p:spTree>
    <p:extLst>
      <p:ext uri="{BB962C8B-B14F-4D97-AF65-F5344CB8AC3E}">
        <p14:creationId xmlns:p14="http://schemas.microsoft.com/office/powerpoint/2010/main" val="1181915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229CE4-960B-43DA-87EB-2E0523091DB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396043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229CE4-960B-43DA-87EB-2E0523091DB0}" type="datetimeFigureOut">
              <a:rPr lang="en-US" smtClean="0"/>
              <a:t>1/26/2016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3031745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229CE4-960B-43DA-87EB-2E0523091DB0}"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178342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229CE4-960B-43DA-87EB-2E0523091DB0}" type="datetimeFigureOut">
              <a:rPr lang="en-US" smtClean="0"/>
              <a:t>1/26/2016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1825571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229CE4-960B-43DA-87EB-2E0523091DB0}" type="datetimeFigureOut">
              <a:rPr lang="en-US" smtClean="0"/>
              <a:t>1/26/2016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258491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229CE4-960B-43DA-87EB-2E0523091DB0}" type="datetimeFigureOut">
              <a:rPr lang="en-US" smtClean="0"/>
              <a:t>1/26/2016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3720492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229CE4-960B-43DA-87EB-2E0523091DB0}"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162878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229CE4-960B-43DA-87EB-2E0523091DB0}" type="datetimeFigureOut">
              <a:rPr lang="en-US" smtClean="0"/>
              <a:t>1/26/2016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388E7-68C5-49A3-A4C5-C1028505238A}" type="slidenum">
              <a:rPr lang="en-US" smtClean="0"/>
              <a:t>‹#›</a:t>
            </a:fld>
            <a:endParaRPr lang="en-US"/>
          </a:p>
        </p:txBody>
      </p:sp>
    </p:spTree>
    <p:extLst>
      <p:ext uri="{BB962C8B-B14F-4D97-AF65-F5344CB8AC3E}">
        <p14:creationId xmlns:p14="http://schemas.microsoft.com/office/powerpoint/2010/main" val="4093594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229CE4-960B-43DA-87EB-2E0523091DB0}" type="datetimeFigureOut">
              <a:rPr lang="en-US" smtClean="0"/>
              <a:t>1/26/2016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388E7-68C5-49A3-A4C5-C1028505238A}" type="slidenum">
              <a:rPr lang="en-US" smtClean="0"/>
              <a:t>‹#›</a:t>
            </a:fld>
            <a:endParaRPr lang="en-US"/>
          </a:p>
        </p:txBody>
      </p:sp>
    </p:spTree>
    <p:extLst>
      <p:ext uri="{BB962C8B-B14F-4D97-AF65-F5344CB8AC3E}">
        <p14:creationId xmlns:p14="http://schemas.microsoft.com/office/powerpoint/2010/main" val="2499259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6" name="Rectangle 5"/>
          <p:cNvSpPr/>
          <p:nvPr/>
        </p:nvSpPr>
        <p:spPr>
          <a:xfrm>
            <a:off x="498608" y="1143000"/>
            <a:ext cx="8291565" cy="2197525"/>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indent="0" algn="ctr">
              <a:lnSpc>
                <a:spcPct val="114000"/>
              </a:lnSpc>
              <a:buNone/>
            </a:pPr>
            <a:r>
              <a:rPr lang="en-US" sz="6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The Comma:</a:t>
            </a:r>
          </a:p>
          <a:p>
            <a:pPr marL="0" indent="0" algn="ctr">
              <a:lnSpc>
                <a:spcPct val="114000"/>
              </a:lnSpc>
              <a:buNone/>
            </a:pPr>
            <a:r>
              <a:rPr lang="en-US" sz="6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Five </a:t>
            </a:r>
            <a:r>
              <a:rPr lang="en-US" sz="6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anose="020B0604020202020204" pitchFamily="34" charset="0"/>
                <a:cs typeface="Arial" panose="020B0604020202020204" pitchFamily="34" charset="0"/>
              </a:rPr>
              <a:t>Rules to Write By</a:t>
            </a:r>
            <a:endParaRPr lang="en-US" sz="6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40480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Arial" panose="020B0604020202020204" pitchFamily="34" charset="0"/>
                <a:cs typeface="Arial" panose="020B0604020202020204" pitchFamily="34" charset="0"/>
              </a:rPr>
              <a:t>Let’s Examine the 5 in Detail</a:t>
            </a:r>
            <a:endParaRPr lang="en-US" b="1" dirty="0">
              <a:latin typeface="Arial" panose="020B0604020202020204" pitchFamily="34" charset="0"/>
              <a:cs typeface="Arial" panose="020B0604020202020204" pitchFamily="34" charset="0"/>
            </a:endParaRPr>
          </a:p>
        </p:txBody>
      </p:sp>
      <p:pic>
        <p:nvPicPr>
          <p:cNvPr id="1026" name="Picture 2" descr="C:\Users\kdoornbo\AppData\Local\Microsoft\Windows\Temporary Internet Files\Content.IE5\O40KHA8P\MC900439363[1].jpg"/>
          <p:cNvPicPr>
            <a:picLocks noGrp="1" noChangeAspect="1" noChangeArrowheads="1"/>
          </p:cNvPicPr>
          <p:nvPr>
            <p:ph type="clipArt" sz="half" idx="2"/>
          </p:nvPr>
        </p:nvPicPr>
        <p:blipFill>
          <a:blip r:embed="rId2" cstate="print">
            <a:extLst>
              <a:ext uri="{BEBA8EAE-BF5A-486C-A8C5-ECC9F3942E4B}">
                <a14:imgProps xmlns:a14="http://schemas.microsoft.com/office/drawing/2010/main">
                  <a14:imgLayer r:embed="rId3">
                    <a14:imgEffect>
                      <a14:backgroundRemoval t="0" b="100000" l="0" r="99691"/>
                    </a14:imgEffect>
                  </a14:imgLayer>
                </a14:imgProps>
              </a:ext>
              <a:ext uri="{28A0092B-C50C-407E-A947-70E740481C1C}">
                <a14:useLocalDpi xmlns:a14="http://schemas.microsoft.com/office/drawing/2010/main" val="0"/>
              </a:ext>
            </a:extLst>
          </a:blip>
          <a:srcRect/>
          <a:stretch>
            <a:fillRect/>
          </a:stretch>
        </p:blipFill>
        <p:spPr bwMode="auto">
          <a:xfrm>
            <a:off x="2362200" y="1447800"/>
            <a:ext cx="4038600" cy="4038600"/>
          </a:xfrm>
          <a:prstGeom prst="rect">
            <a:avLst/>
          </a:prstGeom>
          <a:noFill/>
          <a:extLst/>
        </p:spPr>
      </p:pic>
    </p:spTree>
    <p:extLst>
      <p:ext uri="{BB962C8B-B14F-4D97-AF65-F5344CB8AC3E}">
        <p14:creationId xmlns:p14="http://schemas.microsoft.com/office/powerpoint/2010/main" val="1195987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685800" y="609600"/>
            <a:ext cx="7696200" cy="3924151"/>
          </a:xfrm>
          <a:prstGeom prst="rect">
            <a:avLst/>
          </a:prstGeom>
          <a:noFill/>
          <a:ln w="9525">
            <a:noFill/>
            <a:miter lim="800000"/>
            <a:headEnd/>
            <a:tailEnd/>
          </a:ln>
        </p:spPr>
        <p:txBody>
          <a:bodyPr>
            <a:spAutoFit/>
          </a:bodyPr>
          <a:lstStyle/>
          <a:p>
            <a:pPr algn="ctr">
              <a:spcAft>
                <a:spcPts val="1800"/>
              </a:spcAft>
              <a:tabLst>
                <a:tab pos="457200" algn="l"/>
              </a:tabLst>
            </a:pPr>
            <a:r>
              <a:rPr lang="en-US" sz="6600" b="1" dirty="0" smtClean="0">
                <a:latin typeface="Arial" panose="020B0604020202020204" pitchFamily="34" charset="0"/>
                <a:cs typeface="Arial" panose="020B0604020202020204" pitchFamily="34" charset="0"/>
              </a:rPr>
              <a:t>1) Intro, SV.</a:t>
            </a:r>
          </a:p>
          <a:p>
            <a:pPr algn="ctr">
              <a:tabLst>
                <a:tab pos="457200" algn="l"/>
              </a:tabLst>
            </a:pPr>
            <a:r>
              <a:rPr lang="en-US" sz="6000" dirty="0" smtClean="0">
                <a:latin typeface="Arial" panose="020B0604020202020204" pitchFamily="34" charset="0"/>
                <a:cs typeface="Arial" panose="020B0604020202020204" pitchFamily="34" charset="0"/>
              </a:rPr>
              <a:t>= Introductory word group, </a:t>
            </a:r>
            <a:r>
              <a:rPr lang="en-US" sz="6000" b="1" dirty="0" smtClean="0">
                <a:latin typeface="Arial" panose="020B0604020202020204" pitchFamily="34" charset="0"/>
                <a:cs typeface="Arial" panose="020B0604020202020204" pitchFamily="34" charset="0"/>
              </a:rPr>
              <a:t>subject</a:t>
            </a:r>
            <a:r>
              <a:rPr lang="en-US" sz="6000" dirty="0" smtClean="0">
                <a:latin typeface="Arial" panose="020B0604020202020204" pitchFamily="34" charset="0"/>
                <a:cs typeface="Arial" panose="020B0604020202020204" pitchFamily="34" charset="0"/>
              </a:rPr>
              <a:t> </a:t>
            </a:r>
            <a:r>
              <a:rPr lang="en-US" sz="6000" i="1" dirty="0" smtClean="0">
                <a:latin typeface="Arial" panose="020B0604020202020204" pitchFamily="34" charset="0"/>
                <a:cs typeface="Arial" panose="020B0604020202020204" pitchFamily="34" charset="0"/>
              </a:rPr>
              <a:t>verb.</a:t>
            </a:r>
          </a:p>
          <a:p>
            <a:pPr algn="ctr">
              <a:tabLst>
                <a:tab pos="457200" algn="l"/>
              </a:tabLst>
            </a:pPr>
            <a:endParaRPr lang="en-US"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296611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81000" y="381000"/>
            <a:ext cx="8534400" cy="4062651"/>
          </a:xfrm>
          <a:prstGeom prst="rect">
            <a:avLst/>
          </a:prstGeom>
        </p:spPr>
        <p:txBody>
          <a:bodyPr wrap="square">
            <a:spAutoFit/>
          </a:bodyPr>
          <a:lstStyle/>
          <a:p>
            <a:pPr algn="ctr">
              <a:tabLst>
                <a:tab pos="457200" algn="l"/>
              </a:tabLst>
            </a:pPr>
            <a:r>
              <a:rPr lang="en-US" sz="6000" b="1" dirty="0">
                <a:latin typeface="+mj-lt"/>
                <a:cs typeface="Arial" panose="020B0604020202020204" pitchFamily="34" charset="0"/>
              </a:rPr>
              <a:t>Subject + </a:t>
            </a:r>
            <a:r>
              <a:rPr lang="en-US" sz="6000" b="1" dirty="0" smtClean="0">
                <a:latin typeface="+mj-lt"/>
                <a:cs typeface="Arial" panose="020B0604020202020204" pitchFamily="34" charset="0"/>
              </a:rPr>
              <a:t>Verb = Clause </a:t>
            </a:r>
            <a:endParaRPr lang="en-US" sz="6000" b="1" dirty="0">
              <a:latin typeface="+mj-lt"/>
              <a:cs typeface="Arial" panose="020B0604020202020204" pitchFamily="34" charset="0"/>
            </a:endParaRPr>
          </a:p>
          <a:p>
            <a:pPr>
              <a:lnSpc>
                <a:spcPct val="125000"/>
              </a:lnSpc>
              <a:spcBef>
                <a:spcPts val="1200"/>
              </a:spcBef>
              <a:tabLst>
                <a:tab pos="914400" algn="l"/>
              </a:tabLst>
            </a:pPr>
            <a:r>
              <a:rPr lang="en-US" sz="4800" dirty="0" smtClean="0">
                <a:latin typeface="Arial" panose="020B0604020202020204" pitchFamily="34" charset="0"/>
                <a:cs typeface="Arial" panose="020B0604020202020204" pitchFamily="34" charset="0"/>
              </a:rPr>
              <a:t>The </a:t>
            </a:r>
            <a:r>
              <a:rPr lang="en-US" sz="4800" b="1" dirty="0">
                <a:latin typeface="Arial" panose="020B0604020202020204" pitchFamily="34" charset="0"/>
                <a:cs typeface="Arial" panose="020B0604020202020204" pitchFamily="34" charset="0"/>
              </a:rPr>
              <a:t>subject</a:t>
            </a:r>
            <a:r>
              <a:rPr lang="en-US" sz="4800" dirty="0">
                <a:latin typeface="Arial" panose="020B0604020202020204" pitchFamily="34" charset="0"/>
                <a:cs typeface="Arial" panose="020B0604020202020204" pitchFamily="34" charset="0"/>
              </a:rPr>
              <a:t> is the </a:t>
            </a:r>
            <a:r>
              <a:rPr lang="en-US" sz="4800" b="1" dirty="0" smtClean="0">
                <a:latin typeface="Arial" panose="020B0604020202020204" pitchFamily="34" charset="0"/>
                <a:cs typeface="Arial" panose="020B0604020202020204" pitchFamily="34" charset="0"/>
              </a:rPr>
              <a:t>person or thing that does </a:t>
            </a:r>
            <a:r>
              <a:rPr lang="en-US" sz="4800" b="1" dirty="0">
                <a:latin typeface="Arial" panose="020B0604020202020204" pitchFamily="34" charset="0"/>
                <a:cs typeface="Arial" panose="020B0604020202020204" pitchFamily="34" charset="0"/>
              </a:rPr>
              <a:t>the action</a:t>
            </a:r>
            <a:r>
              <a:rPr lang="en-US" sz="4800" b="1" dirty="0" smtClean="0">
                <a:latin typeface="Arial" panose="020B0604020202020204" pitchFamily="34" charset="0"/>
                <a:cs typeface="Arial" panose="020B0604020202020204" pitchFamily="34" charset="0"/>
              </a:rPr>
              <a:t>.</a:t>
            </a:r>
          </a:p>
          <a:p>
            <a:pPr>
              <a:spcBef>
                <a:spcPts val="2400"/>
              </a:spcBef>
              <a:tabLst>
                <a:tab pos="914400" algn="l"/>
              </a:tabLst>
            </a:pPr>
            <a:r>
              <a:rPr lang="en-US" sz="4800" dirty="0" smtClean="0">
                <a:latin typeface="Arial" panose="020B0604020202020204" pitchFamily="34" charset="0"/>
                <a:cs typeface="Arial" panose="020B0604020202020204" pitchFamily="34" charset="0"/>
              </a:rPr>
              <a:t>	The </a:t>
            </a:r>
            <a:r>
              <a:rPr lang="en-US" sz="4800" b="1" i="1" dirty="0">
                <a:latin typeface="Arial" panose="020B0604020202020204" pitchFamily="34" charset="0"/>
                <a:cs typeface="Arial" panose="020B0604020202020204" pitchFamily="34" charset="0"/>
              </a:rPr>
              <a:t>verb</a:t>
            </a:r>
            <a:r>
              <a:rPr lang="en-US" sz="4800" dirty="0">
                <a:latin typeface="Arial" panose="020B0604020202020204" pitchFamily="34" charset="0"/>
                <a:cs typeface="Arial" panose="020B0604020202020204" pitchFamily="34" charset="0"/>
              </a:rPr>
              <a:t> </a:t>
            </a:r>
            <a:r>
              <a:rPr lang="en-US" sz="4800" b="1" dirty="0">
                <a:latin typeface="Arial" panose="020B0604020202020204" pitchFamily="34" charset="0"/>
                <a:cs typeface="Arial" panose="020B0604020202020204" pitchFamily="34" charset="0"/>
              </a:rPr>
              <a:t>=</a:t>
            </a:r>
            <a:r>
              <a:rPr lang="en-US" sz="4800" dirty="0">
                <a:latin typeface="Arial" panose="020B0604020202020204" pitchFamily="34" charset="0"/>
                <a:cs typeface="Arial" panose="020B0604020202020204" pitchFamily="34" charset="0"/>
              </a:rPr>
              <a:t> </a:t>
            </a:r>
            <a:r>
              <a:rPr lang="en-US" sz="4800" b="1" i="1" dirty="0">
                <a:latin typeface="Arial" panose="020B0604020202020204" pitchFamily="34" charset="0"/>
                <a:cs typeface="Arial" panose="020B0604020202020204" pitchFamily="34" charset="0"/>
              </a:rPr>
              <a:t>action.</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6999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5400" b="1" dirty="0" smtClean="0"/>
              <a:t>Independent Clause</a:t>
            </a:r>
            <a:endParaRPr lang="en-US" sz="5400" b="1" dirty="0"/>
          </a:p>
        </p:txBody>
      </p:sp>
      <p:sp>
        <p:nvSpPr>
          <p:cNvPr id="3" name="Content Placeholder 2"/>
          <p:cNvSpPr>
            <a:spLocks noGrp="1"/>
          </p:cNvSpPr>
          <p:nvPr>
            <p:ph idx="1"/>
          </p:nvPr>
        </p:nvSpPr>
        <p:spPr>
          <a:xfrm>
            <a:off x="457200" y="1226270"/>
            <a:ext cx="8229600" cy="4038600"/>
          </a:xfrm>
        </p:spPr>
        <p:txBody>
          <a:bodyPr>
            <a:normAutofit/>
          </a:bodyPr>
          <a:lstStyle/>
          <a:p>
            <a:pPr marL="0" indent="0">
              <a:buNone/>
            </a:pPr>
            <a:r>
              <a:rPr lang="en-US" sz="4000" dirty="0" smtClean="0">
                <a:latin typeface="Arial" panose="020B0604020202020204" pitchFamily="34" charset="0"/>
                <a:cs typeface="Arial" panose="020B0604020202020204" pitchFamily="34" charset="0"/>
              </a:rPr>
              <a:t>A </a:t>
            </a:r>
            <a:r>
              <a:rPr lang="en-US" sz="4000" b="1" dirty="0" smtClean="0">
                <a:latin typeface="Arial" panose="020B0604020202020204" pitchFamily="34" charset="0"/>
                <a:cs typeface="Arial" panose="020B0604020202020204" pitchFamily="34" charset="0"/>
              </a:rPr>
              <a:t>clause</a:t>
            </a:r>
            <a:r>
              <a:rPr lang="en-US" sz="4000" dirty="0" smtClean="0">
                <a:latin typeface="Arial" panose="020B0604020202020204" pitchFamily="34" charset="0"/>
                <a:cs typeface="Arial" panose="020B0604020202020204" pitchFamily="34" charset="0"/>
              </a:rPr>
              <a:t> has a </a:t>
            </a:r>
            <a:r>
              <a:rPr lang="en-US" sz="4000" b="1" dirty="0" smtClean="0">
                <a:latin typeface="Arial" panose="020B0604020202020204" pitchFamily="34" charset="0"/>
                <a:cs typeface="Arial" panose="020B0604020202020204" pitchFamily="34" charset="0"/>
              </a:rPr>
              <a:t>subject</a:t>
            </a:r>
            <a:r>
              <a:rPr lang="en-US" sz="4000"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and verb</a:t>
            </a:r>
            <a:r>
              <a:rPr lang="en-US" sz="4000" dirty="0" smtClean="0">
                <a:latin typeface="Arial" panose="020B0604020202020204" pitchFamily="34" charset="0"/>
                <a:cs typeface="Arial" panose="020B0604020202020204" pitchFamily="34" charset="0"/>
              </a:rPr>
              <a:t>.</a:t>
            </a:r>
          </a:p>
          <a:p>
            <a:pPr marL="0" indent="0">
              <a:spcBef>
                <a:spcPts val="1800"/>
              </a:spcBef>
              <a:buNone/>
            </a:pPr>
            <a:r>
              <a:rPr lang="en-US" sz="4000" dirty="0" smtClean="0">
                <a:latin typeface="Arial" panose="020B0604020202020204" pitchFamily="34" charset="0"/>
                <a:cs typeface="Arial" panose="020B0604020202020204" pitchFamily="34" charset="0"/>
              </a:rPr>
              <a:t>An </a:t>
            </a:r>
            <a:r>
              <a:rPr lang="en-US" sz="4000" b="1" dirty="0" smtClean="0">
                <a:latin typeface="Arial" panose="020B0604020202020204" pitchFamily="34" charset="0"/>
                <a:cs typeface="Arial" panose="020B0604020202020204" pitchFamily="34" charset="0"/>
              </a:rPr>
              <a:t>independent clause </a:t>
            </a:r>
            <a:r>
              <a:rPr lang="en-US" sz="4000" dirty="0" smtClean="0">
                <a:latin typeface="Arial" panose="020B0604020202020204" pitchFamily="34" charset="0"/>
                <a:cs typeface="Arial" panose="020B0604020202020204" pitchFamily="34" charset="0"/>
              </a:rPr>
              <a:t>has </a:t>
            </a:r>
            <a:r>
              <a:rPr lang="en-US" sz="4000" b="1" dirty="0" smtClean="0">
                <a:latin typeface="Arial" panose="020B0604020202020204" pitchFamily="34" charset="0"/>
                <a:cs typeface="Arial" panose="020B0604020202020204" pitchFamily="34" charset="0"/>
              </a:rPr>
              <a:t>enough information </a:t>
            </a:r>
            <a:r>
              <a:rPr lang="en-US" sz="4000" dirty="0" smtClean="0">
                <a:latin typeface="Arial" panose="020B0604020202020204" pitchFamily="34" charset="0"/>
                <a:cs typeface="Arial" panose="020B0604020202020204" pitchFamily="34" charset="0"/>
              </a:rPr>
              <a:t>about the subject and verb that </a:t>
            </a:r>
            <a:r>
              <a:rPr lang="en-US" sz="4000" b="1" dirty="0" smtClean="0">
                <a:latin typeface="Arial" panose="020B0604020202020204" pitchFamily="34" charset="0"/>
                <a:cs typeface="Arial" panose="020B0604020202020204" pitchFamily="34" charset="0"/>
              </a:rPr>
              <a:t>it can stand on its own</a:t>
            </a:r>
            <a:r>
              <a:rPr lang="en-US" sz="4000" dirty="0" smtClean="0">
                <a:latin typeface="Arial" panose="020B0604020202020204" pitchFamily="34" charset="0"/>
                <a:cs typeface="Arial" panose="020B0604020202020204" pitchFamily="34" charset="0"/>
              </a:rPr>
              <a:t> and not leave a reader confused.</a:t>
            </a:r>
            <a:endParaRPr 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6926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533400" y="1295400"/>
            <a:ext cx="8305800" cy="5355312"/>
          </a:xfrm>
          <a:prstGeom prst="rect">
            <a:avLst/>
          </a:prstGeom>
        </p:spPr>
        <p:txBody>
          <a:bodyPr wrap="square">
            <a:spAutoFit/>
          </a:bodyPr>
          <a:lstStyle/>
          <a:p>
            <a:pPr marL="225425">
              <a:tabLst>
                <a:tab pos="457200" algn="l"/>
              </a:tabLst>
            </a:pPr>
            <a:r>
              <a:rPr lang="en-US" sz="5400" dirty="0" smtClean="0">
                <a:latin typeface="Arial" panose="020B0604020202020204" pitchFamily="34" charset="0"/>
                <a:cs typeface="Arial" panose="020B0604020202020204" pitchFamily="34" charset="0"/>
              </a:rPr>
              <a:t>Anything before the </a:t>
            </a:r>
            <a:r>
              <a:rPr lang="en-US" sz="5400" b="1" dirty="0" smtClean="0">
                <a:latin typeface="Arial" panose="020B0604020202020204" pitchFamily="34" charset="0"/>
                <a:cs typeface="Arial" panose="020B0604020202020204" pitchFamily="34" charset="0"/>
              </a:rPr>
              <a:t>subject</a:t>
            </a:r>
            <a:r>
              <a:rPr lang="en-US" sz="5400" dirty="0" smtClean="0">
                <a:latin typeface="Arial" panose="020B0604020202020204" pitchFamily="34" charset="0"/>
                <a:cs typeface="Arial" panose="020B0604020202020204" pitchFamily="34" charset="0"/>
              </a:rPr>
              <a:t> of the first independent clause (IC) is the introductory word group.</a:t>
            </a:r>
          </a:p>
          <a:p>
            <a:pPr>
              <a:tabLst>
                <a:tab pos="457200" algn="l"/>
              </a:tabLst>
            </a:pPr>
            <a:r>
              <a:rPr lang="en-US" sz="3600" dirty="0" smtClean="0">
                <a:latin typeface="Arial" panose="020B0604020202020204" pitchFamily="34" charset="0"/>
                <a:cs typeface="Arial" panose="020B0604020202020204" pitchFamily="34" charset="0"/>
              </a:rPr>
              <a:t>	</a:t>
            </a:r>
            <a:endParaRPr lang="en-US" sz="3600" b="1" dirty="0" smtClean="0">
              <a:latin typeface="Arial" panose="020B0604020202020204" pitchFamily="34" charset="0"/>
              <a:cs typeface="Arial" panose="020B0604020202020204" pitchFamily="34" charset="0"/>
            </a:endParaRPr>
          </a:p>
          <a:p>
            <a:pPr>
              <a:tabLst>
                <a:tab pos="457200" algn="l"/>
              </a:tabLst>
            </a:pPr>
            <a:r>
              <a:rPr lang="en-US" sz="3600" dirty="0" smtClean="0">
                <a:latin typeface="Arial" panose="020B0604020202020204" pitchFamily="34" charset="0"/>
                <a:cs typeface="Arial" panose="020B0604020202020204" pitchFamily="34" charset="0"/>
              </a:rPr>
              <a:t>	</a:t>
            </a:r>
            <a:endParaRPr lang="en-US" sz="3600" dirty="0">
              <a:latin typeface="Arial" panose="020B0604020202020204" pitchFamily="34" charset="0"/>
              <a:cs typeface="Arial" panose="020B0604020202020204" pitchFamily="34" charset="0"/>
            </a:endParaRPr>
          </a:p>
        </p:txBody>
      </p:sp>
      <p:sp>
        <p:nvSpPr>
          <p:cNvPr id="3" name="TextBox 2"/>
          <p:cNvSpPr txBox="1"/>
          <p:nvPr/>
        </p:nvSpPr>
        <p:spPr>
          <a:xfrm>
            <a:off x="800100" y="304800"/>
            <a:ext cx="7772400" cy="923330"/>
          </a:xfrm>
          <a:prstGeom prst="rect">
            <a:avLst/>
          </a:prstGeom>
          <a:noFill/>
        </p:spPr>
        <p:txBody>
          <a:bodyPr wrap="square" rtlCol="0">
            <a:spAutoFit/>
          </a:bodyPr>
          <a:lstStyle/>
          <a:p>
            <a:pPr algn="ctr"/>
            <a:r>
              <a:rPr lang="en-US" sz="5400" b="1" dirty="0" smtClean="0">
                <a:latin typeface="+mj-lt"/>
                <a:cs typeface="Arial" panose="020B0604020202020204" pitchFamily="34" charset="0"/>
              </a:rPr>
              <a:t>Introductory Word Group</a:t>
            </a:r>
            <a:endParaRPr lang="en-US" sz="5400" b="1" dirty="0">
              <a:latin typeface="+mj-lt"/>
              <a:cs typeface="Arial" panose="020B0604020202020204" pitchFamily="34" charset="0"/>
            </a:endParaRPr>
          </a:p>
        </p:txBody>
      </p:sp>
    </p:spTree>
    <p:extLst>
      <p:ext uri="{BB962C8B-B14F-4D97-AF65-F5344CB8AC3E}">
        <p14:creationId xmlns:p14="http://schemas.microsoft.com/office/powerpoint/2010/main" val="370573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609600" y="1371600"/>
            <a:ext cx="8229600" cy="3613297"/>
          </a:xfrm>
          <a:prstGeom prst="rect">
            <a:avLst/>
          </a:prstGeom>
        </p:spPr>
        <p:txBody>
          <a:bodyPr wrap="square">
            <a:spAutoFit/>
          </a:bodyPr>
          <a:lstStyle/>
          <a:p>
            <a:pPr>
              <a:lnSpc>
                <a:spcPct val="130000"/>
              </a:lnSpc>
              <a:spcBef>
                <a:spcPts val="1800"/>
              </a:spcBef>
              <a:tabLst>
                <a:tab pos="457200" algn="l"/>
              </a:tabLst>
            </a:pPr>
            <a:r>
              <a:rPr lang="en-US" sz="48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Believing she had plenty of time, </a:t>
            </a:r>
            <a:r>
              <a:rPr lang="en-US" sz="4000" dirty="0" smtClean="0">
                <a:latin typeface="Arial" panose="020B0604020202020204" pitchFamily="34" charset="0"/>
                <a:cs typeface="Arial" panose="020B0604020202020204" pitchFamily="34" charset="0"/>
              </a:rPr>
              <a:t>the student put off writing her paper until the night before it was due.</a:t>
            </a:r>
          </a:p>
        </p:txBody>
      </p:sp>
      <p:sp>
        <p:nvSpPr>
          <p:cNvPr id="3" name="TextBox 2"/>
          <p:cNvSpPr txBox="1"/>
          <p:nvPr/>
        </p:nvSpPr>
        <p:spPr>
          <a:xfrm>
            <a:off x="304800" y="380999"/>
            <a:ext cx="8534400" cy="830997"/>
          </a:xfrm>
          <a:prstGeom prst="rect">
            <a:avLst/>
          </a:prstGeom>
          <a:noFill/>
        </p:spPr>
        <p:txBody>
          <a:bodyPr wrap="square" rtlCol="0">
            <a:spAutoFit/>
          </a:bodyPr>
          <a:lstStyle/>
          <a:p>
            <a:pPr algn="ctr"/>
            <a:r>
              <a:rPr lang="en-US" sz="4800" b="1" dirty="0" smtClean="0">
                <a:latin typeface="+mj-lt"/>
                <a:cs typeface="Arial" panose="020B0604020202020204" pitchFamily="34" charset="0"/>
              </a:rPr>
              <a:t>Sentence Introduction Examples</a:t>
            </a:r>
            <a:endParaRPr lang="en-US" sz="4800" b="1" dirty="0">
              <a:latin typeface="+mj-lt"/>
              <a:cs typeface="Arial" panose="020B0604020202020204" pitchFamily="34" charset="0"/>
            </a:endParaRPr>
          </a:p>
        </p:txBody>
      </p:sp>
    </p:spTree>
    <p:extLst>
      <p:ext uri="{BB962C8B-B14F-4D97-AF65-F5344CB8AC3E}">
        <p14:creationId xmlns:p14="http://schemas.microsoft.com/office/powerpoint/2010/main" val="14913070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1066800" y="1295399"/>
            <a:ext cx="7429500" cy="2653034"/>
          </a:xfrm>
          <a:prstGeom prst="rect">
            <a:avLst/>
          </a:prstGeom>
        </p:spPr>
        <p:txBody>
          <a:bodyPr wrap="square">
            <a:spAutoFit/>
          </a:bodyPr>
          <a:lstStyle/>
          <a:p>
            <a:pPr>
              <a:lnSpc>
                <a:spcPct val="130000"/>
              </a:lnSpc>
              <a:spcBef>
                <a:spcPts val="1800"/>
              </a:spcBef>
              <a:tabLst>
                <a:tab pos="457200" algn="l"/>
              </a:tabLst>
            </a:pPr>
            <a:r>
              <a:rPr lang="en-US" sz="48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Subsequently, </a:t>
            </a:r>
            <a:r>
              <a:rPr lang="en-US" sz="4000" dirty="0" smtClean="0">
                <a:latin typeface="Arial" panose="020B0604020202020204" pitchFamily="34" charset="0"/>
                <a:cs typeface="Arial" panose="020B0604020202020204" pitchFamily="34" charset="0"/>
              </a:rPr>
              <a:t>the student’s essay was poorly organized and undeveloped.</a:t>
            </a:r>
          </a:p>
        </p:txBody>
      </p:sp>
      <p:sp>
        <p:nvSpPr>
          <p:cNvPr id="3" name="TextBox 2"/>
          <p:cNvSpPr txBox="1"/>
          <p:nvPr/>
        </p:nvSpPr>
        <p:spPr>
          <a:xfrm>
            <a:off x="304800" y="372995"/>
            <a:ext cx="8534400" cy="830997"/>
          </a:xfrm>
          <a:prstGeom prst="rect">
            <a:avLst/>
          </a:prstGeom>
          <a:noFill/>
        </p:spPr>
        <p:txBody>
          <a:bodyPr wrap="square" rtlCol="0">
            <a:spAutoFit/>
          </a:bodyPr>
          <a:lstStyle/>
          <a:p>
            <a:pPr algn="ctr"/>
            <a:r>
              <a:rPr lang="en-US" sz="4800" b="1" dirty="0" smtClean="0"/>
              <a:t>Sentence Introduction Examples</a:t>
            </a:r>
            <a:endParaRPr lang="en-US" sz="4800" b="1" dirty="0"/>
          </a:p>
        </p:txBody>
      </p:sp>
    </p:spTree>
    <p:extLst>
      <p:ext uri="{BB962C8B-B14F-4D97-AF65-F5344CB8AC3E}">
        <p14:creationId xmlns:p14="http://schemas.microsoft.com/office/powerpoint/2010/main" val="1575536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381000" y="381000"/>
            <a:ext cx="8382000" cy="830997"/>
          </a:xfrm>
          <a:prstGeom prst="rect">
            <a:avLst/>
          </a:prstGeom>
        </p:spPr>
        <p:txBody>
          <a:bodyPr wrap="square">
            <a:spAutoFit/>
          </a:bodyPr>
          <a:lstStyle/>
          <a:p>
            <a:pPr algn="ctr"/>
            <a:r>
              <a:rPr lang="en-US" sz="4800" b="1" dirty="0"/>
              <a:t>Sentence Introduction Examples</a:t>
            </a:r>
          </a:p>
        </p:txBody>
      </p:sp>
      <p:sp>
        <p:nvSpPr>
          <p:cNvPr id="3" name="Rectangle 2"/>
          <p:cNvSpPr/>
          <p:nvPr/>
        </p:nvSpPr>
        <p:spPr>
          <a:xfrm>
            <a:off x="533400" y="1524000"/>
            <a:ext cx="8305800" cy="2813078"/>
          </a:xfrm>
          <a:prstGeom prst="rect">
            <a:avLst/>
          </a:prstGeom>
        </p:spPr>
        <p:txBody>
          <a:bodyPr wrap="square">
            <a:spAutoFit/>
          </a:bodyPr>
          <a:lstStyle/>
          <a:p>
            <a:pPr>
              <a:lnSpc>
                <a:spcPct val="130000"/>
              </a:lnSpc>
              <a:spcBef>
                <a:spcPts val="2400"/>
              </a:spcBef>
              <a:tabLst>
                <a:tab pos="457200" algn="l"/>
              </a:tabLst>
            </a:pPr>
            <a:r>
              <a:rPr lang="en-US" sz="4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Although her initial </a:t>
            </a:r>
            <a:r>
              <a:rPr lang="en-US" sz="48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work </a:t>
            </a:r>
            <a:r>
              <a:rPr lang="en-US" sz="48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was substandard, </a:t>
            </a:r>
            <a:r>
              <a:rPr lang="en-US" sz="4000" dirty="0">
                <a:latin typeface="Arial" panose="020B0604020202020204" pitchFamily="34" charset="0"/>
                <a:cs typeface="Arial" panose="020B0604020202020204" pitchFamily="34" charset="0"/>
              </a:rPr>
              <a:t>the student learned to do better the next time.</a:t>
            </a:r>
          </a:p>
        </p:txBody>
      </p:sp>
    </p:spTree>
    <p:extLst>
      <p:ext uri="{BB962C8B-B14F-4D97-AF65-F5344CB8AC3E}">
        <p14:creationId xmlns:p14="http://schemas.microsoft.com/office/powerpoint/2010/main" val="1277215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8229600" cy="3733799"/>
          </a:xfrm>
        </p:spPr>
        <p:txBody>
          <a:bodyPr>
            <a:normAutofit/>
          </a:bodyPr>
          <a:lstStyle/>
          <a:p>
            <a:pPr marL="0" indent="0">
              <a:lnSpc>
                <a:spcPct val="130000"/>
              </a:lnSpc>
              <a:spcBef>
                <a:spcPts val="0"/>
              </a:spcBef>
              <a:buNone/>
            </a:pPr>
            <a:r>
              <a:rPr lang="en-US" sz="4000" dirty="0" smtClean="0">
                <a:latin typeface="Arial" panose="020B0604020202020204" pitchFamily="34" charset="0"/>
                <a:cs typeface="Arial" panose="020B0604020202020204" pitchFamily="34" charset="0"/>
              </a:rPr>
              <a:t>The student drafted her second paper a week before it was due; </a:t>
            </a:r>
            <a:r>
              <a:rPr lang="en-US" sz="4800" b="1" i="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as a result,</a:t>
            </a:r>
            <a:r>
              <a:rPr lang="en-US" sz="4000" dirty="0" smtClean="0">
                <a:latin typeface="Arial" panose="020B0604020202020204" pitchFamily="34" charset="0"/>
                <a:cs typeface="Arial" panose="020B0604020202020204" pitchFamily="34" charset="0"/>
              </a:rPr>
              <a:t> she had time to revise it before turning it in.</a:t>
            </a:r>
            <a:endParaRPr lang="en-US" sz="4000" dirty="0">
              <a:latin typeface="Arial" panose="020B0604020202020204" pitchFamily="34" charset="0"/>
              <a:cs typeface="Arial" panose="020B0604020202020204" pitchFamily="34" charset="0"/>
            </a:endParaRPr>
          </a:p>
        </p:txBody>
      </p:sp>
      <p:sp>
        <p:nvSpPr>
          <p:cNvPr id="4" name="Title 3"/>
          <p:cNvSpPr txBox="1">
            <a:spLocks noGrp="1"/>
          </p:cNvSpPr>
          <p:nvPr>
            <p:ph type="title"/>
          </p:nvPr>
        </p:nvSpPr>
        <p:spPr>
          <a:xfrm>
            <a:off x="304800" y="381000"/>
            <a:ext cx="8534400" cy="830997"/>
          </a:xfrm>
          <a:prstGeom prst="rect">
            <a:avLst/>
          </a:prstGeom>
          <a:noFill/>
        </p:spPr>
        <p:txBody>
          <a:bodyPr wrap="square" rtlCol="0">
            <a:spAutoFit/>
          </a:bodyPr>
          <a:lstStyle/>
          <a:p>
            <a:pPr algn="ctr"/>
            <a:r>
              <a:rPr lang="en-US" sz="4800" b="1" dirty="0" smtClean="0">
                <a:latin typeface="+mj-lt"/>
                <a:cs typeface="Arial" panose="020B0604020202020204" pitchFamily="34" charset="0"/>
              </a:rPr>
              <a:t>Sentence Introduction Examples</a:t>
            </a:r>
            <a:endParaRPr lang="en-US" sz="4800" b="1" dirty="0">
              <a:latin typeface="+mj-lt"/>
              <a:cs typeface="Arial" panose="020B0604020202020204" pitchFamily="34" charset="0"/>
            </a:endParaRPr>
          </a:p>
        </p:txBody>
      </p:sp>
    </p:spTree>
    <p:extLst>
      <p:ext uri="{BB962C8B-B14F-4D97-AF65-F5344CB8AC3E}">
        <p14:creationId xmlns:p14="http://schemas.microsoft.com/office/powerpoint/2010/main" val="14750293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1E2D3"/>
        </a:solidFill>
        <a:effectLst/>
      </p:bgPr>
    </p:bg>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04800" y="1417638"/>
            <a:ext cx="8839200" cy="3162404"/>
          </a:xfrm>
          <a:prstGeom prst="rect">
            <a:avLst/>
          </a:prstGeom>
          <a:noFill/>
          <a:ln w="9525">
            <a:noFill/>
            <a:miter lim="800000"/>
            <a:headEnd/>
            <a:tailEnd/>
          </a:ln>
        </p:spPr>
        <p:txBody>
          <a:bodyPr wrap="square">
            <a:spAutoFit/>
          </a:bodyPr>
          <a:lstStyle/>
          <a:p>
            <a:pPr>
              <a:tabLst>
                <a:tab pos="457200" algn="l"/>
              </a:tabLst>
            </a:pPr>
            <a:r>
              <a:rPr lang="en-US" sz="4400" b="1" dirty="0" smtClean="0">
                <a:cs typeface="Arial" panose="020B0604020202020204" pitchFamily="34" charset="0"/>
              </a:rPr>
              <a:t>Traffic-cop comma holds back the end of a clause to make way for another independent clause:</a:t>
            </a:r>
          </a:p>
          <a:p>
            <a:pPr>
              <a:spcBef>
                <a:spcPct val="25000"/>
              </a:spcBef>
              <a:spcAft>
                <a:spcPct val="25000"/>
              </a:spcAft>
              <a:tabLst>
                <a:tab pos="457200" algn="l"/>
              </a:tabLst>
            </a:pPr>
            <a:r>
              <a:rPr lang="en-US" sz="5400" b="1" dirty="0" smtClean="0">
                <a:cs typeface="Arial" panose="020B0604020202020204" pitchFamily="34" charset="0"/>
              </a:rPr>
              <a:t>IC</a:t>
            </a:r>
            <a:r>
              <a:rPr lang="en-US" sz="5400" b="1" dirty="0">
                <a:cs typeface="Arial" panose="020B0604020202020204" pitchFamily="34" charset="0"/>
              </a:rPr>
              <a:t>, </a:t>
            </a:r>
            <a:r>
              <a:rPr lang="en-US" sz="4800" b="1" dirty="0">
                <a:cs typeface="Arial" panose="020B0604020202020204" pitchFamily="34" charset="0"/>
              </a:rPr>
              <a:t>for/and/nor/but/or/yet/so</a:t>
            </a:r>
            <a:r>
              <a:rPr lang="en-US" sz="5400" b="1" dirty="0">
                <a:cs typeface="Arial" panose="020B0604020202020204" pitchFamily="34" charset="0"/>
              </a:rPr>
              <a:t> </a:t>
            </a:r>
            <a:r>
              <a:rPr lang="en-US" sz="5400" b="1" dirty="0" smtClean="0">
                <a:cs typeface="Arial" panose="020B0604020202020204" pitchFamily="34" charset="0"/>
              </a:rPr>
              <a:t>IC.</a:t>
            </a:r>
            <a:endParaRPr lang="en-US" sz="5400" b="1" dirty="0">
              <a:cs typeface="Arial" panose="020B0604020202020204" pitchFamily="34" charset="0"/>
            </a:endParaRPr>
          </a:p>
        </p:txBody>
      </p:sp>
      <p:sp>
        <p:nvSpPr>
          <p:cNvPr id="2" name="Title 1"/>
          <p:cNvSpPr>
            <a:spLocks noGrp="1"/>
          </p:cNvSpPr>
          <p:nvPr>
            <p:ph type="title"/>
          </p:nvPr>
        </p:nvSpPr>
        <p:spPr>
          <a:xfrm>
            <a:off x="381000" y="274638"/>
            <a:ext cx="8305800" cy="1143000"/>
          </a:xfrm>
        </p:spPr>
        <p:txBody>
          <a:bodyPr>
            <a:noAutofit/>
          </a:bodyPr>
          <a:lstStyle/>
          <a:p>
            <a:r>
              <a:rPr lang="en-US" sz="5400" b="1" dirty="0"/>
              <a:t>2) C</a:t>
            </a:r>
            <a:r>
              <a:rPr lang="en-US" sz="5400" b="1" dirty="0" smtClean="0"/>
              <a:t>omma Between </a:t>
            </a:r>
            <a:r>
              <a:rPr lang="en-US" sz="5400" b="1" dirty="0"/>
              <a:t>C</a:t>
            </a:r>
            <a:r>
              <a:rPr lang="en-US" sz="5400" b="1" dirty="0" smtClean="0"/>
              <a:t>lauses</a:t>
            </a:r>
            <a:endParaRPr lang="en-US" sz="5400" dirty="0"/>
          </a:p>
        </p:txBody>
      </p:sp>
    </p:spTree>
    <p:extLst>
      <p:ext uri="{BB962C8B-B14F-4D97-AF65-F5344CB8AC3E}">
        <p14:creationId xmlns:p14="http://schemas.microsoft.com/office/powerpoint/2010/main" val="1012685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60000"/>
                    <a:lumOff val="40000"/>
                  </a:schemeClr>
                </a:solidFill>
              </a:rPr>
              <a:t>Goals For Today</a:t>
            </a:r>
            <a:endParaRPr lang="en-US" b="1" dirty="0">
              <a:solidFill>
                <a:schemeClr val="accent6">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6">
                    <a:lumMod val="60000"/>
                    <a:lumOff val="40000"/>
                  </a:schemeClr>
                </a:solidFill>
              </a:rPr>
              <a:t>Characterize the comma and its role in sentences</a:t>
            </a:r>
          </a:p>
          <a:p>
            <a:r>
              <a:rPr lang="en-US" dirty="0" smtClean="0">
                <a:solidFill>
                  <a:schemeClr val="accent6">
                    <a:lumMod val="60000"/>
                    <a:lumOff val="40000"/>
                  </a:schemeClr>
                </a:solidFill>
              </a:rPr>
              <a:t>View and discuss five reliable rules for comma placement</a:t>
            </a:r>
          </a:p>
          <a:p>
            <a:r>
              <a:rPr lang="en-US" dirty="0" smtClean="0">
                <a:solidFill>
                  <a:schemeClr val="accent6">
                    <a:lumMod val="60000"/>
                    <a:lumOff val="40000"/>
                  </a:schemeClr>
                </a:solidFill>
              </a:rPr>
              <a:t>If there is time, we’ll practice identifying where and why to use commas in an exercise </a:t>
            </a:r>
            <a:endParaRPr lang="en-US" dirty="0">
              <a:solidFill>
                <a:schemeClr val="accent6">
                  <a:lumMod val="60000"/>
                  <a:lumOff val="40000"/>
                </a:schemeClr>
              </a:solidFill>
            </a:endParaRPr>
          </a:p>
        </p:txBody>
      </p:sp>
    </p:spTree>
    <p:extLst>
      <p:ext uri="{BB962C8B-B14F-4D97-AF65-F5344CB8AC3E}">
        <p14:creationId xmlns:p14="http://schemas.microsoft.com/office/powerpoint/2010/main" val="37771811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1E2D3"/>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fontScale="90000"/>
          </a:bodyPr>
          <a:lstStyle/>
          <a:p>
            <a:r>
              <a:rPr lang="en-US" sz="5400" b="1" dirty="0" smtClean="0"/>
              <a:t>Comma </a:t>
            </a:r>
            <a:r>
              <a:rPr lang="en-US" sz="5300" b="1" dirty="0" smtClean="0"/>
              <a:t>Between</a:t>
            </a:r>
            <a:r>
              <a:rPr lang="en-US" sz="5400" b="1" dirty="0" smtClean="0"/>
              <a:t> Clauses</a:t>
            </a:r>
            <a:endParaRPr lang="en-US" sz="5400" b="1" dirty="0"/>
          </a:p>
        </p:txBody>
      </p:sp>
      <p:sp>
        <p:nvSpPr>
          <p:cNvPr id="4" name="Content Placeholder 3"/>
          <p:cNvSpPr>
            <a:spLocks noGrp="1"/>
          </p:cNvSpPr>
          <p:nvPr>
            <p:ph idx="1"/>
          </p:nvPr>
        </p:nvSpPr>
        <p:spPr>
          <a:xfrm>
            <a:off x="685800" y="1143000"/>
            <a:ext cx="8001000" cy="4754563"/>
          </a:xfrm>
        </p:spPr>
        <p:txBody>
          <a:bodyPr>
            <a:normAutofit/>
          </a:bodyPr>
          <a:lstStyle/>
          <a:p>
            <a:pPr marL="0" indent="0">
              <a:lnSpc>
                <a:spcPct val="110000"/>
              </a:lnSpc>
              <a:spcBef>
                <a:spcPts val="0"/>
              </a:spcBef>
              <a:spcAft>
                <a:spcPts val="300"/>
              </a:spcAft>
              <a:buNone/>
            </a:pPr>
            <a:r>
              <a:rPr lang="en-US" sz="4000" dirty="0" smtClean="0">
                <a:latin typeface="Arial" panose="020B0604020202020204" pitchFamily="34" charset="0"/>
                <a:cs typeface="Arial" panose="020B0604020202020204" pitchFamily="34" charset="0"/>
              </a:rPr>
              <a:t>I exist</a:t>
            </a:r>
            <a:r>
              <a:rPr lang="en-US" sz="4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a:t>
            </a:r>
            <a:r>
              <a:rPr lang="en-US" sz="4000" dirty="0" smtClean="0">
                <a:latin typeface="Arial" panose="020B0604020202020204" pitchFamily="34" charset="0"/>
                <a:cs typeface="Arial" panose="020B0604020202020204" pitchFamily="34" charset="0"/>
              </a:rPr>
              <a:t> I cogitate. It sounds</a:t>
            </a:r>
          </a:p>
          <a:p>
            <a:pPr marL="0" indent="0">
              <a:lnSpc>
                <a:spcPct val="110000"/>
              </a:lnSpc>
              <a:spcBef>
                <a:spcPts val="0"/>
              </a:spcBef>
              <a:spcAft>
                <a:spcPts val="1200"/>
              </a:spcAft>
              <a:buNone/>
            </a:pPr>
            <a:r>
              <a:rPr lang="en-US" sz="4000" dirty="0" smtClean="0">
                <a:latin typeface="Arial" panose="020B0604020202020204" pitchFamily="34" charset="0"/>
                <a:cs typeface="Arial" panose="020B0604020202020204" pitchFamily="34" charset="0"/>
              </a:rPr>
              <a:t>pretentious</a:t>
            </a:r>
            <a:r>
              <a:rPr lang="en-US" sz="4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yet </a:t>
            </a:r>
            <a:r>
              <a:rPr lang="en-US" sz="4000" dirty="0" smtClean="0">
                <a:latin typeface="Arial" panose="020B0604020202020204" pitchFamily="34" charset="0"/>
                <a:cs typeface="Arial" panose="020B0604020202020204" pitchFamily="34" charset="0"/>
              </a:rPr>
              <a:t>I wrote it anyway.</a:t>
            </a:r>
          </a:p>
          <a:p>
            <a:pPr marL="0" indent="0">
              <a:lnSpc>
                <a:spcPct val="110000"/>
              </a:lnSpc>
              <a:spcBef>
                <a:spcPts val="1200"/>
              </a:spcBef>
              <a:buNone/>
            </a:pPr>
            <a:r>
              <a:rPr lang="en-US" sz="4000" dirty="0" smtClean="0">
                <a:latin typeface="Arial" panose="020B0604020202020204" pitchFamily="34" charset="0"/>
                <a:cs typeface="Arial" panose="020B0604020202020204" pitchFamily="34" charset="0"/>
              </a:rPr>
              <a:t>I could have written something</a:t>
            </a:r>
          </a:p>
          <a:p>
            <a:pPr marL="0" indent="0">
              <a:lnSpc>
                <a:spcPct val="110000"/>
              </a:lnSpc>
              <a:spcBef>
                <a:spcPts val="0"/>
              </a:spcBef>
              <a:buNone/>
            </a:pPr>
            <a:r>
              <a:rPr lang="en-US" sz="4000" dirty="0" smtClean="0">
                <a:latin typeface="Arial" panose="020B0604020202020204" pitchFamily="34" charset="0"/>
                <a:cs typeface="Arial" panose="020B0604020202020204" pitchFamily="34" charset="0"/>
              </a:rPr>
              <a:t>better</a:t>
            </a:r>
            <a:r>
              <a:rPr lang="en-US" sz="6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but</a:t>
            </a:r>
            <a:r>
              <a:rPr lang="en-US" sz="4800" dirty="0" smtClean="0">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this is PowerPoint</a:t>
            </a:r>
            <a:r>
              <a:rPr lang="en-US" sz="4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p>
          <a:p>
            <a:pPr marL="0" indent="0">
              <a:lnSpc>
                <a:spcPct val="110000"/>
              </a:lnSpc>
              <a:spcBef>
                <a:spcPts val="0"/>
              </a:spcBef>
              <a:buNone/>
            </a:pPr>
            <a:r>
              <a:rPr lang="en-US" sz="4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and</a:t>
            </a:r>
            <a:r>
              <a:rPr lang="en-US" sz="40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000" dirty="0" smtClean="0">
                <a:latin typeface="Arial" panose="020B0604020202020204" pitchFamily="34" charset="0"/>
                <a:cs typeface="Arial" panose="020B0604020202020204" pitchFamily="34" charset="0"/>
              </a:rPr>
              <a:t>the slides don’t have room!</a:t>
            </a:r>
          </a:p>
          <a:p>
            <a:pPr marL="0" indent="0">
              <a:buNone/>
            </a:pPr>
            <a:endParaRPr lang="en-US" dirty="0"/>
          </a:p>
        </p:txBody>
      </p:sp>
    </p:spTree>
    <p:extLst>
      <p:ext uri="{BB962C8B-B14F-4D97-AF65-F5344CB8AC3E}">
        <p14:creationId xmlns:p14="http://schemas.microsoft.com/office/powerpoint/2010/main" val="358599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228600" y="274638"/>
            <a:ext cx="8686800" cy="1096962"/>
          </a:xfrm>
        </p:spPr>
        <p:txBody>
          <a:bodyPr>
            <a:noAutofit/>
          </a:bodyPr>
          <a:lstStyle/>
          <a:p>
            <a:r>
              <a:rPr lang="en-US" b="1" dirty="0" smtClean="0"/>
              <a:t>Keep compound elements together! </a:t>
            </a:r>
            <a:endParaRPr lang="en-US" dirty="0"/>
          </a:p>
        </p:txBody>
      </p:sp>
      <p:sp>
        <p:nvSpPr>
          <p:cNvPr id="4" name="Content Placeholder 3"/>
          <p:cNvSpPr>
            <a:spLocks noGrp="1"/>
          </p:cNvSpPr>
          <p:nvPr>
            <p:ph idx="1"/>
          </p:nvPr>
        </p:nvSpPr>
        <p:spPr>
          <a:xfrm>
            <a:off x="990600" y="1524000"/>
            <a:ext cx="7924800" cy="4830763"/>
          </a:xfrm>
        </p:spPr>
        <p:txBody>
          <a:bodyPr/>
          <a:lstStyle/>
          <a:p>
            <a:pPr marL="0" indent="0">
              <a:buNone/>
              <a:tabLst>
                <a:tab pos="457200" algn="l"/>
              </a:tabLst>
            </a:pPr>
            <a:r>
              <a:rPr lang="en-US" sz="4400" b="1" dirty="0">
                <a:latin typeface="Arial" panose="020B0604020202020204" pitchFamily="34" charset="0"/>
                <a:cs typeface="Arial" panose="020B0604020202020204" pitchFamily="34" charset="0"/>
              </a:rPr>
              <a:t>No commas in compound predicates: S V and </a:t>
            </a:r>
            <a:r>
              <a:rPr lang="en-US" sz="4400" b="1" dirty="0" smtClean="0">
                <a:latin typeface="Arial" panose="020B0604020202020204" pitchFamily="34" charset="0"/>
                <a:cs typeface="Arial" panose="020B0604020202020204" pitchFamily="34" charset="0"/>
              </a:rPr>
              <a:t>V.</a:t>
            </a:r>
          </a:p>
          <a:p>
            <a:pPr marL="0" indent="0">
              <a:lnSpc>
                <a:spcPct val="130000"/>
              </a:lnSpc>
              <a:spcBef>
                <a:spcPts val="1800"/>
              </a:spcBef>
              <a:buNone/>
            </a:pPr>
            <a:r>
              <a:rPr lang="en-US" sz="4400" dirty="0" smtClean="0">
                <a:latin typeface="Arial" panose="020B0604020202020204" pitchFamily="34" charset="0"/>
                <a:cs typeface="Arial" panose="020B0604020202020204" pitchFamily="34" charset="0"/>
              </a:rPr>
              <a:t>I ate a sandwich and drank some ginger ale.</a:t>
            </a:r>
          </a:p>
          <a:p>
            <a:pPr marL="0" indent="0">
              <a:buNone/>
              <a:tabLst>
                <a:tab pos="457200" algn="l"/>
              </a:tabLst>
            </a:pPr>
            <a:endParaRPr lang="en-US" dirty="0" smtClean="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2663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lstStyle/>
          <a:p>
            <a:r>
              <a:rPr lang="en-US" b="1" dirty="0" smtClean="0"/>
              <a:t>No Commas in Compounds</a:t>
            </a:r>
            <a:endParaRPr lang="en-US" b="1" dirty="0"/>
          </a:p>
        </p:txBody>
      </p:sp>
      <p:sp>
        <p:nvSpPr>
          <p:cNvPr id="4" name="Content Placeholder 3"/>
          <p:cNvSpPr>
            <a:spLocks noGrp="1"/>
          </p:cNvSpPr>
          <p:nvPr>
            <p:ph idx="1"/>
          </p:nvPr>
        </p:nvSpPr>
        <p:spPr>
          <a:xfrm>
            <a:off x="685800" y="1600200"/>
            <a:ext cx="8229600" cy="4602163"/>
          </a:xfrm>
        </p:spPr>
        <p:txBody>
          <a:bodyPr>
            <a:normAutofit/>
          </a:bodyPr>
          <a:lstStyle/>
          <a:p>
            <a:pPr marL="117475" indent="0">
              <a:lnSpc>
                <a:spcPct val="130000"/>
              </a:lnSpc>
              <a:spcBef>
                <a:spcPts val="600"/>
              </a:spcBef>
              <a:buNone/>
            </a:pPr>
            <a:r>
              <a:rPr lang="en-US" sz="4000" dirty="0" smtClean="0">
                <a:latin typeface="Arial" panose="020B0604020202020204" pitchFamily="34" charset="0"/>
                <a:cs typeface="Arial" panose="020B0604020202020204" pitchFamily="34" charset="0"/>
              </a:rPr>
              <a:t>A good money manager controls expenses and invests surplus dollars to meet future needs (Hacker 288).</a:t>
            </a:r>
          </a:p>
        </p:txBody>
      </p:sp>
    </p:spTree>
    <p:extLst>
      <p:ext uri="{BB962C8B-B14F-4D97-AF65-F5344CB8AC3E}">
        <p14:creationId xmlns:p14="http://schemas.microsoft.com/office/powerpoint/2010/main" val="42301731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15281"/>
            <a:ext cx="8001000" cy="4525963"/>
          </a:xfrm>
        </p:spPr>
        <p:txBody>
          <a:bodyPr/>
          <a:lstStyle/>
          <a:p>
            <a:pPr marL="0" indent="0">
              <a:lnSpc>
                <a:spcPct val="130000"/>
              </a:lnSpc>
              <a:spcBef>
                <a:spcPts val="0"/>
              </a:spcBef>
              <a:buNone/>
            </a:pPr>
            <a:r>
              <a:rPr lang="en-US" sz="4000" dirty="0">
                <a:latin typeface="Arial" panose="020B0604020202020204" pitchFamily="34" charset="0"/>
                <a:cs typeface="Arial" panose="020B0604020202020204" pitchFamily="34" charset="0"/>
              </a:rPr>
              <a:t>Marie Curie discovered radium and later applied her work on radioactivity to medicine </a:t>
            </a:r>
            <a:r>
              <a:rPr lang="en-US" sz="2800" dirty="0" smtClean="0">
                <a:latin typeface="Arial" panose="020B0604020202020204" pitchFamily="34" charset="0"/>
                <a:cs typeface="Arial" panose="020B0604020202020204" pitchFamily="34" charset="0"/>
              </a:rPr>
              <a:t>(Hacker 302</a:t>
            </a:r>
            <a:r>
              <a:rPr lang="en-US" sz="2800" dirty="0">
                <a:latin typeface="Arial" panose="020B0604020202020204" pitchFamily="34" charset="0"/>
                <a:cs typeface="Arial" panose="020B0604020202020204" pitchFamily="34" charset="0"/>
              </a:rPr>
              <a:t>). </a:t>
            </a:r>
          </a:p>
          <a:p>
            <a:endParaRPr lang="en-US" dirty="0"/>
          </a:p>
        </p:txBody>
      </p:sp>
      <p:sp>
        <p:nvSpPr>
          <p:cNvPr id="4" name="Title 2"/>
          <p:cNvSpPr>
            <a:spLocks noGrp="1"/>
          </p:cNvSpPr>
          <p:nvPr>
            <p:ph type="title"/>
          </p:nvPr>
        </p:nvSpPr>
        <p:spPr/>
        <p:txBody>
          <a:bodyPr/>
          <a:lstStyle/>
          <a:p>
            <a:r>
              <a:rPr lang="en-US" b="1" dirty="0" smtClean="0"/>
              <a:t>No Commas in Compounds</a:t>
            </a:r>
            <a:endParaRPr lang="en-US" b="1" dirty="0"/>
          </a:p>
        </p:txBody>
      </p:sp>
    </p:spTree>
    <p:extLst>
      <p:ext uri="{BB962C8B-B14F-4D97-AF65-F5344CB8AC3E}">
        <p14:creationId xmlns:p14="http://schemas.microsoft.com/office/powerpoint/2010/main" val="511309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001000" cy="4830763"/>
          </a:xfrm>
        </p:spPr>
        <p:txBody>
          <a:bodyPr>
            <a:normAutofit/>
          </a:bodyPr>
          <a:lstStyle/>
          <a:p>
            <a:pPr marL="0" indent="0">
              <a:lnSpc>
                <a:spcPct val="130000"/>
              </a:lnSpc>
              <a:spcBef>
                <a:spcPts val="0"/>
              </a:spcBef>
              <a:buNone/>
            </a:pPr>
            <a:r>
              <a:rPr lang="en-US" sz="4000" dirty="0" smtClean="0">
                <a:latin typeface="Arial" panose="020B0604020202020204" pitchFamily="34" charset="0"/>
                <a:cs typeface="Arial" panose="020B0604020202020204" pitchFamily="34" charset="0"/>
              </a:rPr>
              <a:t>I was impressed that he knew how to cook an omelet and that he enjoyed helping others.</a:t>
            </a:r>
          </a:p>
        </p:txBody>
      </p:sp>
      <p:sp>
        <p:nvSpPr>
          <p:cNvPr id="4" name="Title 2"/>
          <p:cNvSpPr>
            <a:spLocks noGrp="1"/>
          </p:cNvSpPr>
          <p:nvPr>
            <p:ph type="title"/>
          </p:nvPr>
        </p:nvSpPr>
        <p:spPr>
          <a:xfrm>
            <a:off x="457200" y="274638"/>
            <a:ext cx="8229600" cy="944562"/>
          </a:xfrm>
        </p:spPr>
        <p:txBody>
          <a:bodyPr/>
          <a:lstStyle/>
          <a:p>
            <a:r>
              <a:rPr lang="en-US" b="1" dirty="0" smtClean="0"/>
              <a:t>No Commas in Compounds</a:t>
            </a:r>
            <a:endParaRPr lang="en-US" b="1" dirty="0"/>
          </a:p>
        </p:txBody>
      </p:sp>
    </p:spTree>
    <p:extLst>
      <p:ext uri="{BB962C8B-B14F-4D97-AF65-F5344CB8AC3E}">
        <p14:creationId xmlns:p14="http://schemas.microsoft.com/office/powerpoint/2010/main" val="32481545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415281"/>
            <a:ext cx="7924800" cy="2928119"/>
          </a:xfrm>
        </p:spPr>
        <p:txBody>
          <a:bodyPr/>
          <a:lstStyle/>
          <a:p>
            <a:pPr marL="0" indent="0">
              <a:lnSpc>
                <a:spcPct val="130000"/>
              </a:lnSpc>
              <a:spcBef>
                <a:spcPts val="0"/>
              </a:spcBef>
              <a:buNone/>
            </a:pPr>
            <a:r>
              <a:rPr lang="en-US" sz="4000" dirty="0">
                <a:latin typeface="Arial" panose="020B0604020202020204" pitchFamily="34" charset="0"/>
                <a:cs typeface="Arial" panose="020B0604020202020204" pitchFamily="34" charset="0"/>
              </a:rPr>
              <a:t>She was pleased to note that the band had reunited and that the </a:t>
            </a:r>
            <a:r>
              <a:rPr lang="en-US" sz="4000" dirty="0" smtClean="0">
                <a:latin typeface="Arial" panose="020B0604020202020204" pitchFamily="34" charset="0"/>
                <a:cs typeface="Arial" panose="020B0604020202020204" pitchFamily="34" charset="0"/>
              </a:rPr>
              <a:t>former manager </a:t>
            </a:r>
            <a:r>
              <a:rPr lang="en-US" sz="4000" dirty="0">
                <a:latin typeface="Arial" panose="020B0604020202020204" pitchFamily="34" charset="0"/>
                <a:cs typeface="Arial" panose="020B0604020202020204" pitchFamily="34" charset="0"/>
              </a:rPr>
              <a:t>had been fired</a:t>
            </a:r>
            <a:r>
              <a:rPr lang="en-US" sz="4000" dirty="0" smtClean="0">
                <a:latin typeface="Arial" panose="020B0604020202020204" pitchFamily="34" charset="0"/>
                <a:cs typeface="Arial" panose="020B0604020202020204" pitchFamily="34" charset="0"/>
              </a:rPr>
              <a:t>.</a:t>
            </a:r>
            <a:endParaRPr lang="en-US" sz="4000" dirty="0">
              <a:latin typeface="Arial" panose="020B0604020202020204" pitchFamily="34" charset="0"/>
              <a:cs typeface="Arial" panose="020B0604020202020204" pitchFamily="34" charset="0"/>
            </a:endParaRPr>
          </a:p>
        </p:txBody>
      </p:sp>
      <p:sp>
        <p:nvSpPr>
          <p:cNvPr id="4" name="Title 2"/>
          <p:cNvSpPr>
            <a:spLocks noGrp="1"/>
          </p:cNvSpPr>
          <p:nvPr>
            <p:ph type="title"/>
          </p:nvPr>
        </p:nvSpPr>
        <p:spPr/>
        <p:txBody>
          <a:bodyPr/>
          <a:lstStyle/>
          <a:p>
            <a:r>
              <a:rPr lang="en-US" b="1" dirty="0" smtClean="0"/>
              <a:t>No Commas in Compounds</a:t>
            </a:r>
            <a:endParaRPr lang="en-US" b="1" dirty="0"/>
          </a:p>
        </p:txBody>
      </p:sp>
    </p:spTree>
    <p:extLst>
      <p:ext uri="{BB962C8B-B14F-4D97-AF65-F5344CB8AC3E}">
        <p14:creationId xmlns:p14="http://schemas.microsoft.com/office/powerpoint/2010/main" val="42649859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1E2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5400" b="1" dirty="0" smtClean="0"/>
              <a:t>2) Comma Between Clauses</a:t>
            </a:r>
            <a:endParaRPr lang="en-US" sz="5400" b="1" dirty="0"/>
          </a:p>
        </p:txBody>
      </p:sp>
      <p:sp>
        <p:nvSpPr>
          <p:cNvPr id="3" name="Content Placeholder 2"/>
          <p:cNvSpPr>
            <a:spLocks noGrp="1"/>
          </p:cNvSpPr>
          <p:nvPr>
            <p:ph idx="1"/>
          </p:nvPr>
        </p:nvSpPr>
        <p:spPr>
          <a:xfrm>
            <a:off x="304800" y="1371600"/>
            <a:ext cx="8534400" cy="4495800"/>
          </a:xfrm>
        </p:spPr>
        <p:txBody>
          <a:bodyPr>
            <a:normAutofit/>
          </a:bodyPr>
          <a:lstStyle/>
          <a:p>
            <a:pPr marL="0" indent="0" algn="ctr">
              <a:spcAft>
                <a:spcPct val="35000"/>
              </a:spcAft>
              <a:buNone/>
              <a:tabLst>
                <a:tab pos="457200" algn="l"/>
              </a:tabLst>
            </a:pPr>
            <a:r>
              <a:rPr lang="en-US" sz="3600" b="1" dirty="0" smtClean="0">
                <a:latin typeface="Arial" panose="020B0604020202020204" pitchFamily="34" charset="0"/>
                <a:cs typeface="Arial" panose="020B0604020202020204" pitchFamily="34" charset="0"/>
              </a:rPr>
              <a:t>Clause</a:t>
            </a:r>
            <a:r>
              <a:rPr lang="en-US" sz="4000" b="1" dirty="0" smtClean="0">
                <a:latin typeface="Arial" panose="020B0604020202020204" pitchFamily="34" charset="0"/>
                <a:cs typeface="Arial" panose="020B0604020202020204" pitchFamily="34" charset="0"/>
              </a:rPr>
              <a:t>,</a:t>
            </a:r>
            <a:r>
              <a:rPr lang="en-US" sz="3600" b="1" dirty="0" smtClean="0">
                <a:latin typeface="Arial" panose="020B0604020202020204" pitchFamily="34" charset="0"/>
                <a:cs typeface="Arial" panose="020B0604020202020204" pitchFamily="34" charset="0"/>
              </a:rPr>
              <a:t> </a:t>
            </a:r>
            <a:r>
              <a:rPr lang="en-US" sz="3600" b="1" i="1" dirty="0" smtClean="0">
                <a:latin typeface="Arial" panose="020B0604020202020204" pitchFamily="34" charset="0"/>
                <a:cs typeface="Arial" panose="020B0604020202020204" pitchFamily="34" charset="0"/>
              </a:rPr>
              <a:t>optional element.</a:t>
            </a:r>
          </a:p>
          <a:p>
            <a:pPr marL="0" indent="0" algn="ctr">
              <a:spcAft>
                <a:spcPct val="35000"/>
              </a:spcAft>
              <a:buNone/>
              <a:tabLst>
                <a:tab pos="457200" algn="l"/>
              </a:tabLst>
            </a:pPr>
            <a:r>
              <a:rPr lang="en-US" sz="3600" dirty="0" smtClean="0">
                <a:latin typeface="Arial" panose="020B0604020202020204" pitchFamily="34" charset="0"/>
                <a:cs typeface="Arial" panose="020B0604020202020204" pitchFamily="34" charset="0"/>
              </a:rPr>
              <a:t>“optional” = nonessential</a:t>
            </a:r>
          </a:p>
          <a:p>
            <a:pPr marL="688975" indent="0">
              <a:spcBef>
                <a:spcPts val="1800"/>
              </a:spcBef>
              <a:buNone/>
            </a:pPr>
            <a:r>
              <a:rPr lang="en-US" sz="4000" b="1" dirty="0" smtClean="0">
                <a:cs typeface="Arial" panose="020B0604020202020204" pitchFamily="34" charset="0"/>
              </a:rPr>
              <a:t>Nonessential </a:t>
            </a:r>
            <a:r>
              <a:rPr lang="en-US" sz="4000" b="1" dirty="0">
                <a:cs typeface="Arial" panose="020B0604020202020204" pitchFamily="34" charset="0"/>
              </a:rPr>
              <a:t>elements give the reader information, but they are </a:t>
            </a:r>
            <a:r>
              <a:rPr lang="en-US" sz="4000" b="1" dirty="0" smtClean="0">
                <a:cs typeface="Arial" panose="020B0604020202020204" pitchFamily="34" charset="0"/>
              </a:rPr>
              <a:t/>
            </a:r>
            <a:br>
              <a:rPr lang="en-US" sz="4000" b="1" dirty="0" smtClean="0">
                <a:cs typeface="Arial" panose="020B0604020202020204" pitchFamily="34" charset="0"/>
              </a:rPr>
            </a:br>
            <a:r>
              <a:rPr lang="en-US" sz="4000" b="1" dirty="0" smtClean="0">
                <a:cs typeface="Arial" panose="020B0604020202020204" pitchFamily="34" charset="0"/>
              </a:rPr>
              <a:t>not </a:t>
            </a:r>
            <a:r>
              <a:rPr lang="en-US" sz="4000" b="1" dirty="0">
                <a:cs typeface="Arial" panose="020B0604020202020204" pitchFamily="34" charset="0"/>
              </a:rPr>
              <a:t>required for </a:t>
            </a:r>
            <a:r>
              <a:rPr lang="en-US" sz="4000" b="1" dirty="0" smtClean="0">
                <a:cs typeface="Arial" panose="020B0604020202020204" pitchFamily="34" charset="0"/>
              </a:rPr>
              <a:t>grammatical understanding</a:t>
            </a:r>
            <a:r>
              <a:rPr lang="en-US" sz="4000" b="1" dirty="0">
                <a:cs typeface="Arial" panose="020B0604020202020204" pitchFamily="34" charset="0"/>
              </a:rPr>
              <a:t>.</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34618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1E2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en-US" sz="5400" b="1" dirty="0"/>
              <a:t>Clause</a:t>
            </a:r>
            <a:r>
              <a:rPr lang="en-US" sz="6000" b="1" dirty="0" smtClean="0"/>
              <a:t>,</a:t>
            </a:r>
            <a:r>
              <a:rPr lang="en-US" sz="5400" b="1" dirty="0"/>
              <a:t> </a:t>
            </a:r>
            <a:r>
              <a:rPr lang="en-US" sz="5400" b="1" i="1" dirty="0"/>
              <a:t>optional </a:t>
            </a:r>
            <a:r>
              <a:rPr lang="en-US" sz="5400" b="1" i="1" dirty="0" smtClean="0"/>
              <a:t>element.</a:t>
            </a:r>
            <a:endParaRPr lang="en-US" sz="5400" i="1" dirty="0"/>
          </a:p>
        </p:txBody>
      </p:sp>
      <p:sp>
        <p:nvSpPr>
          <p:cNvPr id="3" name="Content Placeholder 2"/>
          <p:cNvSpPr>
            <a:spLocks noGrp="1"/>
          </p:cNvSpPr>
          <p:nvPr>
            <p:ph idx="1"/>
          </p:nvPr>
        </p:nvSpPr>
        <p:spPr>
          <a:xfrm>
            <a:off x="685800" y="1447800"/>
            <a:ext cx="8001000" cy="4906963"/>
          </a:xfrm>
        </p:spPr>
        <p:txBody>
          <a:bodyPr>
            <a:normAutofit/>
          </a:bodyPr>
          <a:lstStyle/>
          <a:p>
            <a:pPr marL="4763" indent="0">
              <a:lnSpc>
                <a:spcPct val="130000"/>
              </a:lnSpc>
              <a:spcBef>
                <a:spcPts val="0"/>
              </a:spcBef>
              <a:buNone/>
            </a:pPr>
            <a:r>
              <a:rPr lang="en-US" sz="3600" dirty="0" smtClean="0">
                <a:latin typeface="Arial" panose="020B0604020202020204" pitchFamily="34" charset="0"/>
                <a:cs typeface="Arial" panose="020B0604020202020204" pitchFamily="34" charset="0"/>
              </a:rPr>
              <a:t>For school, the children need sturdy backpacks, </a:t>
            </a:r>
            <a:r>
              <a:rPr lang="en-US" sz="3600" i="1" dirty="0" smtClean="0">
                <a:latin typeface="Arial" panose="020B0604020202020204" pitchFamily="34" charset="0"/>
                <a:cs typeface="Arial" panose="020B0604020202020204" pitchFamily="34" charset="0"/>
              </a:rPr>
              <a:t>which are expensive.</a:t>
            </a:r>
          </a:p>
          <a:p>
            <a:pPr marL="4763" indent="0">
              <a:buNone/>
            </a:pPr>
            <a:endParaRPr lang="en-US" dirty="0">
              <a:latin typeface="Arial" panose="020B0604020202020204" pitchFamily="34" charset="0"/>
              <a:cs typeface="Arial" panose="020B0604020202020204" pitchFamily="34" charset="0"/>
            </a:endParaRPr>
          </a:p>
          <a:p>
            <a:pPr marL="4763" indent="0">
              <a:lnSpc>
                <a:spcPct val="130000"/>
              </a:lnSpc>
              <a:buNone/>
            </a:pPr>
            <a:r>
              <a:rPr lang="en-US" sz="3600" dirty="0">
                <a:latin typeface="Arial" panose="020B0604020202020204" pitchFamily="34" charset="0"/>
                <a:cs typeface="Arial" panose="020B0604020202020204" pitchFamily="34" charset="0"/>
              </a:rPr>
              <a:t>I ran off without my food, </a:t>
            </a:r>
            <a:r>
              <a:rPr lang="en-US" sz="3600" i="1" dirty="0">
                <a:latin typeface="Arial" panose="020B0604020202020204" pitchFamily="34" charset="0"/>
                <a:cs typeface="Arial" panose="020B0604020202020204" pitchFamily="34" charset="0"/>
              </a:rPr>
              <a:t>despite </a:t>
            </a:r>
            <a:r>
              <a:rPr lang="en-US" sz="3600" i="1" dirty="0" smtClean="0">
                <a:latin typeface="Arial" panose="020B0604020202020204" pitchFamily="34" charset="0"/>
                <a:cs typeface="Arial" panose="020B0604020202020204" pitchFamily="34" charset="0"/>
              </a:rPr>
              <a:t>my spending </a:t>
            </a:r>
            <a:r>
              <a:rPr lang="en-US" sz="3600" i="1" dirty="0">
                <a:latin typeface="Arial" panose="020B0604020202020204" pitchFamily="34" charset="0"/>
                <a:cs typeface="Arial" panose="020B0604020202020204" pitchFamily="34" charset="0"/>
              </a:rPr>
              <a:t>four hours preparing it the night before.</a:t>
            </a:r>
          </a:p>
        </p:txBody>
      </p:sp>
    </p:spTree>
    <p:extLst>
      <p:ext uri="{BB962C8B-B14F-4D97-AF65-F5344CB8AC3E}">
        <p14:creationId xmlns:p14="http://schemas.microsoft.com/office/powerpoint/2010/main" val="7574600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1E2D3"/>
        </a:solidFill>
        <a:effectLst/>
      </p:bgPr>
    </p:bg>
    <p:spTree>
      <p:nvGrpSpPr>
        <p:cNvPr id="1" name=""/>
        <p:cNvGrpSpPr/>
        <p:nvPr/>
      </p:nvGrpSpPr>
      <p:grpSpPr>
        <a:xfrm>
          <a:off x="0" y="0"/>
          <a:ext cx="0" cy="0"/>
          <a:chOff x="0" y="0"/>
          <a:chExt cx="0" cy="0"/>
        </a:xfrm>
      </p:grpSpPr>
      <p:sp>
        <p:nvSpPr>
          <p:cNvPr id="3" name="Rectangle 2"/>
          <p:cNvSpPr/>
          <p:nvPr/>
        </p:nvSpPr>
        <p:spPr>
          <a:xfrm>
            <a:off x="609600" y="1600200"/>
            <a:ext cx="8153400" cy="3834896"/>
          </a:xfrm>
          <a:prstGeom prst="rect">
            <a:avLst/>
          </a:prstGeom>
        </p:spPr>
        <p:txBody>
          <a:bodyPr wrap="square">
            <a:spAutoFit/>
          </a:bodyPr>
          <a:lstStyle/>
          <a:p>
            <a:pPr>
              <a:lnSpc>
                <a:spcPct val="130000"/>
              </a:lnSpc>
              <a:spcAft>
                <a:spcPts val="2400"/>
              </a:spcAft>
              <a:tabLst>
                <a:tab pos="457200" algn="l"/>
                <a:tab pos="1830388" algn="l"/>
              </a:tabLst>
            </a:pPr>
            <a:r>
              <a:rPr lang="en-US" sz="3600" dirty="0" smtClean="0">
                <a:latin typeface="Arial" panose="020B0604020202020204" pitchFamily="34" charset="0"/>
                <a:cs typeface="Arial" panose="020B0604020202020204" pitchFamily="34" charset="0"/>
              </a:rPr>
              <a:t>Elvis </a:t>
            </a:r>
            <a:r>
              <a:rPr lang="en-US" sz="3600" dirty="0">
                <a:latin typeface="Arial" panose="020B0604020202020204" pitchFamily="34" charset="0"/>
                <a:cs typeface="Arial" panose="020B0604020202020204" pitchFamily="34" charset="0"/>
              </a:rPr>
              <a:t>Presley made music industry history in the 1950s, </a:t>
            </a:r>
            <a:r>
              <a:rPr lang="en-US" sz="3600" i="1" dirty="0">
                <a:latin typeface="Arial" panose="020B0604020202020204" pitchFamily="34" charset="0"/>
                <a:cs typeface="Arial" panose="020B0604020202020204" pitchFamily="34" charset="0"/>
              </a:rPr>
              <a:t>his records having sold more than ten million copies </a:t>
            </a:r>
            <a:r>
              <a:rPr lang="en-US" sz="3600" dirty="0">
                <a:latin typeface="Arial" panose="020B0604020202020204" pitchFamily="34" charset="0"/>
                <a:cs typeface="Arial" panose="020B0604020202020204" pitchFamily="34" charset="0"/>
              </a:rPr>
              <a:t>(Hacker 297).</a:t>
            </a:r>
          </a:p>
          <a:p>
            <a:pPr>
              <a:spcAft>
                <a:spcPts val="2400"/>
              </a:spcAft>
              <a:tabLst>
                <a:tab pos="457200" algn="l"/>
                <a:tab pos="1830388" algn="l"/>
              </a:tabLst>
            </a:pPr>
            <a:r>
              <a:rPr lang="en-US" sz="3600" dirty="0" smtClean="0">
                <a:latin typeface="Arial" panose="020B0604020202020204" pitchFamily="34" charset="0"/>
                <a:cs typeface="Arial" panose="020B0604020202020204" pitchFamily="34" charset="0"/>
              </a:rPr>
              <a:t> </a:t>
            </a:r>
          </a:p>
        </p:txBody>
      </p:sp>
      <p:sp>
        <p:nvSpPr>
          <p:cNvPr id="4" name="Title 3"/>
          <p:cNvSpPr>
            <a:spLocks noGrp="1"/>
          </p:cNvSpPr>
          <p:nvPr>
            <p:ph type="title"/>
          </p:nvPr>
        </p:nvSpPr>
        <p:spPr/>
        <p:txBody>
          <a:bodyPr>
            <a:normAutofit/>
          </a:bodyPr>
          <a:lstStyle/>
          <a:p>
            <a:pPr>
              <a:spcAft>
                <a:spcPts val="2400"/>
              </a:spcAft>
              <a:tabLst>
                <a:tab pos="457200" algn="l"/>
                <a:tab pos="1830388" algn="l"/>
              </a:tabLst>
            </a:pPr>
            <a:r>
              <a:rPr lang="en-US" sz="5400" b="1" dirty="0" smtClean="0"/>
              <a:t>Clause, </a:t>
            </a:r>
            <a:r>
              <a:rPr lang="en-US" sz="5400" b="1" i="1" dirty="0" smtClean="0"/>
              <a:t>optional element.</a:t>
            </a:r>
            <a:endParaRPr lang="en-US" sz="5400" b="1" i="1" dirty="0"/>
          </a:p>
        </p:txBody>
      </p:sp>
    </p:spTree>
    <p:extLst>
      <p:ext uri="{BB962C8B-B14F-4D97-AF65-F5344CB8AC3E}">
        <p14:creationId xmlns:p14="http://schemas.microsoft.com/office/powerpoint/2010/main" val="6100805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1E2D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Clause, {FANBOYS} clause.</a:t>
            </a:r>
            <a:endParaRPr lang="en-US" sz="5400" b="1" dirty="0"/>
          </a:p>
        </p:txBody>
      </p:sp>
      <p:sp>
        <p:nvSpPr>
          <p:cNvPr id="3" name="TextBox 2"/>
          <p:cNvSpPr txBox="1"/>
          <p:nvPr/>
        </p:nvSpPr>
        <p:spPr>
          <a:xfrm>
            <a:off x="439132" y="1600200"/>
            <a:ext cx="8610600" cy="1761188"/>
          </a:xfrm>
          <a:prstGeom prst="rect">
            <a:avLst/>
          </a:prstGeom>
          <a:noFill/>
        </p:spPr>
        <p:txBody>
          <a:bodyPr wrap="square" rtlCol="0">
            <a:spAutoFit/>
          </a:bodyPr>
          <a:lstStyle/>
          <a:p>
            <a:pPr>
              <a:lnSpc>
                <a:spcPct val="130000"/>
              </a:lnSpc>
            </a:pPr>
            <a:r>
              <a:rPr lang="en-US" sz="4400" dirty="0" smtClean="0">
                <a:latin typeface="Arial" panose="020B0604020202020204" pitchFamily="34" charset="0"/>
                <a:cs typeface="Arial" panose="020B0604020202020204" pitchFamily="34" charset="0"/>
              </a:rPr>
              <a:t>The van was shaped like a toe, and its engine roared like a hippo.</a:t>
            </a:r>
          </a:p>
        </p:txBody>
      </p:sp>
    </p:spTree>
    <p:extLst>
      <p:ext uri="{BB962C8B-B14F-4D97-AF65-F5344CB8AC3E}">
        <p14:creationId xmlns:p14="http://schemas.microsoft.com/office/powerpoint/2010/main" val="3090158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427038"/>
            <a:ext cx="8229600" cy="715962"/>
          </a:xfrm>
        </p:spPr>
        <p:txBody>
          <a:bodyPr>
            <a:noAutofit/>
          </a:bodyPr>
          <a:lstStyle/>
          <a:p>
            <a:pPr eaLnBrk="1" hangingPunct="1"/>
            <a:r>
              <a:rPr lang="en-US" sz="5400" b="1" dirty="0" smtClean="0">
                <a:cs typeface="Arial" panose="020B0604020202020204" pitchFamily="34" charset="0"/>
              </a:rPr>
              <a:t>The Comma: The Traffic Cop</a:t>
            </a:r>
          </a:p>
        </p:txBody>
      </p:sp>
      <p:sp>
        <p:nvSpPr>
          <p:cNvPr id="47107" name="Rectangle 3"/>
          <p:cNvSpPr>
            <a:spLocks noGrp="1" noChangeArrowheads="1"/>
          </p:cNvSpPr>
          <p:nvPr>
            <p:ph type="body" sz="half" idx="1"/>
          </p:nvPr>
        </p:nvSpPr>
        <p:spPr>
          <a:xfrm>
            <a:off x="990600" y="1371600"/>
            <a:ext cx="4495800" cy="4267200"/>
          </a:xfrm>
        </p:spPr>
        <p:txBody>
          <a:bodyPr>
            <a:noAutofit/>
          </a:bodyPr>
          <a:lstStyle/>
          <a:p>
            <a:pPr marL="0" indent="0" algn="r" eaLnBrk="1" hangingPunct="1">
              <a:lnSpc>
                <a:spcPct val="112000"/>
              </a:lnSpc>
              <a:spcBef>
                <a:spcPts val="0"/>
              </a:spcBef>
              <a:buFontTx/>
              <a:buNone/>
            </a:pPr>
            <a:r>
              <a:rPr lang="en-US" sz="4400" b="1" dirty="0" smtClean="0">
                <a:latin typeface="Arial" panose="020B0604020202020204" pitchFamily="34" charset="0"/>
                <a:cs typeface="Arial" panose="020B0604020202020204" pitchFamily="34" charset="0"/>
              </a:rPr>
              <a:t>The comma regulates the flow of phrases and clauses in a sentence.</a:t>
            </a:r>
          </a:p>
        </p:txBody>
      </p:sp>
      <p:pic>
        <p:nvPicPr>
          <p:cNvPr id="47108" name="Picture 5" descr="MCj02167120000[1]"/>
          <p:cNvPicPr>
            <a:picLocks noGrp="1" noChangeAspect="1" noChangeArrowheads="1"/>
          </p:cNvPicPr>
          <p:nvPr>
            <p:ph type="clipArt" sz="half" idx="2"/>
          </p:nvPr>
        </p:nvPicPr>
        <p:blipFill>
          <a:blip r:embed="rId2" cstate="print"/>
          <a:srcRect/>
          <a:stretch>
            <a:fillRect/>
          </a:stretch>
        </p:blipFill>
        <p:spPr>
          <a:xfrm>
            <a:off x="6019800" y="1676400"/>
            <a:ext cx="2192338" cy="3124200"/>
          </a:xfrm>
          <a:noFill/>
        </p:spPr>
      </p:pic>
    </p:spTree>
    <p:extLst>
      <p:ext uri="{BB962C8B-B14F-4D97-AF65-F5344CB8AC3E}">
        <p14:creationId xmlns:p14="http://schemas.microsoft.com/office/powerpoint/2010/main" val="16991472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Clause, {FANBOYS} clause.</a:t>
            </a:r>
            <a:endParaRPr lang="en-US" sz="5400" dirty="0"/>
          </a:p>
        </p:txBody>
      </p:sp>
      <p:sp>
        <p:nvSpPr>
          <p:cNvPr id="3" name="Rectangle 2"/>
          <p:cNvSpPr/>
          <p:nvPr/>
        </p:nvSpPr>
        <p:spPr>
          <a:xfrm>
            <a:off x="862263" y="1524000"/>
            <a:ext cx="7848600" cy="4091954"/>
          </a:xfrm>
          <a:prstGeom prst="rect">
            <a:avLst/>
          </a:prstGeom>
        </p:spPr>
        <p:txBody>
          <a:bodyPr wrap="square">
            <a:spAutoFit/>
          </a:bodyPr>
          <a:lstStyle/>
          <a:p>
            <a:pPr>
              <a:lnSpc>
                <a:spcPct val="110000"/>
              </a:lnSpc>
            </a:pPr>
            <a:r>
              <a:rPr lang="en-US" sz="4800" dirty="0" smtClean="0">
                <a:latin typeface="Arial" panose="020B0604020202020204" pitchFamily="34" charset="0"/>
                <a:cs typeface="Arial" panose="020B0604020202020204" pitchFamily="34" charset="0"/>
              </a:rPr>
              <a:t>My </a:t>
            </a:r>
            <a:r>
              <a:rPr lang="en-US" sz="4800" dirty="0">
                <a:latin typeface="Arial" panose="020B0604020202020204" pitchFamily="34" charset="0"/>
                <a:cs typeface="Arial" panose="020B0604020202020204" pitchFamily="34" charset="0"/>
              </a:rPr>
              <a:t>backpack was </a:t>
            </a:r>
            <a:r>
              <a:rPr lang="en-US" sz="4800" dirty="0" smtClean="0">
                <a:latin typeface="Arial" panose="020B0604020202020204" pitchFamily="34" charset="0"/>
                <a:cs typeface="Arial" panose="020B0604020202020204" pitchFamily="34" charset="0"/>
              </a:rPr>
              <a:t>clean and bright orange in January, but </a:t>
            </a:r>
            <a:r>
              <a:rPr lang="en-US" sz="4800" dirty="0">
                <a:latin typeface="Arial" panose="020B0604020202020204" pitchFamily="34" charset="0"/>
                <a:cs typeface="Arial" panose="020B0604020202020204" pitchFamily="34" charset="0"/>
              </a:rPr>
              <a:t>it </a:t>
            </a:r>
            <a:r>
              <a:rPr lang="en-US" sz="4800" dirty="0" smtClean="0">
                <a:latin typeface="Arial" panose="020B0604020202020204" pitchFamily="34" charset="0"/>
                <a:cs typeface="Arial" panose="020B0604020202020204" pitchFamily="34" charset="0"/>
              </a:rPr>
              <a:t>was dingy and smelled </a:t>
            </a:r>
            <a:r>
              <a:rPr lang="en-US" sz="4800" dirty="0">
                <a:latin typeface="Arial" panose="020B0604020202020204" pitchFamily="34" charset="0"/>
                <a:cs typeface="Arial" panose="020B0604020202020204" pitchFamily="34" charset="0"/>
              </a:rPr>
              <a:t>bad </a:t>
            </a:r>
            <a:r>
              <a:rPr lang="en-US" sz="4800" dirty="0" smtClean="0">
                <a:latin typeface="Arial" panose="020B0604020202020204" pitchFamily="34" charset="0"/>
                <a:cs typeface="Arial" panose="020B0604020202020204" pitchFamily="34" charset="0"/>
              </a:rPr>
              <a:t>by </a:t>
            </a:r>
            <a:r>
              <a:rPr lang="en-US" sz="4800" dirty="0">
                <a:latin typeface="Arial" panose="020B0604020202020204" pitchFamily="34" charset="0"/>
                <a:cs typeface="Arial" panose="020B0604020202020204" pitchFamily="34" charset="0"/>
              </a:rPr>
              <a:t>the end of the quarter.</a:t>
            </a:r>
          </a:p>
        </p:txBody>
      </p:sp>
    </p:spTree>
    <p:extLst>
      <p:ext uri="{BB962C8B-B14F-4D97-AF65-F5344CB8AC3E}">
        <p14:creationId xmlns:p14="http://schemas.microsoft.com/office/powerpoint/2010/main" val="3428323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91600" cy="1143000"/>
          </a:xfrm>
        </p:spPr>
        <p:txBody>
          <a:bodyPr>
            <a:noAutofit/>
          </a:bodyPr>
          <a:lstStyle/>
          <a:p>
            <a:pPr algn="l"/>
            <a:r>
              <a:rPr lang="en-US" sz="4800" b="1" dirty="0"/>
              <a:t>3) T</a:t>
            </a:r>
            <a:r>
              <a:rPr lang="en-US" sz="4800" b="1" dirty="0" smtClean="0"/>
              <a:t>o </a:t>
            </a:r>
            <a:r>
              <a:rPr lang="en-US" sz="4800" b="1" dirty="0"/>
              <a:t>insert a </a:t>
            </a:r>
            <a:r>
              <a:rPr lang="en-US" sz="4800" b="1" dirty="0" smtClean="0"/>
              <a:t>phrase into </a:t>
            </a:r>
            <a:r>
              <a:rPr lang="en-US" sz="4800" b="1" dirty="0"/>
              <a:t>a </a:t>
            </a:r>
            <a:r>
              <a:rPr lang="en-US" sz="4800" b="1" dirty="0" smtClean="0"/>
              <a:t>clause</a:t>
            </a:r>
            <a:endParaRPr lang="en-US" sz="4800" dirty="0"/>
          </a:p>
        </p:txBody>
      </p:sp>
      <p:sp>
        <p:nvSpPr>
          <p:cNvPr id="3" name="Content Placeholder 2"/>
          <p:cNvSpPr>
            <a:spLocks noGrp="1"/>
          </p:cNvSpPr>
          <p:nvPr>
            <p:ph idx="1"/>
          </p:nvPr>
        </p:nvSpPr>
        <p:spPr>
          <a:xfrm>
            <a:off x="838200" y="1447800"/>
            <a:ext cx="7620000" cy="3581400"/>
          </a:xfrm>
        </p:spPr>
        <p:txBody>
          <a:bodyPr>
            <a:noAutofit/>
          </a:bodyPr>
          <a:lstStyle/>
          <a:p>
            <a:pPr marL="0" indent="0">
              <a:lnSpc>
                <a:spcPct val="114000"/>
              </a:lnSpc>
              <a:spcBef>
                <a:spcPts val="0"/>
              </a:spcBef>
              <a:buNone/>
            </a:pPr>
            <a:r>
              <a:rPr lang="en-US" sz="4800" dirty="0" smtClean="0">
                <a:cs typeface="Arial" panose="020B0604020202020204" pitchFamily="34" charset="0"/>
              </a:rPr>
              <a:t>Anything between subject and verb is an insertion. There need to be commas before and after the inserted element.</a:t>
            </a:r>
            <a:endParaRPr lang="en-US" sz="4800" dirty="0">
              <a:cs typeface="Arial" panose="020B0604020202020204" pitchFamily="34" charset="0"/>
            </a:endParaRPr>
          </a:p>
        </p:txBody>
      </p:sp>
    </p:spTree>
    <p:extLst>
      <p:ext uri="{BB962C8B-B14F-4D97-AF65-F5344CB8AC3E}">
        <p14:creationId xmlns:p14="http://schemas.microsoft.com/office/powerpoint/2010/main" val="9332174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5400" b="1" dirty="0" smtClean="0"/>
              <a:t>Phrase Inserted into Clause</a:t>
            </a:r>
            <a:endParaRPr lang="en-US" sz="5400" b="1" dirty="0"/>
          </a:p>
        </p:txBody>
      </p:sp>
      <p:sp>
        <p:nvSpPr>
          <p:cNvPr id="3" name="Text Box 2"/>
          <p:cNvSpPr txBox="1">
            <a:spLocks noChangeArrowheads="1"/>
          </p:cNvSpPr>
          <p:nvPr/>
        </p:nvSpPr>
        <p:spPr bwMode="auto">
          <a:xfrm>
            <a:off x="877478" y="1371600"/>
            <a:ext cx="7772400" cy="3957430"/>
          </a:xfrm>
          <a:prstGeom prst="rect">
            <a:avLst/>
          </a:prstGeom>
          <a:noFill/>
          <a:ln w="9525">
            <a:noFill/>
            <a:miter lim="800000"/>
            <a:headEnd/>
            <a:tailEnd/>
          </a:ln>
        </p:spPr>
        <p:txBody>
          <a:bodyPr wrap="square">
            <a:spAutoFit/>
          </a:bodyPr>
          <a:lstStyle/>
          <a:p>
            <a:pPr>
              <a:lnSpc>
                <a:spcPct val="114000"/>
              </a:lnSpc>
              <a:spcBef>
                <a:spcPct val="50000"/>
              </a:spcBef>
              <a:tabLst>
                <a:tab pos="457200" algn="l"/>
                <a:tab pos="1830388" algn="l"/>
              </a:tabLst>
            </a:pPr>
            <a:r>
              <a:rPr lang="en-US" sz="4400" dirty="0" smtClean="0">
                <a:latin typeface="Arial" panose="020B0604020202020204" pitchFamily="34" charset="0"/>
                <a:cs typeface="Arial" panose="020B0604020202020204" pitchFamily="34" charset="0"/>
              </a:rPr>
              <a:t>Natural </a:t>
            </a:r>
            <a:r>
              <a:rPr lang="en-US" sz="4400" dirty="0">
                <a:latin typeface="Arial" panose="020B0604020202020204" pitchFamily="34" charset="0"/>
                <a:cs typeface="Arial" panose="020B0604020202020204" pitchFamily="34" charset="0"/>
              </a:rPr>
              <a:t>foods are not always salt free; celery</a:t>
            </a:r>
            <a:r>
              <a:rPr lang="en-US"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for example</a:t>
            </a:r>
            <a:r>
              <a:rPr lang="en-US"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contains more </a:t>
            </a:r>
            <a:r>
              <a:rPr lang="en-US" sz="4400" dirty="0" smtClean="0">
                <a:latin typeface="Arial" panose="020B0604020202020204" pitchFamily="34" charset="0"/>
                <a:cs typeface="Arial" panose="020B0604020202020204" pitchFamily="34" charset="0"/>
              </a:rPr>
              <a:t>sodium </a:t>
            </a:r>
            <a:r>
              <a:rPr lang="en-US" sz="4400" dirty="0">
                <a:latin typeface="Arial" panose="020B0604020202020204" pitchFamily="34" charset="0"/>
                <a:cs typeface="Arial" panose="020B0604020202020204" pitchFamily="34" charset="0"/>
              </a:rPr>
              <a:t>than most people would imagine </a:t>
            </a:r>
            <a:r>
              <a:rPr lang="en-US" sz="4400" dirty="0" smtClean="0">
                <a:latin typeface="Arial" panose="020B0604020202020204" pitchFamily="34" charset="0"/>
                <a:cs typeface="Arial" panose="020B0604020202020204" pitchFamily="34" charset="0"/>
              </a:rPr>
              <a:t>(Hacker 297).</a:t>
            </a:r>
          </a:p>
        </p:txBody>
      </p:sp>
    </p:spTree>
    <p:extLst>
      <p:ext uri="{BB962C8B-B14F-4D97-AF65-F5344CB8AC3E}">
        <p14:creationId xmlns:p14="http://schemas.microsoft.com/office/powerpoint/2010/main" val="11063464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Phrase Inserted into Clause</a:t>
            </a:r>
            <a:endParaRPr lang="en-US" sz="5400" dirty="0"/>
          </a:p>
        </p:txBody>
      </p:sp>
      <p:sp>
        <p:nvSpPr>
          <p:cNvPr id="3" name="Rectangle 2"/>
          <p:cNvSpPr/>
          <p:nvPr/>
        </p:nvSpPr>
        <p:spPr>
          <a:xfrm>
            <a:off x="762000" y="1437691"/>
            <a:ext cx="7924800" cy="3320268"/>
          </a:xfrm>
          <a:prstGeom prst="rect">
            <a:avLst/>
          </a:prstGeom>
        </p:spPr>
        <p:txBody>
          <a:bodyPr wrap="square">
            <a:spAutoFit/>
          </a:bodyPr>
          <a:lstStyle/>
          <a:p>
            <a:pPr>
              <a:lnSpc>
                <a:spcPct val="114000"/>
              </a:lnSpc>
              <a:spcBef>
                <a:spcPct val="50000"/>
              </a:spcBef>
              <a:tabLst>
                <a:tab pos="457200" algn="l"/>
                <a:tab pos="1830388" algn="l"/>
              </a:tabLst>
            </a:pPr>
            <a:r>
              <a:rPr lang="en-US" sz="4400" dirty="0">
                <a:latin typeface="Arial" panose="020B0604020202020204" pitchFamily="34" charset="0"/>
                <a:cs typeface="Arial" panose="020B0604020202020204" pitchFamily="34" charset="0"/>
              </a:rPr>
              <a:t>Many dark bitter fruits</a:t>
            </a:r>
            <a:r>
              <a:rPr lang="en-US"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dirty="0">
                <a:latin typeface="Arial" panose="020B0604020202020204" pitchFamily="34" charset="0"/>
                <a:cs typeface="Arial" panose="020B0604020202020204" pitchFamily="34" charset="0"/>
              </a:rPr>
              <a:t> </a:t>
            </a: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such as blueberries, cranberries, and black cherries</a:t>
            </a:r>
            <a:r>
              <a:rPr lang="en-US" sz="4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en-US" sz="4800" dirty="0">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have healthful antioxidants</a:t>
            </a:r>
            <a:r>
              <a:rPr lang="en-US" sz="4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61050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685800" y="1417638"/>
            <a:ext cx="7848600" cy="3293209"/>
          </a:xfrm>
          <a:prstGeom prst="rect">
            <a:avLst/>
          </a:prstGeom>
          <a:noFill/>
          <a:ln w="9525">
            <a:noFill/>
            <a:miter lim="800000"/>
            <a:headEnd/>
            <a:tailEnd/>
          </a:ln>
        </p:spPr>
        <p:txBody>
          <a:bodyPr wrap="square">
            <a:spAutoFit/>
          </a:bodyPr>
          <a:lstStyle/>
          <a:p>
            <a:pPr>
              <a:lnSpc>
                <a:spcPct val="130000"/>
              </a:lnSpc>
              <a:tabLst>
                <a:tab pos="457200" algn="l"/>
              </a:tabLst>
            </a:pPr>
            <a:r>
              <a:rPr lang="en-US" sz="4000" dirty="0" smtClean="0">
                <a:latin typeface="Arial" panose="020B0604020202020204" pitchFamily="34" charset="0"/>
                <a:cs typeface="Arial" panose="020B0604020202020204" pitchFamily="34" charset="0"/>
              </a:rPr>
              <a:t>Ed’s </a:t>
            </a:r>
            <a:r>
              <a:rPr lang="en-US" sz="4000" dirty="0">
                <a:latin typeface="Arial" panose="020B0604020202020204" pitchFamily="34" charset="0"/>
                <a:cs typeface="Arial" panose="020B0604020202020204" pitchFamily="34" charset="0"/>
              </a:rPr>
              <a:t>house</a:t>
            </a:r>
            <a:r>
              <a:rPr lang="en-US" sz="4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which is located on thirteen acres, </a:t>
            </a:r>
            <a:r>
              <a:rPr lang="en-US" sz="4000" dirty="0">
                <a:latin typeface="Arial" panose="020B0604020202020204" pitchFamily="34" charset="0"/>
                <a:cs typeface="Arial" panose="020B0604020202020204" pitchFamily="34" charset="0"/>
              </a:rPr>
              <a:t>was furnished with bats in </a:t>
            </a:r>
            <a:r>
              <a:rPr lang="en-US" sz="4000" dirty="0" smtClean="0">
                <a:latin typeface="Arial" panose="020B0604020202020204" pitchFamily="34" charset="0"/>
                <a:cs typeface="Arial" panose="020B0604020202020204" pitchFamily="34" charset="0"/>
              </a:rPr>
              <a:t>the </a:t>
            </a:r>
            <a:r>
              <a:rPr lang="en-US" sz="4000" dirty="0">
                <a:latin typeface="Arial" panose="020B0604020202020204" pitchFamily="34" charset="0"/>
                <a:cs typeface="Arial" panose="020B0604020202020204" pitchFamily="34" charset="0"/>
              </a:rPr>
              <a:t>rafters and mice in the kitchen </a:t>
            </a:r>
            <a:r>
              <a:rPr lang="en-US" sz="4000" dirty="0" smtClean="0">
                <a:latin typeface="Arial" panose="020B0604020202020204" pitchFamily="34" charset="0"/>
                <a:cs typeface="Arial" panose="020B0604020202020204" pitchFamily="34" charset="0"/>
              </a:rPr>
              <a:t>(Hacker 294).</a:t>
            </a:r>
            <a:endParaRPr lang="en-US" sz="40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r>
              <a:rPr lang="en-US" sz="5400" b="1" dirty="0" smtClean="0"/>
              <a:t>Inserted Adjective Clause:</a:t>
            </a:r>
            <a:r>
              <a:rPr lang="en-US" sz="5400" dirty="0" smtClean="0"/>
              <a:t> </a:t>
            </a:r>
            <a:endParaRPr lang="en-US" sz="5400" dirty="0"/>
          </a:p>
        </p:txBody>
      </p:sp>
    </p:spTree>
    <p:extLst>
      <p:ext uri="{BB962C8B-B14F-4D97-AF65-F5344CB8AC3E}">
        <p14:creationId xmlns:p14="http://schemas.microsoft.com/office/powerpoint/2010/main" val="34276724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609600" y="2133600"/>
            <a:ext cx="8110979" cy="3613297"/>
          </a:xfrm>
          <a:prstGeom prst="rect">
            <a:avLst/>
          </a:prstGeom>
        </p:spPr>
        <p:txBody>
          <a:bodyPr wrap="square">
            <a:spAutoFit/>
          </a:bodyPr>
          <a:lstStyle/>
          <a:p>
            <a:pPr>
              <a:lnSpc>
                <a:spcPct val="130000"/>
              </a:lnSpc>
              <a:tabLst>
                <a:tab pos="457200" algn="l"/>
              </a:tabLst>
            </a:pPr>
            <a:r>
              <a:rPr lang="en-US" sz="4400" dirty="0" smtClean="0">
                <a:latin typeface="Arial" panose="020B0604020202020204" pitchFamily="34" charset="0"/>
                <a:cs typeface="Arial" panose="020B0604020202020204" pitchFamily="34" charset="0"/>
              </a:rPr>
              <a:t>The </a:t>
            </a:r>
            <a:r>
              <a:rPr lang="en-US" sz="4400" dirty="0">
                <a:latin typeface="Arial" panose="020B0604020202020204" pitchFamily="34" charset="0"/>
                <a:cs typeface="Arial" panose="020B0604020202020204" pitchFamily="34" charset="0"/>
              </a:rPr>
              <a:t>helicopter</a:t>
            </a: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with its million-candlepower spotlight illuminating the </a:t>
            </a:r>
            <a:r>
              <a:rPr lang="en-US" sz="4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area</a:t>
            </a: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dirty="0">
                <a:latin typeface="Arial" panose="020B0604020202020204" pitchFamily="34" charset="0"/>
                <a:cs typeface="Arial" panose="020B0604020202020204" pitchFamily="34" charset="0"/>
              </a:rPr>
              <a:t>circled above </a:t>
            </a:r>
            <a:r>
              <a:rPr lang="en-US" sz="4000" dirty="0" smtClean="0">
                <a:latin typeface="Arial" panose="020B0604020202020204" pitchFamily="34" charset="0"/>
                <a:cs typeface="Arial" panose="020B0604020202020204" pitchFamily="34" charset="0"/>
              </a:rPr>
              <a:t>(Hacker 295).</a:t>
            </a:r>
            <a:endParaRPr lang="en-US" sz="4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609600"/>
            <a:ext cx="8229600" cy="1143000"/>
          </a:xfrm>
        </p:spPr>
        <p:txBody>
          <a:bodyPr>
            <a:noAutofit/>
          </a:bodyPr>
          <a:lstStyle/>
          <a:p>
            <a:r>
              <a:rPr lang="en-US" b="1" dirty="0"/>
              <a:t>Prepositional phrases or verbal phrases functioning as adjectives</a:t>
            </a:r>
            <a:r>
              <a:rPr lang="en-US" b="1" dirty="0" smtClean="0"/>
              <a:t>:</a:t>
            </a:r>
            <a:endParaRPr lang="en-US" dirty="0"/>
          </a:p>
        </p:txBody>
      </p:sp>
    </p:spTree>
    <p:extLst>
      <p:ext uri="{BB962C8B-B14F-4D97-AF65-F5344CB8AC3E}">
        <p14:creationId xmlns:p14="http://schemas.microsoft.com/office/powerpoint/2010/main" val="28332690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914400" y="1417638"/>
            <a:ext cx="7315200" cy="4401911"/>
          </a:xfrm>
          <a:prstGeom prst="rect">
            <a:avLst/>
          </a:prstGeom>
        </p:spPr>
        <p:txBody>
          <a:bodyPr wrap="square">
            <a:spAutoFit/>
          </a:bodyPr>
          <a:lstStyle/>
          <a:p>
            <a:pPr>
              <a:lnSpc>
                <a:spcPct val="130000"/>
              </a:lnSpc>
              <a:tabLst>
                <a:tab pos="457200" algn="l"/>
              </a:tabLst>
            </a:pPr>
            <a:r>
              <a:rPr lang="en-US" sz="4400" dirty="0" smtClean="0">
                <a:latin typeface="Arial" panose="020B0604020202020204" pitchFamily="34" charset="0"/>
                <a:cs typeface="Arial" panose="020B0604020202020204" pitchFamily="34" charset="0"/>
              </a:rPr>
              <a:t>Darwin’s </a:t>
            </a:r>
            <a:r>
              <a:rPr lang="en-US" sz="4400" dirty="0">
                <a:latin typeface="Arial" panose="020B0604020202020204" pitchFamily="34" charset="0"/>
                <a:cs typeface="Arial" panose="020B0604020202020204" pitchFamily="34" charset="0"/>
              </a:rPr>
              <a:t>most important book</a:t>
            </a: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en-US" sz="4400" b="1" i="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On the Origin of Species,</a:t>
            </a:r>
            <a:r>
              <a:rPr lang="en-US" sz="4400" dirty="0">
                <a:latin typeface="Arial" panose="020B0604020202020204" pitchFamily="34" charset="0"/>
                <a:cs typeface="Arial" panose="020B0604020202020204" pitchFamily="34" charset="0"/>
              </a:rPr>
              <a:t> was the result </a:t>
            </a:r>
            <a:r>
              <a:rPr lang="en-US" sz="4400" dirty="0" smtClean="0">
                <a:latin typeface="Arial" panose="020B0604020202020204" pitchFamily="34" charset="0"/>
                <a:cs typeface="Arial" panose="020B0604020202020204" pitchFamily="34" charset="0"/>
              </a:rPr>
              <a:t>of </a:t>
            </a:r>
            <a:r>
              <a:rPr lang="en-US" sz="4400" dirty="0">
                <a:latin typeface="Arial" panose="020B0604020202020204" pitchFamily="34" charset="0"/>
                <a:cs typeface="Arial" panose="020B0604020202020204" pitchFamily="34" charset="0"/>
              </a:rPr>
              <a:t>many years of research </a:t>
            </a:r>
            <a:r>
              <a:rPr lang="en-US" sz="4400" dirty="0" smtClean="0">
                <a:latin typeface="Arial" panose="020B0604020202020204" pitchFamily="34" charset="0"/>
                <a:cs typeface="Arial" panose="020B0604020202020204" pitchFamily="34" charset="0"/>
              </a:rPr>
              <a:t>(Hacker 295).</a:t>
            </a:r>
            <a:endParaRPr lang="en-US" sz="4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r>
              <a:rPr lang="en-US" sz="5400" b="1" dirty="0"/>
              <a:t>Appositives (</a:t>
            </a:r>
            <a:r>
              <a:rPr lang="en-US" sz="5400" b="1" dirty="0" smtClean="0"/>
              <a:t>nonessential)</a:t>
            </a:r>
            <a:endParaRPr lang="en-US" sz="5400" dirty="0"/>
          </a:p>
        </p:txBody>
      </p:sp>
    </p:spTree>
    <p:extLst>
      <p:ext uri="{BB962C8B-B14F-4D97-AF65-F5344CB8AC3E}">
        <p14:creationId xmlns:p14="http://schemas.microsoft.com/office/powerpoint/2010/main" val="409925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914400" y="990600"/>
            <a:ext cx="7315200" cy="4057201"/>
          </a:xfrm>
          <a:prstGeom prst="rect">
            <a:avLst/>
          </a:prstGeom>
        </p:spPr>
        <p:txBody>
          <a:bodyPr wrap="square">
            <a:spAutoFit/>
          </a:bodyPr>
          <a:lstStyle/>
          <a:p>
            <a:pPr>
              <a:tabLst>
                <a:tab pos="457200" algn="l"/>
              </a:tabLst>
            </a:pPr>
            <a:r>
              <a:rPr lang="en-US" sz="4800" b="1" dirty="0" smtClean="0">
                <a:latin typeface="Arial" panose="020B0604020202020204" pitchFamily="34" charset="0"/>
                <a:cs typeface="Arial" panose="020B0604020202020204" pitchFamily="34" charset="0"/>
              </a:rPr>
              <a:t>Essential—No Commas</a:t>
            </a:r>
            <a:r>
              <a:rPr lang="en-US" sz="4400" b="1" dirty="0" smtClean="0">
                <a:latin typeface="Arial" panose="020B0604020202020204" pitchFamily="34" charset="0"/>
                <a:cs typeface="Arial" panose="020B0604020202020204" pitchFamily="34" charset="0"/>
              </a:rPr>
              <a:t> </a:t>
            </a:r>
          </a:p>
          <a:p>
            <a:pPr>
              <a:tabLst>
                <a:tab pos="457200" algn="l"/>
              </a:tabLst>
            </a:pPr>
            <a:endParaRPr lang="en-US" sz="4400" b="1" dirty="0">
              <a:latin typeface="Arial" panose="020B0604020202020204" pitchFamily="34" charset="0"/>
              <a:cs typeface="Arial" panose="020B0604020202020204" pitchFamily="34" charset="0"/>
            </a:endParaRPr>
          </a:p>
          <a:p>
            <a:pPr>
              <a:lnSpc>
                <a:spcPct val="130000"/>
              </a:lnSpc>
              <a:tabLst>
                <a:tab pos="457200" algn="l"/>
              </a:tabLst>
            </a:pPr>
            <a:r>
              <a:rPr lang="en-US" sz="4400" dirty="0" smtClean="0">
                <a:latin typeface="Arial" panose="020B0604020202020204" pitchFamily="34" charset="0"/>
                <a:cs typeface="Arial" panose="020B0604020202020204" pitchFamily="34" charset="0"/>
              </a:rPr>
              <a:t>The </a:t>
            </a:r>
            <a:r>
              <a:rPr lang="en-US" sz="4400" dirty="0">
                <a:latin typeface="Arial" panose="020B0604020202020204" pitchFamily="34" charset="0"/>
                <a:cs typeface="Arial" panose="020B0604020202020204" pitchFamily="34" charset="0"/>
              </a:rPr>
              <a:t>song “Vertigo” was blasted </a:t>
            </a:r>
            <a:r>
              <a:rPr lang="en-US" sz="4400" dirty="0" smtClean="0">
                <a:latin typeface="Arial" panose="020B0604020202020204" pitchFamily="34" charset="0"/>
                <a:cs typeface="Arial" panose="020B0604020202020204" pitchFamily="34" charset="0"/>
              </a:rPr>
              <a:t>out </a:t>
            </a:r>
            <a:r>
              <a:rPr lang="en-US" sz="4400" dirty="0">
                <a:latin typeface="Arial" panose="020B0604020202020204" pitchFamily="34" charset="0"/>
                <a:cs typeface="Arial" panose="020B0604020202020204" pitchFamily="34" charset="0"/>
              </a:rPr>
              <a:t>of huge amplifiers </a:t>
            </a:r>
            <a:r>
              <a:rPr lang="en-US" sz="4400" dirty="0" smtClean="0">
                <a:latin typeface="Arial" panose="020B0604020202020204" pitchFamily="34" charset="0"/>
                <a:cs typeface="Arial" panose="020B0604020202020204" pitchFamily="34" charset="0"/>
              </a:rPr>
              <a:t>(Hacker 295).</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168731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685800" y="1828800"/>
            <a:ext cx="8001000" cy="3659463"/>
          </a:xfrm>
          <a:prstGeom prst="rect">
            <a:avLst/>
          </a:prstGeom>
        </p:spPr>
        <p:txBody>
          <a:bodyPr wrap="square">
            <a:spAutoFit/>
          </a:bodyPr>
          <a:lstStyle/>
          <a:p>
            <a:pPr>
              <a:tabLst>
                <a:tab pos="457200" algn="l"/>
              </a:tabLst>
            </a:pPr>
            <a:r>
              <a:rPr lang="en-US" sz="4000" i="1" dirty="0" smtClean="0">
                <a:latin typeface="Arial" panose="020B0604020202020204" pitchFamily="34" charset="0"/>
                <a:cs typeface="Arial" panose="020B0604020202020204" pitchFamily="34" charset="0"/>
              </a:rPr>
              <a:t>The cake made with coconut </a:t>
            </a:r>
            <a:r>
              <a:rPr lang="en-US" sz="4000" dirty="0" smtClean="0">
                <a:latin typeface="Arial" panose="020B0604020202020204" pitchFamily="34" charset="0"/>
                <a:cs typeface="Arial" panose="020B0604020202020204" pitchFamily="34" charset="0"/>
              </a:rPr>
              <a:t>was delicious.</a:t>
            </a:r>
          </a:p>
          <a:p>
            <a:pPr>
              <a:lnSpc>
                <a:spcPct val="114000"/>
              </a:lnSpc>
              <a:spcBef>
                <a:spcPts val="1800"/>
              </a:spcBef>
            </a:pPr>
            <a:r>
              <a:rPr lang="en-US" sz="4000" dirty="0" smtClean="0">
                <a:latin typeface="Arial" panose="020B0604020202020204" pitchFamily="34" charset="0"/>
                <a:cs typeface="Arial" panose="020B0604020202020204" pitchFamily="34" charset="0"/>
              </a:rPr>
              <a:t>This identifies which cake out of two or more (and it is part of the subject) = essential</a:t>
            </a:r>
          </a:p>
        </p:txBody>
      </p:sp>
      <p:sp>
        <p:nvSpPr>
          <p:cNvPr id="3" name="Title 2"/>
          <p:cNvSpPr>
            <a:spLocks noGrp="1"/>
          </p:cNvSpPr>
          <p:nvPr>
            <p:ph type="title"/>
          </p:nvPr>
        </p:nvSpPr>
        <p:spPr>
          <a:xfrm>
            <a:off x="457200" y="457200"/>
            <a:ext cx="8229600" cy="1143000"/>
          </a:xfrm>
        </p:spPr>
        <p:txBody>
          <a:bodyPr>
            <a:normAutofit fontScale="90000"/>
          </a:bodyPr>
          <a:lstStyle/>
          <a:p>
            <a:r>
              <a:rPr lang="en-US" b="1" dirty="0"/>
              <a:t>The writer’s purpose </a:t>
            </a:r>
            <a:r>
              <a:rPr lang="en-US" b="1" dirty="0" smtClean="0"/>
              <a:t>can determine</a:t>
            </a:r>
            <a:br>
              <a:rPr lang="en-US" b="1" dirty="0" smtClean="0"/>
            </a:br>
            <a:r>
              <a:rPr lang="en-US" b="1" dirty="0" smtClean="0"/>
              <a:t> </a:t>
            </a:r>
            <a:r>
              <a:rPr lang="en-US" b="1" dirty="0"/>
              <a:t>if info </a:t>
            </a:r>
            <a:r>
              <a:rPr lang="en-US" b="1" dirty="0" smtClean="0"/>
              <a:t>essential </a:t>
            </a:r>
            <a:r>
              <a:rPr lang="en-US" b="1" dirty="0"/>
              <a:t>or not</a:t>
            </a:r>
            <a:r>
              <a:rPr lang="en-US" b="1" dirty="0" smtClean="0"/>
              <a:t>:</a:t>
            </a:r>
            <a:endParaRPr lang="en-US" dirty="0"/>
          </a:p>
        </p:txBody>
      </p:sp>
    </p:spTree>
    <p:extLst>
      <p:ext uri="{BB962C8B-B14F-4D97-AF65-F5344CB8AC3E}">
        <p14:creationId xmlns:p14="http://schemas.microsoft.com/office/powerpoint/2010/main" val="197136461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Rectangle 1"/>
          <p:cNvSpPr/>
          <p:nvPr/>
        </p:nvSpPr>
        <p:spPr>
          <a:xfrm>
            <a:off x="762000" y="990600"/>
            <a:ext cx="7924800" cy="4133376"/>
          </a:xfrm>
          <a:prstGeom prst="rect">
            <a:avLst/>
          </a:prstGeom>
        </p:spPr>
        <p:txBody>
          <a:bodyPr wrap="square">
            <a:spAutoFit/>
          </a:bodyPr>
          <a:lstStyle/>
          <a:p>
            <a:pPr>
              <a:tabLst>
                <a:tab pos="457200" algn="l"/>
              </a:tabLst>
            </a:pPr>
            <a:r>
              <a:rPr lang="en-US" sz="4400" dirty="0">
                <a:latin typeface="Arial" panose="020B0604020202020204" pitchFamily="34" charset="0"/>
                <a:cs typeface="Arial" panose="020B0604020202020204" pitchFamily="34" charset="0"/>
              </a:rPr>
              <a:t>The cake</a:t>
            </a:r>
            <a:r>
              <a:rPr lang="en-US"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made with coconut, </a:t>
            </a:r>
            <a:r>
              <a:rPr lang="en-US" sz="4400" dirty="0">
                <a:latin typeface="Arial" panose="020B0604020202020204" pitchFamily="34" charset="0"/>
                <a:cs typeface="Arial" panose="020B0604020202020204" pitchFamily="34" charset="0"/>
              </a:rPr>
              <a:t>was delicious.</a:t>
            </a:r>
          </a:p>
          <a:p>
            <a:pPr>
              <a:lnSpc>
                <a:spcPct val="125000"/>
              </a:lnSpc>
              <a:spcBef>
                <a:spcPts val="1800"/>
              </a:spcBef>
              <a:tabLst>
                <a:tab pos="457200" algn="l"/>
              </a:tabLst>
            </a:pPr>
            <a:r>
              <a:rPr lang="en-US" sz="4400" dirty="0" smtClean="0">
                <a:latin typeface="Arial" panose="020B0604020202020204" pitchFamily="34" charset="0"/>
                <a:cs typeface="Arial" panose="020B0604020202020204" pitchFamily="34" charset="0"/>
              </a:rPr>
              <a:t>This </a:t>
            </a:r>
            <a:r>
              <a:rPr lang="en-US" sz="4400" dirty="0">
                <a:latin typeface="Arial" panose="020B0604020202020204" pitchFamily="34" charset="0"/>
                <a:cs typeface="Arial" panose="020B0604020202020204" pitchFamily="34" charset="0"/>
              </a:rPr>
              <a:t>adds information about the </a:t>
            </a:r>
            <a:r>
              <a:rPr lang="en-US" sz="4400" b="1" dirty="0">
                <a:latin typeface="Arial" panose="020B0604020202020204" pitchFamily="34" charset="0"/>
                <a:cs typeface="Arial" panose="020B0604020202020204" pitchFamily="34" charset="0"/>
              </a:rPr>
              <a:t>only </a:t>
            </a:r>
            <a:r>
              <a:rPr lang="en-US" sz="4400" dirty="0">
                <a:latin typeface="Arial" panose="020B0604020202020204" pitchFamily="34" charset="0"/>
                <a:cs typeface="Arial" panose="020B0604020202020204" pitchFamily="34" charset="0"/>
              </a:rPr>
              <a:t>cake discussed. </a:t>
            </a:r>
            <a:r>
              <a:rPr lang="en-US" sz="4400" dirty="0" smtClean="0">
                <a:latin typeface="Arial" panose="020B0604020202020204" pitchFamily="34" charset="0"/>
                <a:cs typeface="Arial" panose="020B0604020202020204" pitchFamily="34" charset="0"/>
              </a:rPr>
              <a:t>=nonessential</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5457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752600"/>
          </a:xfrm>
        </p:spPr>
        <p:txBody>
          <a:bodyPr>
            <a:noAutofit/>
          </a:bodyPr>
          <a:lstStyle/>
          <a:p>
            <a:r>
              <a:rPr lang="en-US" sz="6000" b="1" dirty="0" smtClean="0">
                <a:cs typeface="Arial" panose="020B0604020202020204" pitchFamily="34" charset="0"/>
              </a:rPr>
              <a:t>Five Main Comma Rules</a:t>
            </a:r>
            <a:br>
              <a:rPr lang="en-US" sz="6000" b="1" dirty="0" smtClean="0">
                <a:cs typeface="Arial" panose="020B0604020202020204" pitchFamily="34" charset="0"/>
              </a:rPr>
            </a:br>
            <a:r>
              <a:rPr lang="en-US" sz="6000" b="1" dirty="0" smtClean="0">
                <a:cs typeface="Arial" panose="020B0604020202020204" pitchFamily="34" charset="0"/>
              </a:rPr>
              <a:t>–A Preview—</a:t>
            </a:r>
            <a:endParaRPr lang="en-US" sz="6000" b="1" dirty="0">
              <a:cs typeface="Arial" panose="020B0604020202020204" pitchFamily="34" charset="0"/>
            </a:endParaRPr>
          </a:p>
        </p:txBody>
      </p:sp>
    </p:spTree>
    <p:extLst>
      <p:ext uri="{BB962C8B-B14F-4D97-AF65-F5344CB8AC3E}">
        <p14:creationId xmlns:p14="http://schemas.microsoft.com/office/powerpoint/2010/main" val="5572612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838200" y="1295400"/>
            <a:ext cx="7620000" cy="3708708"/>
          </a:xfrm>
          <a:prstGeom prst="rect">
            <a:avLst/>
          </a:prstGeom>
          <a:noFill/>
          <a:ln w="9525">
            <a:noFill/>
            <a:miter lim="800000"/>
            <a:headEnd/>
            <a:tailEnd/>
          </a:ln>
        </p:spPr>
        <p:txBody>
          <a:bodyPr wrap="square">
            <a:spAutoFit/>
          </a:bodyPr>
          <a:lstStyle/>
          <a:p>
            <a:pPr>
              <a:tabLst>
                <a:tab pos="457200" algn="l"/>
              </a:tabLst>
            </a:pPr>
            <a:r>
              <a:rPr lang="en-US" sz="4400" b="1" dirty="0" smtClean="0"/>
              <a:t>Commas divide separate items</a:t>
            </a:r>
            <a:br>
              <a:rPr lang="en-US" sz="4400" b="1" dirty="0" smtClean="0"/>
            </a:br>
            <a:r>
              <a:rPr lang="en-US" sz="4400" b="1" dirty="0" smtClean="0"/>
              <a:t>in </a:t>
            </a:r>
            <a:r>
              <a:rPr lang="en-US" sz="4400" b="1" dirty="0"/>
              <a:t>a </a:t>
            </a:r>
            <a:r>
              <a:rPr lang="en-US" sz="4400" b="1" dirty="0" smtClean="0"/>
              <a:t>series:</a:t>
            </a:r>
            <a:endParaRPr lang="en-US" sz="4400" b="1" dirty="0"/>
          </a:p>
          <a:p>
            <a:pPr>
              <a:spcBef>
                <a:spcPts val="1800"/>
              </a:spcBef>
              <a:tabLst>
                <a:tab pos="457200" algn="l"/>
              </a:tabLst>
            </a:pPr>
            <a:r>
              <a:rPr lang="en-US" sz="4400" dirty="0" smtClean="0"/>
              <a:t>Bubbles </a:t>
            </a:r>
            <a:r>
              <a:rPr lang="en-US" sz="4400" dirty="0"/>
              <a:t>of air, leaves, ferns, bits of wood, and insects are often found </a:t>
            </a:r>
            <a:r>
              <a:rPr lang="en-US" sz="4400" dirty="0" smtClean="0"/>
              <a:t>trapped </a:t>
            </a:r>
            <a:r>
              <a:rPr lang="en-US" sz="4400" dirty="0"/>
              <a:t>in amber (290).  </a:t>
            </a:r>
            <a:endParaRPr lang="en-US" sz="4400" dirty="0" smtClean="0"/>
          </a:p>
        </p:txBody>
      </p:sp>
      <p:sp>
        <p:nvSpPr>
          <p:cNvPr id="2" name="Title 1"/>
          <p:cNvSpPr>
            <a:spLocks noGrp="1"/>
          </p:cNvSpPr>
          <p:nvPr>
            <p:ph type="title"/>
          </p:nvPr>
        </p:nvSpPr>
        <p:spPr>
          <a:xfrm>
            <a:off x="457200" y="274638"/>
            <a:ext cx="8229600" cy="868362"/>
          </a:xfrm>
        </p:spPr>
        <p:txBody>
          <a:bodyPr>
            <a:noAutofit/>
          </a:bodyPr>
          <a:lstStyle/>
          <a:p>
            <a:r>
              <a:rPr lang="en-US" sz="5400" b="1" dirty="0"/>
              <a:t>4) </a:t>
            </a:r>
            <a:r>
              <a:rPr lang="en-US" sz="5400" b="1" dirty="0" smtClean="0"/>
              <a:t>Items </a:t>
            </a:r>
            <a:r>
              <a:rPr lang="en-US" sz="5400" b="1" dirty="0"/>
              <a:t>in a </a:t>
            </a:r>
            <a:r>
              <a:rPr lang="en-US" sz="5400" b="1" dirty="0" smtClean="0"/>
              <a:t>list</a:t>
            </a:r>
            <a:endParaRPr lang="en-US" sz="5400" dirty="0"/>
          </a:p>
        </p:txBody>
      </p:sp>
    </p:spTree>
    <p:extLst>
      <p:ext uri="{BB962C8B-B14F-4D97-AF65-F5344CB8AC3E}">
        <p14:creationId xmlns:p14="http://schemas.microsoft.com/office/powerpoint/2010/main" val="23053366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Separate Items in a List</a:t>
            </a:r>
            <a:endParaRPr lang="en-US" sz="5400" b="1" dirty="0"/>
          </a:p>
        </p:txBody>
      </p:sp>
      <p:sp>
        <p:nvSpPr>
          <p:cNvPr id="3" name="Rectangle 2"/>
          <p:cNvSpPr/>
          <p:nvPr/>
        </p:nvSpPr>
        <p:spPr>
          <a:xfrm>
            <a:off x="685800" y="1447800"/>
            <a:ext cx="8153400" cy="2123658"/>
          </a:xfrm>
          <a:prstGeom prst="rect">
            <a:avLst/>
          </a:prstGeom>
        </p:spPr>
        <p:txBody>
          <a:bodyPr wrap="square">
            <a:spAutoFit/>
          </a:bodyPr>
          <a:lstStyle/>
          <a:p>
            <a:pPr>
              <a:spcBef>
                <a:spcPts val="1200"/>
              </a:spcBef>
              <a:tabLst>
                <a:tab pos="457200" algn="l"/>
              </a:tabLst>
            </a:pPr>
            <a:r>
              <a:rPr lang="en-US" sz="4400" b="1" dirty="0"/>
              <a:t>But . . .</a:t>
            </a:r>
          </a:p>
          <a:p>
            <a:pPr>
              <a:tabLst>
                <a:tab pos="457200" algn="l"/>
              </a:tabLst>
            </a:pPr>
            <a:r>
              <a:rPr lang="en-US" sz="4400" dirty="0"/>
              <a:t>I was served macaroni and cheese, broccoli, and eggs.</a:t>
            </a:r>
          </a:p>
        </p:txBody>
      </p:sp>
    </p:spTree>
    <p:extLst>
      <p:ext uri="{BB962C8B-B14F-4D97-AF65-F5344CB8AC3E}">
        <p14:creationId xmlns:p14="http://schemas.microsoft.com/office/powerpoint/2010/main" val="28697349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3" name="Rectangle 2"/>
          <p:cNvSpPr/>
          <p:nvPr/>
        </p:nvSpPr>
        <p:spPr>
          <a:xfrm>
            <a:off x="762000" y="304801"/>
            <a:ext cx="7772400" cy="4795159"/>
          </a:xfrm>
          <a:prstGeom prst="rect">
            <a:avLst/>
          </a:prstGeom>
        </p:spPr>
        <p:txBody>
          <a:bodyPr wrap="square">
            <a:spAutoFit/>
          </a:bodyPr>
          <a:lstStyle/>
          <a:p>
            <a:pPr>
              <a:spcAft>
                <a:spcPts val="2400"/>
              </a:spcAft>
              <a:tabLst>
                <a:tab pos="457200" algn="l"/>
              </a:tabLst>
            </a:pPr>
            <a:r>
              <a:rPr lang="en-US" sz="4800" b="1" dirty="0" smtClean="0"/>
              <a:t>Coordinate Adjectives</a:t>
            </a:r>
            <a:endParaRPr lang="en-US" sz="4800" b="1" dirty="0"/>
          </a:p>
          <a:p>
            <a:pPr marL="457200">
              <a:lnSpc>
                <a:spcPct val="130000"/>
              </a:lnSpc>
            </a:pPr>
            <a:r>
              <a:rPr lang="en-US" sz="3600" dirty="0" smtClean="0">
                <a:latin typeface="Arial" panose="020B0604020202020204" pitchFamily="34" charset="0"/>
                <a:cs typeface="Arial" panose="020B0604020202020204" pitchFamily="34" charset="0"/>
              </a:rPr>
              <a:t>He </a:t>
            </a:r>
            <a:r>
              <a:rPr lang="en-US" sz="3600" dirty="0">
                <a:latin typeface="Arial" panose="020B0604020202020204" pitchFamily="34" charset="0"/>
                <a:cs typeface="Arial" panose="020B0604020202020204" pitchFamily="34" charset="0"/>
              </a:rPr>
              <a:t>was a no-good, low-down, </a:t>
            </a:r>
            <a:r>
              <a:rPr lang="en-US" sz="3600" dirty="0" smtClean="0">
                <a:latin typeface="Arial" panose="020B0604020202020204" pitchFamily="34" charset="0"/>
                <a:cs typeface="Arial" panose="020B0604020202020204" pitchFamily="34" charset="0"/>
              </a:rPr>
              <a:t>dirty, </a:t>
            </a:r>
            <a:r>
              <a:rPr lang="en-US" sz="3600" dirty="0">
                <a:latin typeface="Arial" panose="020B0604020202020204" pitchFamily="34" charset="0"/>
                <a:cs typeface="Arial" panose="020B0604020202020204" pitchFamily="34" charset="0"/>
              </a:rPr>
              <a:t>rotten </a:t>
            </a:r>
            <a:r>
              <a:rPr lang="en-US" sz="3600" dirty="0" smtClean="0">
                <a:latin typeface="Arial" panose="020B0604020202020204" pitchFamily="34" charset="0"/>
                <a:cs typeface="Arial" panose="020B0604020202020204" pitchFamily="34" charset="0"/>
              </a:rPr>
              <a:t>rascal.</a:t>
            </a:r>
          </a:p>
          <a:p>
            <a:pPr marL="457200"/>
            <a:endParaRPr lang="en-US" sz="3600" dirty="0">
              <a:latin typeface="Arial" panose="020B0604020202020204" pitchFamily="34" charset="0"/>
              <a:cs typeface="Arial" panose="020B0604020202020204" pitchFamily="34" charset="0"/>
            </a:endParaRPr>
          </a:p>
          <a:p>
            <a:pPr marL="6350"/>
            <a:r>
              <a:rPr lang="en-US" sz="3600" dirty="0" smtClean="0">
                <a:latin typeface="Arial" panose="020B0604020202020204" pitchFamily="34" charset="0"/>
                <a:cs typeface="Arial" panose="020B0604020202020204" pitchFamily="34" charset="0"/>
              </a:rPr>
              <a:t>If the </a:t>
            </a:r>
            <a:r>
              <a:rPr lang="en-US" sz="3600" dirty="0" err="1" smtClean="0">
                <a:latin typeface="Arial" panose="020B0604020202020204" pitchFamily="34" charset="0"/>
                <a:cs typeface="Arial" panose="020B0604020202020204" pitchFamily="34" charset="0"/>
              </a:rPr>
              <a:t>adj’s</a:t>
            </a:r>
            <a:r>
              <a:rPr lang="en-US" sz="3600" dirty="0" smtClean="0">
                <a:latin typeface="Arial" panose="020B0604020202020204" pitchFamily="34" charset="0"/>
                <a:cs typeface="Arial" panose="020B0604020202020204" pitchFamily="34" charset="0"/>
              </a:rPr>
              <a:t> can switch places without altering the meaning, they are coordinate adjectives.</a:t>
            </a:r>
          </a:p>
        </p:txBody>
      </p:sp>
    </p:spTree>
    <p:extLst>
      <p:ext uri="{BB962C8B-B14F-4D97-AF65-F5344CB8AC3E}">
        <p14:creationId xmlns:p14="http://schemas.microsoft.com/office/powerpoint/2010/main" val="3015855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00">
            <a:alpha val="25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b="1" dirty="0"/>
              <a:t>No </a:t>
            </a:r>
            <a:r>
              <a:rPr lang="en-US" b="1" dirty="0" smtClean="0"/>
              <a:t>comma: cumulative adjectives</a:t>
            </a:r>
            <a:endParaRPr lang="en-US" dirty="0"/>
          </a:p>
        </p:txBody>
      </p:sp>
      <p:sp>
        <p:nvSpPr>
          <p:cNvPr id="3" name="Rectangle 2"/>
          <p:cNvSpPr/>
          <p:nvPr/>
        </p:nvSpPr>
        <p:spPr>
          <a:xfrm>
            <a:off x="685800" y="1371600"/>
            <a:ext cx="7924800" cy="3193438"/>
          </a:xfrm>
          <a:prstGeom prst="rect">
            <a:avLst/>
          </a:prstGeom>
        </p:spPr>
        <p:txBody>
          <a:bodyPr wrap="square">
            <a:spAutoFit/>
          </a:bodyPr>
          <a:lstStyle/>
          <a:p>
            <a:pPr>
              <a:lnSpc>
                <a:spcPct val="114000"/>
              </a:lnSpc>
            </a:pPr>
            <a:r>
              <a:rPr lang="en-US" sz="4400" dirty="0" smtClean="0">
                <a:latin typeface="Arial" panose="020B0604020202020204" pitchFamily="34" charset="0"/>
                <a:cs typeface="Arial" panose="020B0604020202020204" pitchFamily="34" charset="0"/>
              </a:rPr>
              <a:t>Three </a:t>
            </a:r>
            <a:r>
              <a:rPr lang="en-US" sz="4400" dirty="0">
                <a:latin typeface="Arial" panose="020B0604020202020204" pitchFamily="34" charset="0"/>
                <a:cs typeface="Arial" panose="020B0604020202020204" pitchFamily="34" charset="0"/>
              </a:rPr>
              <a:t>large gray shapes moved slowly toward us </a:t>
            </a:r>
            <a:r>
              <a:rPr lang="en-US" sz="3600" dirty="0" smtClean="0">
                <a:latin typeface="Arial" panose="020B0604020202020204" pitchFamily="34" charset="0"/>
                <a:cs typeface="Arial" panose="020B0604020202020204" pitchFamily="34" charset="0"/>
              </a:rPr>
              <a:t>(Hacker 292</a:t>
            </a:r>
            <a:r>
              <a:rPr lang="en-US" sz="3600" dirty="0">
                <a:latin typeface="Arial" panose="020B0604020202020204" pitchFamily="34" charset="0"/>
                <a:cs typeface="Arial" panose="020B0604020202020204" pitchFamily="34" charset="0"/>
              </a:rPr>
              <a:t>).</a:t>
            </a:r>
            <a:endParaRPr lang="en-US" sz="4400" dirty="0">
              <a:latin typeface="Arial" panose="020B0604020202020204" pitchFamily="34" charset="0"/>
              <a:cs typeface="Arial" panose="020B0604020202020204" pitchFamily="34" charset="0"/>
            </a:endParaRPr>
          </a:p>
          <a:p>
            <a:pPr algn="ctr">
              <a:lnSpc>
                <a:spcPct val="114000"/>
              </a:lnSpc>
              <a:spcBef>
                <a:spcPts val="1200"/>
              </a:spcBef>
            </a:pPr>
            <a:r>
              <a:rPr lang="en-US" sz="4400" dirty="0" smtClean="0">
                <a:latin typeface="Arial" panose="020B0604020202020204" pitchFamily="34" charset="0"/>
                <a:cs typeface="Arial" panose="020B0604020202020204" pitchFamily="34" charset="0"/>
              </a:rPr>
              <a:t>(</a:t>
            </a:r>
            <a:r>
              <a:rPr lang="en-US" sz="4400" dirty="0">
                <a:latin typeface="Arial" panose="020B0604020202020204" pitchFamily="34" charset="0"/>
                <a:cs typeface="Arial" panose="020B0604020202020204" pitchFamily="34" charset="0"/>
              </a:rPr>
              <a:t>Three(large(gray shapes)))</a:t>
            </a:r>
          </a:p>
        </p:txBody>
      </p:sp>
    </p:spTree>
    <p:extLst>
      <p:ext uri="{BB962C8B-B14F-4D97-AF65-F5344CB8AC3E}">
        <p14:creationId xmlns:p14="http://schemas.microsoft.com/office/powerpoint/2010/main" val="2565535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B6EAEA"/>
        </a:solidFill>
        <a:effectLst/>
      </p:bgPr>
    </p:bg>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219200" y="1371600"/>
            <a:ext cx="7315200" cy="4555093"/>
          </a:xfrm>
          <a:prstGeom prst="rect">
            <a:avLst/>
          </a:prstGeom>
          <a:noFill/>
          <a:ln w="9525">
            <a:noFill/>
            <a:miter lim="800000"/>
            <a:headEnd/>
            <a:tailEnd/>
          </a:ln>
        </p:spPr>
        <p:txBody>
          <a:bodyPr>
            <a:spAutoFit/>
          </a:bodyPr>
          <a:lstStyle/>
          <a:p>
            <a:pPr marL="342900" indent="-342900">
              <a:spcBef>
                <a:spcPct val="50000"/>
              </a:spcBef>
              <a:buFont typeface="Arial" panose="020B0604020202020204" pitchFamily="34" charset="0"/>
              <a:buChar char="•"/>
              <a:tabLst>
                <a:tab pos="457200" algn="l"/>
              </a:tabLst>
            </a:pPr>
            <a:r>
              <a:rPr lang="en-US" sz="3200" b="1" dirty="0" smtClean="0">
                <a:latin typeface="Arial" panose="020B0604020202020204" pitchFamily="34" charset="0"/>
                <a:cs typeface="Arial" panose="020B0604020202020204" pitchFamily="34" charset="0"/>
              </a:rPr>
              <a:t>Set </a:t>
            </a:r>
            <a:r>
              <a:rPr lang="en-US" sz="3200" b="1" dirty="0">
                <a:latin typeface="Arial" panose="020B0604020202020204" pitchFamily="34" charset="0"/>
                <a:cs typeface="Arial" panose="020B0604020202020204" pitchFamily="34" charset="0"/>
              </a:rPr>
              <a:t>off nouns of direct </a:t>
            </a:r>
            <a:r>
              <a:rPr lang="en-US" sz="3200" b="1" dirty="0" smtClean="0">
                <a:latin typeface="Arial" panose="020B0604020202020204" pitchFamily="34" charset="0"/>
                <a:cs typeface="Arial" panose="020B0604020202020204" pitchFamily="34" charset="0"/>
              </a:rPr>
              <a:t>address</a:t>
            </a:r>
          </a:p>
          <a:p>
            <a:pPr marL="342900" indent="-342900">
              <a:spcBef>
                <a:spcPct val="50000"/>
              </a:spcBef>
              <a:buFont typeface="Arial" panose="020B0604020202020204" pitchFamily="34" charset="0"/>
              <a:buChar char="•"/>
              <a:tabLst>
                <a:tab pos="457200" algn="l"/>
              </a:tabLst>
            </a:pPr>
            <a:r>
              <a:rPr lang="en-US" sz="3200" b="1" dirty="0">
                <a:latin typeface="Arial" panose="020B0604020202020204" pitchFamily="34" charset="0"/>
                <a:cs typeface="Arial" panose="020B0604020202020204" pitchFamily="34" charset="0"/>
              </a:rPr>
              <a:t>T</a:t>
            </a:r>
            <a:r>
              <a:rPr lang="en-US" sz="3200" b="1" dirty="0" smtClean="0">
                <a:latin typeface="Arial" panose="020B0604020202020204" pitchFamily="34" charset="0"/>
                <a:cs typeface="Arial" panose="020B0604020202020204" pitchFamily="34" charset="0"/>
              </a:rPr>
              <a:t>he </a:t>
            </a:r>
            <a:r>
              <a:rPr lang="en-US" sz="3200" b="1" dirty="0">
                <a:latin typeface="Arial" panose="020B0604020202020204" pitchFamily="34" charset="0"/>
                <a:cs typeface="Arial" panose="020B0604020202020204" pitchFamily="34" charset="0"/>
              </a:rPr>
              <a:t>words “yes” and “</a:t>
            </a:r>
            <a:r>
              <a:rPr lang="en-US" sz="3200" b="1" dirty="0" smtClean="0">
                <a:latin typeface="Arial" panose="020B0604020202020204" pitchFamily="34" charset="0"/>
                <a:cs typeface="Arial" panose="020B0604020202020204" pitchFamily="34" charset="0"/>
              </a:rPr>
              <a:t>no” </a:t>
            </a:r>
          </a:p>
          <a:p>
            <a:pPr marL="342900" indent="-342900">
              <a:spcBef>
                <a:spcPct val="50000"/>
              </a:spcBef>
              <a:buFont typeface="Arial" panose="020B0604020202020204" pitchFamily="34" charset="0"/>
              <a:buChar char="•"/>
              <a:tabLst>
                <a:tab pos="457200" algn="l"/>
              </a:tabLst>
            </a:pPr>
            <a:r>
              <a:rPr lang="en-US" sz="3200" b="1" dirty="0" smtClean="0">
                <a:latin typeface="Arial" panose="020B0604020202020204" pitchFamily="34" charset="0"/>
                <a:cs typeface="Arial" panose="020B0604020202020204" pitchFamily="34" charset="0"/>
              </a:rPr>
              <a:t>Interrogative tags</a:t>
            </a:r>
          </a:p>
          <a:p>
            <a:pPr marL="342900" indent="-342900">
              <a:spcBef>
                <a:spcPct val="50000"/>
              </a:spcBef>
              <a:buFont typeface="Arial" panose="020B0604020202020204" pitchFamily="34" charset="0"/>
              <a:buChar char="•"/>
              <a:tabLst>
                <a:tab pos="457200" algn="l"/>
              </a:tabLst>
            </a:pPr>
            <a:r>
              <a:rPr lang="en-US" sz="3200" b="1" dirty="0" smtClean="0">
                <a:latin typeface="Arial" panose="020B0604020202020204" pitchFamily="34" charset="0"/>
                <a:cs typeface="Arial" panose="020B0604020202020204" pitchFamily="34" charset="0"/>
              </a:rPr>
              <a:t>Mild interjections</a:t>
            </a:r>
          </a:p>
          <a:p>
            <a:pPr marL="342900" indent="-342900">
              <a:spcBef>
                <a:spcPct val="50000"/>
              </a:spcBef>
              <a:buFont typeface="Arial" panose="020B0604020202020204" pitchFamily="34" charset="0"/>
              <a:buChar char="•"/>
              <a:tabLst>
                <a:tab pos="457200" algn="l"/>
              </a:tabLst>
            </a:pPr>
            <a:r>
              <a:rPr lang="en-US" sz="3200" b="1" dirty="0">
                <a:latin typeface="Arial" panose="020B0604020202020204" pitchFamily="34" charset="0"/>
                <a:cs typeface="Arial" panose="020B0604020202020204" pitchFamily="34" charset="0"/>
              </a:rPr>
              <a:t>D</a:t>
            </a:r>
            <a:r>
              <a:rPr lang="en-US" sz="3200" b="1" dirty="0" smtClean="0">
                <a:latin typeface="Arial" panose="020B0604020202020204" pitchFamily="34" charset="0"/>
                <a:cs typeface="Arial" panose="020B0604020202020204" pitchFamily="34" charset="0"/>
              </a:rPr>
              <a:t>ialogue tags (verbs of saying)</a:t>
            </a:r>
          </a:p>
          <a:p>
            <a:pPr marL="342900" indent="-342900">
              <a:spcBef>
                <a:spcPct val="50000"/>
              </a:spcBef>
              <a:buFont typeface="Arial" panose="020B0604020202020204" pitchFamily="34" charset="0"/>
              <a:buChar char="•"/>
              <a:tabLst>
                <a:tab pos="457200" algn="l"/>
              </a:tabLst>
            </a:pPr>
            <a:r>
              <a:rPr lang="en-US" sz="3200" b="1" dirty="0">
                <a:latin typeface="Arial" panose="020B0604020202020204" pitchFamily="34" charset="0"/>
                <a:cs typeface="Arial" panose="020B0604020202020204" pitchFamily="34" charset="0"/>
              </a:rPr>
              <a:t>A</a:t>
            </a:r>
            <a:r>
              <a:rPr lang="en-US" sz="3200" b="1" dirty="0" smtClean="0">
                <a:latin typeface="Arial" panose="020B0604020202020204" pitchFamily="34" charset="0"/>
                <a:cs typeface="Arial" panose="020B0604020202020204" pitchFamily="34" charset="0"/>
              </a:rPr>
              <a:t>fterthoughts</a:t>
            </a:r>
            <a:r>
              <a:rPr lang="en-US" sz="3200" dirty="0" smtClean="0">
                <a:latin typeface="Arial" panose="020B0604020202020204" pitchFamily="34" charset="0"/>
                <a:cs typeface="Arial" panose="020B0604020202020204" pitchFamily="34" charset="0"/>
              </a:rPr>
              <a:t> </a:t>
            </a:r>
          </a:p>
          <a:p>
            <a:pPr>
              <a:tabLst>
                <a:tab pos="457200" algn="l"/>
              </a:tabLst>
            </a:pPr>
            <a:endParaRPr lang="en-US"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457200" y="274638"/>
            <a:ext cx="8229600" cy="944562"/>
          </a:xfrm>
        </p:spPr>
        <p:txBody>
          <a:bodyPr>
            <a:noAutofit/>
          </a:bodyPr>
          <a:lstStyle/>
          <a:p>
            <a:r>
              <a:rPr lang="en-US" sz="6000" b="1" dirty="0"/>
              <a:t>5) </a:t>
            </a:r>
            <a:r>
              <a:rPr lang="en-US" sz="6000" b="1" dirty="0" smtClean="0"/>
              <a:t>Tags</a:t>
            </a:r>
            <a:endParaRPr lang="en-US" sz="6000" dirty="0"/>
          </a:p>
        </p:txBody>
      </p:sp>
    </p:spTree>
    <p:extLst>
      <p:ext uri="{BB962C8B-B14F-4D97-AF65-F5344CB8AC3E}">
        <p14:creationId xmlns:p14="http://schemas.microsoft.com/office/powerpoint/2010/main" val="13297693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B6EAEA"/>
        </a:solidFill>
        <a:effectLst/>
      </p:bgPr>
    </p:bg>
    <p:spTree>
      <p:nvGrpSpPr>
        <p:cNvPr id="1" name=""/>
        <p:cNvGrpSpPr/>
        <p:nvPr/>
      </p:nvGrpSpPr>
      <p:grpSpPr>
        <a:xfrm>
          <a:off x="0" y="0"/>
          <a:ext cx="0" cy="0"/>
          <a:chOff x="0" y="0"/>
          <a:chExt cx="0" cy="0"/>
        </a:xfrm>
      </p:grpSpPr>
      <p:sp>
        <p:nvSpPr>
          <p:cNvPr id="2" name="Rectangle 1"/>
          <p:cNvSpPr/>
          <p:nvPr/>
        </p:nvSpPr>
        <p:spPr>
          <a:xfrm>
            <a:off x="685800" y="533401"/>
            <a:ext cx="7848600" cy="5312223"/>
          </a:xfrm>
          <a:prstGeom prst="rect">
            <a:avLst/>
          </a:prstGeom>
        </p:spPr>
        <p:txBody>
          <a:bodyPr wrap="square">
            <a:spAutoFit/>
          </a:bodyPr>
          <a:lstStyle/>
          <a:p>
            <a:pPr marL="457200" indent="-457200">
              <a:lnSpc>
                <a:spcPct val="114000"/>
              </a:lnSpc>
              <a:spcAft>
                <a:spcPts val="1200"/>
              </a:spcAft>
              <a:buFont typeface="Arial" panose="020B0604020202020204" pitchFamily="34" charset="0"/>
              <a:buChar char="•"/>
            </a:pPr>
            <a:r>
              <a:rPr lang="en-US" sz="4000" dirty="0" smtClean="0">
                <a:latin typeface="Arial" panose="020B0604020202020204" pitchFamily="34" charset="0"/>
                <a:cs typeface="Arial" panose="020B0604020202020204" pitchFamily="34" charset="0"/>
              </a:rPr>
              <a:t>Forgive us</a:t>
            </a:r>
            <a:r>
              <a:rPr lang="en-US" sz="4000" b="1" dirty="0" smtClean="0">
                <a:latin typeface="Arial" panose="020B0604020202020204" pitchFamily="34" charset="0"/>
                <a:cs typeface="Arial" panose="020B0604020202020204" pitchFamily="34" charset="0"/>
              </a:rPr>
              <a:t>, Dr. Atkins, </a:t>
            </a:r>
            <a:r>
              <a:rPr lang="en-US" sz="4000" dirty="0" smtClean="0">
                <a:latin typeface="Arial" panose="020B0604020202020204" pitchFamily="34" charset="0"/>
                <a:cs typeface="Arial" panose="020B0604020202020204" pitchFamily="34" charset="0"/>
              </a:rPr>
              <a:t>for having rolls with dinner (Hacker 298). </a:t>
            </a:r>
            <a:r>
              <a:rPr lang="en-US" sz="4000" b="1" dirty="0" smtClean="0">
                <a:latin typeface="Arial" panose="020B0604020202020204" pitchFamily="34" charset="0"/>
                <a:cs typeface="Arial" panose="020B0604020202020204" pitchFamily="34" charset="0"/>
              </a:rPr>
              <a:t>[direct address]</a:t>
            </a:r>
          </a:p>
          <a:p>
            <a:pPr marL="457200" indent="-457200">
              <a:lnSpc>
                <a:spcPct val="114000"/>
              </a:lnSpc>
              <a:spcAft>
                <a:spcPts val="1200"/>
              </a:spcAft>
              <a:buFont typeface="Arial" panose="020B0604020202020204" pitchFamily="34" charset="0"/>
              <a:buChar char="•"/>
            </a:pPr>
            <a:r>
              <a:rPr lang="en-US" sz="4000" b="1" dirty="0" smtClean="0">
                <a:latin typeface="Arial" panose="020B0604020202020204" pitchFamily="34" charset="0"/>
                <a:cs typeface="Arial" panose="020B0604020202020204" pitchFamily="34" charset="0"/>
              </a:rPr>
              <a:t>Yes, </a:t>
            </a:r>
            <a:r>
              <a:rPr lang="en-US" sz="4000" dirty="0" smtClean="0">
                <a:latin typeface="Arial" panose="020B0604020202020204" pitchFamily="34" charset="0"/>
                <a:cs typeface="Arial" panose="020B0604020202020204" pitchFamily="34" charset="0"/>
              </a:rPr>
              <a:t>the loan will probably be approved. </a:t>
            </a:r>
            <a:r>
              <a:rPr lang="en-US" sz="4000" b="1" dirty="0" smtClean="0">
                <a:latin typeface="Arial" panose="020B0604020202020204" pitchFamily="34" charset="0"/>
                <a:cs typeface="Arial" panose="020B0604020202020204" pitchFamily="34" charset="0"/>
              </a:rPr>
              <a:t>[Yes/No tag]</a:t>
            </a:r>
          </a:p>
          <a:p>
            <a:pPr marL="457200" indent="-457200">
              <a:lnSpc>
                <a:spcPct val="114000"/>
              </a:lnSpc>
              <a:spcAft>
                <a:spcPts val="1200"/>
              </a:spcAft>
              <a:buFont typeface="Arial" panose="020B0604020202020204" pitchFamily="34" charset="0"/>
              <a:buChar char="•"/>
            </a:pPr>
            <a:r>
              <a:rPr lang="en-US" sz="4000" dirty="0" smtClean="0">
                <a:latin typeface="Arial" panose="020B0604020202020204" pitchFamily="34" charset="0"/>
                <a:cs typeface="Arial" panose="020B0604020202020204" pitchFamily="34" charset="0"/>
              </a:rPr>
              <a:t>The film was faithful to the book</a:t>
            </a:r>
            <a:r>
              <a:rPr lang="en-US" sz="4000" b="1" dirty="0" smtClean="0">
                <a:latin typeface="Arial" panose="020B0604020202020204" pitchFamily="34" charset="0"/>
                <a:cs typeface="Arial" panose="020B0604020202020204" pitchFamily="34" charset="0"/>
              </a:rPr>
              <a:t>, wasn’t it? [Interrog. </a:t>
            </a:r>
            <a:r>
              <a:rPr lang="en-US" sz="4000" b="1" dirty="0">
                <a:latin typeface="Arial" panose="020B0604020202020204" pitchFamily="34" charset="0"/>
                <a:cs typeface="Arial" panose="020B0604020202020204" pitchFamily="34" charset="0"/>
              </a:rPr>
              <a:t>t</a:t>
            </a:r>
            <a:r>
              <a:rPr lang="en-US" sz="4000" b="1" dirty="0" smtClean="0">
                <a:latin typeface="Arial" panose="020B0604020202020204" pitchFamily="34" charset="0"/>
                <a:cs typeface="Arial" panose="020B0604020202020204" pitchFamily="34" charset="0"/>
              </a:rPr>
              <a:t>ag]</a:t>
            </a:r>
          </a:p>
        </p:txBody>
      </p:sp>
    </p:spTree>
    <p:extLst>
      <p:ext uri="{BB962C8B-B14F-4D97-AF65-F5344CB8AC3E}">
        <p14:creationId xmlns:p14="http://schemas.microsoft.com/office/powerpoint/2010/main" val="234700759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B6EAEA"/>
        </a:solidFill>
        <a:effectLst/>
      </p:bgPr>
    </p:bg>
    <p:spTree>
      <p:nvGrpSpPr>
        <p:cNvPr id="1" name=""/>
        <p:cNvGrpSpPr/>
        <p:nvPr/>
      </p:nvGrpSpPr>
      <p:grpSpPr>
        <a:xfrm>
          <a:off x="0" y="0"/>
          <a:ext cx="0" cy="0"/>
          <a:chOff x="0" y="0"/>
          <a:chExt cx="0" cy="0"/>
        </a:xfrm>
      </p:grpSpPr>
      <p:sp>
        <p:nvSpPr>
          <p:cNvPr id="2" name="Rectangle 1"/>
          <p:cNvSpPr/>
          <p:nvPr/>
        </p:nvSpPr>
        <p:spPr>
          <a:xfrm>
            <a:off x="304800" y="304800"/>
            <a:ext cx="8458200" cy="5395964"/>
          </a:xfrm>
          <a:prstGeom prst="rect">
            <a:avLst/>
          </a:prstGeom>
        </p:spPr>
        <p:txBody>
          <a:bodyPr wrap="square">
            <a:spAutoFit/>
          </a:bodyPr>
          <a:lstStyle/>
          <a:p>
            <a:pPr marL="457200" indent="-457200">
              <a:lnSpc>
                <a:spcPct val="114000"/>
              </a:lnSpc>
              <a:spcAft>
                <a:spcPts val="1800"/>
              </a:spcAft>
              <a:buFont typeface="Arial" panose="020B0604020202020204" pitchFamily="34" charset="0"/>
              <a:buChar char="•"/>
            </a:pPr>
            <a:r>
              <a:rPr lang="en-US" sz="4000" b="1" dirty="0">
                <a:latin typeface="Arial" panose="020B0604020202020204" pitchFamily="34" charset="0"/>
                <a:cs typeface="Arial" panose="020B0604020202020204" pitchFamily="34" charset="0"/>
              </a:rPr>
              <a:t>Well, </a:t>
            </a:r>
            <a:r>
              <a:rPr lang="en-US" sz="4000" dirty="0">
                <a:latin typeface="Arial" panose="020B0604020202020204" pitchFamily="34" charset="0"/>
                <a:cs typeface="Arial" panose="020B0604020202020204" pitchFamily="34" charset="0"/>
              </a:rPr>
              <a:t>cases like these are difficult to decide</a:t>
            </a:r>
            <a:r>
              <a:rPr lang="en-US" sz="4000" dirty="0" smtClean="0">
                <a:latin typeface="Arial" panose="020B0604020202020204" pitchFamily="34" charset="0"/>
                <a:cs typeface="Arial" panose="020B0604020202020204" pitchFamily="34" charset="0"/>
              </a:rPr>
              <a:t>. </a:t>
            </a:r>
            <a:r>
              <a:rPr lang="en-US" sz="4000" b="1" dirty="0" smtClean="0">
                <a:latin typeface="Arial" panose="020B0604020202020204" pitchFamily="34" charset="0"/>
                <a:cs typeface="Arial" panose="020B0604020202020204" pitchFamily="34" charset="0"/>
              </a:rPr>
              <a:t>[Mild interjection]</a:t>
            </a:r>
            <a:endParaRPr lang="en-US" sz="4000" b="1" dirty="0">
              <a:latin typeface="Arial" panose="020B0604020202020204" pitchFamily="34" charset="0"/>
              <a:cs typeface="Arial" panose="020B0604020202020204" pitchFamily="34" charset="0"/>
            </a:endParaRPr>
          </a:p>
          <a:p>
            <a:pPr marL="457200" indent="-457200">
              <a:lnSpc>
                <a:spcPct val="114000"/>
              </a:lnSpc>
              <a:spcAft>
                <a:spcPts val="1800"/>
              </a:spcAft>
              <a:buFont typeface="Arial" panose="020B0604020202020204" pitchFamily="34" charset="0"/>
              <a:buChar char="•"/>
            </a:pPr>
            <a:r>
              <a:rPr lang="en-US" sz="4000" b="1" dirty="0">
                <a:latin typeface="Arial" panose="020B0604020202020204" pitchFamily="34" charset="0"/>
                <a:cs typeface="Arial" panose="020B0604020202020204" pitchFamily="34" charset="0"/>
              </a:rPr>
              <a:t>I </a:t>
            </a:r>
            <a:r>
              <a:rPr lang="en-US" sz="4000" b="1" dirty="0" smtClean="0">
                <a:latin typeface="Arial" panose="020B0604020202020204" pitchFamily="34" charset="0"/>
                <a:cs typeface="Arial" panose="020B0604020202020204" pitchFamily="34" charset="0"/>
              </a:rPr>
              <a:t>laughed when </a:t>
            </a:r>
            <a:r>
              <a:rPr lang="en-US" sz="4000" b="1" dirty="0">
                <a:latin typeface="Arial" panose="020B0604020202020204" pitchFamily="34" charset="0"/>
                <a:cs typeface="Arial" panose="020B0604020202020204" pitchFamily="34" charset="0"/>
              </a:rPr>
              <a:t>he muttered, </a:t>
            </a:r>
            <a:r>
              <a:rPr lang="en-US" sz="4000" dirty="0" smtClean="0">
                <a:latin typeface="Arial" panose="020B0604020202020204" pitchFamily="34" charset="0"/>
                <a:cs typeface="Arial" panose="020B0604020202020204" pitchFamily="34" charset="0"/>
              </a:rPr>
              <a:t>“That’s what she said.” </a:t>
            </a:r>
            <a:r>
              <a:rPr lang="en-US" sz="4000" b="1" dirty="0" smtClean="0">
                <a:latin typeface="Arial" panose="020B0604020202020204" pitchFamily="34" charset="0"/>
                <a:cs typeface="Arial" panose="020B0604020202020204" pitchFamily="34" charset="0"/>
              </a:rPr>
              <a:t>[dialogue]</a:t>
            </a:r>
            <a:endParaRPr lang="en-US" sz="4000" b="1" dirty="0">
              <a:latin typeface="Arial" panose="020B0604020202020204" pitchFamily="34" charset="0"/>
              <a:cs typeface="Arial" panose="020B0604020202020204" pitchFamily="34" charset="0"/>
            </a:endParaRPr>
          </a:p>
          <a:p>
            <a:pPr marL="457200" indent="-457200">
              <a:lnSpc>
                <a:spcPct val="114000"/>
              </a:lnSpc>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The bass weighed twelve pounds, </a:t>
            </a:r>
            <a:r>
              <a:rPr lang="en-US" sz="4000" b="1" dirty="0">
                <a:latin typeface="Arial" panose="020B0604020202020204" pitchFamily="34" charset="0"/>
                <a:cs typeface="Arial" panose="020B0604020202020204" pitchFamily="34" charset="0"/>
              </a:rPr>
              <a:t>give or take a few ounces </a:t>
            </a:r>
            <a:r>
              <a:rPr lang="en-US" sz="3600" dirty="0">
                <a:latin typeface="Arial" panose="020B0604020202020204" pitchFamily="34" charset="0"/>
                <a:cs typeface="Arial" panose="020B0604020202020204" pitchFamily="34" charset="0"/>
              </a:rPr>
              <a:t>(Hacker 297</a:t>
            </a:r>
            <a:r>
              <a:rPr lang="en-US" sz="3600" dirty="0" smtClean="0">
                <a:latin typeface="Arial" panose="020B0604020202020204" pitchFamily="34" charset="0"/>
                <a:cs typeface="Arial" panose="020B0604020202020204" pitchFamily="34" charset="0"/>
              </a:rPr>
              <a:t>). </a:t>
            </a:r>
            <a:r>
              <a:rPr lang="en-US" sz="3600" b="1" dirty="0" smtClean="0">
                <a:latin typeface="Arial" panose="020B0604020202020204" pitchFamily="34" charset="0"/>
                <a:cs typeface="Arial" panose="020B0604020202020204" pitchFamily="34" charset="0"/>
              </a:rPr>
              <a:t>[afterthought]</a:t>
            </a:r>
          </a:p>
        </p:txBody>
      </p:sp>
    </p:spTree>
    <p:extLst>
      <p:ext uri="{BB962C8B-B14F-4D97-AF65-F5344CB8AC3E}">
        <p14:creationId xmlns:p14="http://schemas.microsoft.com/office/powerpoint/2010/main" val="36593594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7030A0">
            <a:alpha val="20000"/>
          </a:srgbClr>
        </a:solid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457200" y="1676400"/>
            <a:ext cx="8305800" cy="4034951"/>
          </a:xfrm>
          <a:prstGeom prst="rect">
            <a:avLst/>
          </a:prstGeom>
          <a:noFill/>
          <a:ln w="9525">
            <a:noFill/>
            <a:miter lim="800000"/>
            <a:headEnd/>
            <a:tailEnd/>
          </a:ln>
        </p:spPr>
        <p:txBody>
          <a:bodyPr wrap="square">
            <a:spAutoFit/>
          </a:bodyPr>
          <a:lstStyle/>
          <a:p>
            <a:pPr>
              <a:spcAft>
                <a:spcPts val="600"/>
              </a:spcAft>
              <a:tabLst>
                <a:tab pos="457200" algn="l"/>
              </a:tabLst>
            </a:pPr>
            <a:r>
              <a:rPr lang="en-US" sz="3600" b="1" dirty="0" smtClean="0">
                <a:latin typeface="Arial" panose="020B0604020202020204" pitchFamily="34" charset="0"/>
                <a:cs typeface="Arial" panose="020B0604020202020204" pitchFamily="34" charset="0"/>
              </a:rPr>
              <a:t>Dates:</a:t>
            </a:r>
          </a:p>
          <a:p>
            <a:pPr>
              <a:tabLst>
                <a:tab pos="457200" algn="l"/>
              </a:tabLst>
            </a:pPr>
            <a:r>
              <a:rPr lang="en-US" sz="3600" dirty="0" smtClean="0">
                <a:latin typeface="Arial" panose="020B0604020202020204" pitchFamily="34" charset="0"/>
                <a:cs typeface="Arial" panose="020B0604020202020204" pitchFamily="34" charset="0"/>
              </a:rPr>
              <a:t>On </a:t>
            </a:r>
            <a:r>
              <a:rPr lang="en-US" sz="3600" dirty="0">
                <a:latin typeface="Arial" panose="020B0604020202020204" pitchFamily="34" charset="0"/>
                <a:cs typeface="Arial" panose="020B0604020202020204" pitchFamily="34" charset="0"/>
              </a:rPr>
              <a:t>May 18, 1980, Mt. St. Helens erupted, turning daylight into dusk</a:t>
            </a:r>
            <a:r>
              <a:rPr lang="en-US" sz="3600" dirty="0" smtClean="0">
                <a:latin typeface="Arial" panose="020B0604020202020204" pitchFamily="34" charset="0"/>
                <a:cs typeface="Arial" panose="020B0604020202020204" pitchFamily="34" charset="0"/>
              </a:rPr>
              <a:t>.</a:t>
            </a:r>
          </a:p>
          <a:p>
            <a:pPr>
              <a:tabLst>
                <a:tab pos="457200" algn="l"/>
              </a:tabLst>
            </a:pPr>
            <a:endParaRPr lang="en-US" sz="4000" dirty="0">
              <a:latin typeface="Arial" panose="020B0604020202020204" pitchFamily="34" charset="0"/>
              <a:cs typeface="Arial" panose="020B0604020202020204" pitchFamily="34" charset="0"/>
            </a:endParaRPr>
          </a:p>
          <a:p>
            <a:pPr>
              <a:lnSpc>
                <a:spcPct val="130000"/>
              </a:lnSpc>
              <a:tabLst>
                <a:tab pos="457200" algn="l"/>
              </a:tabLst>
            </a:pPr>
            <a:r>
              <a:rPr lang="en-US" sz="3200" dirty="0" smtClean="0">
                <a:latin typeface="Arial" panose="020B0604020202020204" pitchFamily="34" charset="0"/>
                <a:cs typeface="Arial" panose="020B0604020202020204" pitchFamily="34" charset="0"/>
              </a:rPr>
              <a:t>No comma for inverted dates: 18 May 2013 </a:t>
            </a:r>
          </a:p>
          <a:p>
            <a:pPr>
              <a:lnSpc>
                <a:spcPct val="130000"/>
              </a:lnSpc>
              <a:tabLst>
                <a:tab pos="457200" algn="l"/>
              </a:tabLst>
            </a:pPr>
            <a:r>
              <a:rPr lang="en-US" sz="3200" dirty="0" smtClean="0">
                <a:latin typeface="Arial" panose="020B0604020202020204" pitchFamily="34" charset="0"/>
                <a:cs typeface="Arial" panose="020B0604020202020204" pitchFamily="34" charset="0"/>
              </a:rPr>
              <a:t>No comma for only month + year: May 2013</a:t>
            </a:r>
          </a:p>
          <a:p>
            <a:pPr>
              <a:tabLst>
                <a:tab pos="457200" algn="l"/>
              </a:tabLst>
            </a:pPr>
            <a:endParaRPr lang="en-US" sz="2000" dirty="0">
              <a:latin typeface="Arial" panose="020B0604020202020204" pitchFamily="34" charset="0"/>
              <a:cs typeface="Arial" panose="020B0604020202020204" pitchFamily="34" charset="0"/>
            </a:endParaRPr>
          </a:p>
        </p:txBody>
      </p:sp>
      <p:sp>
        <p:nvSpPr>
          <p:cNvPr id="2" name="Title 1"/>
          <p:cNvSpPr>
            <a:spLocks noGrp="1"/>
          </p:cNvSpPr>
          <p:nvPr>
            <p:ph type="title"/>
          </p:nvPr>
        </p:nvSpPr>
        <p:spPr/>
        <p:txBody>
          <a:bodyPr>
            <a:normAutofit/>
          </a:bodyPr>
          <a:lstStyle/>
          <a:p>
            <a:r>
              <a:rPr lang="en-US" sz="5400" b="1" dirty="0"/>
              <a:t>Other Uses of the </a:t>
            </a:r>
            <a:r>
              <a:rPr lang="en-US" sz="5400" b="1" dirty="0" smtClean="0"/>
              <a:t>Comma</a:t>
            </a:r>
            <a:endParaRPr lang="en-US" sz="5400" dirty="0"/>
          </a:p>
        </p:txBody>
      </p:sp>
    </p:spTree>
    <p:extLst>
      <p:ext uri="{BB962C8B-B14F-4D97-AF65-F5344CB8AC3E}">
        <p14:creationId xmlns:p14="http://schemas.microsoft.com/office/powerpoint/2010/main" val="30347833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7030A0">
            <a:alpha val="20000"/>
          </a:srgbClr>
        </a:solidFill>
        <a:effectLst/>
      </p:bgPr>
    </p:bg>
    <p:spTree>
      <p:nvGrpSpPr>
        <p:cNvPr id="1" name=""/>
        <p:cNvGrpSpPr/>
        <p:nvPr/>
      </p:nvGrpSpPr>
      <p:grpSpPr>
        <a:xfrm>
          <a:off x="0" y="0"/>
          <a:ext cx="0" cy="0"/>
          <a:chOff x="0" y="0"/>
          <a:chExt cx="0" cy="0"/>
        </a:xfrm>
      </p:grpSpPr>
      <p:sp>
        <p:nvSpPr>
          <p:cNvPr id="2" name="Rectangle 1"/>
          <p:cNvSpPr/>
          <p:nvPr/>
        </p:nvSpPr>
        <p:spPr>
          <a:xfrm>
            <a:off x="685800" y="1219200"/>
            <a:ext cx="7848600" cy="4721292"/>
          </a:xfrm>
          <a:prstGeom prst="rect">
            <a:avLst/>
          </a:prstGeom>
        </p:spPr>
        <p:txBody>
          <a:bodyPr wrap="square">
            <a:spAutoFit/>
          </a:bodyPr>
          <a:lstStyle/>
          <a:p>
            <a:pPr>
              <a:lnSpc>
                <a:spcPct val="112000"/>
              </a:lnSpc>
              <a:tabLst>
                <a:tab pos="457200" algn="l"/>
              </a:tabLst>
            </a:pPr>
            <a:r>
              <a:rPr lang="en-US" sz="4000" dirty="0" smtClean="0">
                <a:latin typeface="Arial" panose="020B0604020202020204" pitchFamily="34" charset="0"/>
                <a:cs typeface="Arial" panose="020B0604020202020204" pitchFamily="34" charset="0"/>
              </a:rPr>
              <a:t>John Lennon was born in Liverpool, England, in 1940.</a:t>
            </a:r>
          </a:p>
          <a:p>
            <a:pPr>
              <a:lnSpc>
                <a:spcPct val="112000"/>
              </a:lnSpc>
              <a:tabLst>
                <a:tab pos="457200" algn="l"/>
              </a:tabLst>
            </a:pPr>
            <a:endParaRPr lang="en-US" sz="4000" dirty="0" smtClean="0">
              <a:latin typeface="Arial" panose="020B0604020202020204" pitchFamily="34" charset="0"/>
              <a:cs typeface="Arial" panose="020B0604020202020204" pitchFamily="34" charset="0"/>
            </a:endParaRPr>
          </a:p>
          <a:p>
            <a:pPr>
              <a:lnSpc>
                <a:spcPct val="112000"/>
              </a:lnSpc>
              <a:tabLst>
                <a:tab pos="457200" algn="l"/>
              </a:tabLst>
            </a:pPr>
            <a:r>
              <a:rPr lang="en-US" sz="4000" dirty="0" smtClean="0">
                <a:latin typeface="Arial" panose="020B0604020202020204" pitchFamily="34" charset="0"/>
                <a:cs typeface="Arial" panose="020B0604020202020204" pitchFamily="34" charset="0"/>
              </a:rPr>
              <a:t>Please send the package to </a:t>
            </a:r>
            <a:br>
              <a:rPr lang="en-US" sz="4000" dirty="0" smtClean="0">
                <a:latin typeface="Arial" panose="020B0604020202020204" pitchFamily="34" charset="0"/>
                <a:cs typeface="Arial" panose="020B0604020202020204" pitchFamily="34" charset="0"/>
              </a:rPr>
            </a:br>
            <a:r>
              <a:rPr lang="en-US" sz="4000" dirty="0" smtClean="0">
                <a:latin typeface="Arial" panose="020B0604020202020204" pitchFamily="34" charset="0"/>
                <a:cs typeface="Arial" panose="020B0604020202020204" pitchFamily="34" charset="0"/>
              </a:rPr>
              <a:t>Greg </a:t>
            </a:r>
            <a:r>
              <a:rPr lang="en-US" sz="4000" dirty="0" err="1" smtClean="0">
                <a:latin typeface="Arial" panose="020B0604020202020204" pitchFamily="34" charset="0"/>
                <a:cs typeface="Arial" panose="020B0604020202020204" pitchFamily="34" charset="0"/>
              </a:rPr>
              <a:t>Tarvin</a:t>
            </a:r>
            <a:r>
              <a:rPr lang="en-US" sz="4000" dirty="0" smtClean="0">
                <a:latin typeface="Arial" panose="020B0604020202020204" pitchFamily="34" charset="0"/>
                <a:cs typeface="Arial" panose="020B0604020202020204" pitchFamily="34" charset="0"/>
              </a:rPr>
              <a:t> at 708 Spring Street, Champaign, Illinois 61820.</a:t>
            </a:r>
          </a:p>
          <a:p>
            <a:pPr>
              <a:tabLst>
                <a:tab pos="457200" algn="l"/>
              </a:tabLst>
            </a:pPr>
            <a:endParaRPr lang="en-US" sz="32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381000" y="76200"/>
            <a:ext cx="8229600" cy="1143000"/>
          </a:xfrm>
        </p:spPr>
        <p:txBody>
          <a:bodyPr>
            <a:normAutofit/>
          </a:bodyPr>
          <a:lstStyle/>
          <a:p>
            <a:r>
              <a:rPr lang="en-US" sz="5400" b="1" dirty="0" smtClean="0"/>
              <a:t>Place names, </a:t>
            </a:r>
            <a:r>
              <a:rPr lang="en-US" sz="5400" b="1" dirty="0"/>
              <a:t>except </a:t>
            </a:r>
            <a:r>
              <a:rPr lang="en-US" sz="5400" b="1" dirty="0" smtClean="0"/>
              <a:t>ZIP</a:t>
            </a:r>
            <a:endParaRPr lang="en-US" sz="5400" dirty="0"/>
          </a:p>
        </p:txBody>
      </p:sp>
    </p:spTree>
    <p:extLst>
      <p:ext uri="{BB962C8B-B14F-4D97-AF65-F5344CB8AC3E}">
        <p14:creationId xmlns:p14="http://schemas.microsoft.com/office/powerpoint/2010/main" val="42244663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7030A0">
            <a:alpha val="20000"/>
          </a:srgbClr>
        </a:solidFill>
        <a:effectLst/>
      </p:bgPr>
    </p:bg>
    <p:spTree>
      <p:nvGrpSpPr>
        <p:cNvPr id="1" name=""/>
        <p:cNvGrpSpPr/>
        <p:nvPr/>
      </p:nvGrpSpPr>
      <p:grpSpPr>
        <a:xfrm>
          <a:off x="0" y="0"/>
          <a:ext cx="0" cy="0"/>
          <a:chOff x="0" y="0"/>
          <a:chExt cx="0" cy="0"/>
        </a:xfrm>
      </p:grpSpPr>
      <p:sp>
        <p:nvSpPr>
          <p:cNvPr id="2" name="Rectangle 1"/>
          <p:cNvSpPr/>
          <p:nvPr/>
        </p:nvSpPr>
        <p:spPr>
          <a:xfrm>
            <a:off x="778727" y="1600200"/>
            <a:ext cx="8001000" cy="4154984"/>
          </a:xfrm>
          <a:prstGeom prst="rect">
            <a:avLst/>
          </a:prstGeom>
        </p:spPr>
        <p:txBody>
          <a:bodyPr wrap="square">
            <a:spAutoFit/>
          </a:bodyPr>
          <a:lstStyle/>
          <a:p>
            <a:pPr>
              <a:tabLst>
                <a:tab pos="457200" algn="l"/>
              </a:tabLst>
            </a:pPr>
            <a:r>
              <a:rPr lang="en-US" sz="4400" dirty="0" smtClean="0">
                <a:latin typeface="Arial" panose="020B0604020202020204" pitchFamily="34" charset="0"/>
                <a:cs typeface="Arial" panose="020B0604020202020204" pitchFamily="34" charset="0"/>
              </a:rPr>
              <a:t>Gregory House, M.D.</a:t>
            </a:r>
          </a:p>
          <a:p>
            <a:pPr>
              <a:tabLst>
                <a:tab pos="457200" algn="l"/>
              </a:tabLst>
            </a:pPr>
            <a:endParaRPr lang="en-US" sz="4400" dirty="0">
              <a:latin typeface="Arial" panose="020B0604020202020204" pitchFamily="34" charset="0"/>
              <a:cs typeface="Arial" panose="020B0604020202020204" pitchFamily="34" charset="0"/>
            </a:endParaRPr>
          </a:p>
          <a:p>
            <a:pPr>
              <a:tabLst>
                <a:tab pos="457200" algn="l"/>
              </a:tabLst>
            </a:pPr>
            <a:r>
              <a:rPr lang="en-US" sz="4400" dirty="0" smtClean="0">
                <a:latin typeface="Arial" panose="020B0604020202020204" pitchFamily="34" charset="0"/>
                <a:cs typeface="Arial" panose="020B0604020202020204" pitchFamily="34" charset="0"/>
              </a:rPr>
              <a:t>Sue Lau, Ph.D.</a:t>
            </a:r>
          </a:p>
          <a:p>
            <a:pPr>
              <a:tabLst>
                <a:tab pos="457200" algn="l"/>
              </a:tabLst>
            </a:pPr>
            <a:endParaRPr lang="en-US" sz="4400" dirty="0">
              <a:latin typeface="Arial" panose="020B0604020202020204" pitchFamily="34" charset="0"/>
              <a:cs typeface="Arial" panose="020B0604020202020204" pitchFamily="34" charset="0"/>
            </a:endParaRPr>
          </a:p>
          <a:p>
            <a:pPr>
              <a:tabLst>
                <a:tab pos="457200" algn="l"/>
              </a:tabLst>
            </a:pPr>
            <a:r>
              <a:rPr lang="en-US" sz="4400" dirty="0" smtClean="0">
                <a:latin typeface="Arial" panose="020B0604020202020204" pitchFamily="34" charset="0"/>
                <a:cs typeface="Arial" panose="020B0604020202020204" pitchFamily="34" charset="0"/>
              </a:rPr>
              <a:t>Angela Merkel, Chancellor of Germany</a:t>
            </a:r>
          </a:p>
        </p:txBody>
      </p:sp>
      <p:sp>
        <p:nvSpPr>
          <p:cNvPr id="3" name="Title 2"/>
          <p:cNvSpPr>
            <a:spLocks noGrp="1"/>
          </p:cNvSpPr>
          <p:nvPr>
            <p:ph type="title"/>
          </p:nvPr>
        </p:nvSpPr>
        <p:spPr/>
        <p:txBody>
          <a:bodyPr>
            <a:normAutofit/>
          </a:bodyPr>
          <a:lstStyle/>
          <a:p>
            <a:r>
              <a:rPr lang="en-US" sz="5400" b="1" dirty="0"/>
              <a:t>Title Following </a:t>
            </a:r>
            <a:r>
              <a:rPr lang="en-US" sz="5400" b="1" dirty="0" smtClean="0"/>
              <a:t>Name</a:t>
            </a:r>
            <a:endParaRPr lang="en-US" sz="5400" dirty="0"/>
          </a:p>
        </p:txBody>
      </p:sp>
    </p:spTree>
    <p:extLst>
      <p:ext uri="{BB962C8B-B14F-4D97-AF65-F5344CB8AC3E}">
        <p14:creationId xmlns:p14="http://schemas.microsoft.com/office/powerpoint/2010/main" val="175471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620000" cy="1706562"/>
          </a:xfrm>
        </p:spPr>
        <p:txBody>
          <a:bodyPr>
            <a:noAutofit/>
          </a:bodyPr>
          <a:lstStyle/>
          <a:p>
            <a:pPr algn="l"/>
            <a:r>
              <a:rPr lang="en-US" sz="6000" b="1" dirty="0" smtClean="0">
                <a:latin typeface="Arial" panose="020B0604020202020204" pitchFamily="34" charset="0"/>
                <a:cs typeface="Arial" panose="020B0604020202020204" pitchFamily="34" charset="0"/>
              </a:rPr>
              <a:t>1) After </a:t>
            </a:r>
            <a:r>
              <a:rPr lang="en-US" sz="6000" b="1" dirty="0">
                <a:latin typeface="Arial" panose="020B0604020202020204" pitchFamily="34" charset="0"/>
                <a:cs typeface="Arial" panose="020B0604020202020204" pitchFamily="34" charset="0"/>
              </a:rPr>
              <a:t>sentence </a:t>
            </a:r>
            <a:r>
              <a:rPr lang="en-US" sz="6000" b="1" dirty="0" smtClean="0">
                <a:latin typeface="Arial" panose="020B0604020202020204" pitchFamily="34" charset="0"/>
                <a:cs typeface="Arial" panose="020B0604020202020204" pitchFamily="34" charset="0"/>
              </a:rPr>
              <a:t/>
            </a:r>
            <a:br>
              <a:rPr lang="en-US" sz="6000" b="1" dirty="0" smtClean="0">
                <a:latin typeface="Arial" panose="020B0604020202020204" pitchFamily="34" charset="0"/>
                <a:cs typeface="Arial" panose="020B0604020202020204" pitchFamily="34" charset="0"/>
              </a:rPr>
            </a:br>
            <a:r>
              <a:rPr lang="en-US" sz="6000" b="1" dirty="0" smtClean="0">
                <a:latin typeface="Arial" panose="020B0604020202020204" pitchFamily="34" charset="0"/>
                <a:cs typeface="Arial" panose="020B0604020202020204" pitchFamily="34" charset="0"/>
              </a:rPr>
              <a:t>    introductions</a:t>
            </a:r>
            <a:r>
              <a:rPr lang="en-US" sz="6000" b="1" dirty="0">
                <a:latin typeface="Arial" panose="020B0604020202020204" pitchFamily="34" charset="0"/>
                <a:cs typeface="Arial" panose="020B0604020202020204" pitchFamily="34" charset="0"/>
              </a:rPr>
              <a:t>: </a:t>
            </a:r>
            <a:endParaRPr lang="en-US" sz="6000" dirty="0"/>
          </a:p>
        </p:txBody>
      </p:sp>
      <p:sp>
        <p:nvSpPr>
          <p:cNvPr id="3" name="Text Placeholder 2"/>
          <p:cNvSpPr>
            <a:spLocks noGrp="1"/>
          </p:cNvSpPr>
          <p:nvPr>
            <p:ph type="body" sz="half" idx="1"/>
          </p:nvPr>
        </p:nvSpPr>
        <p:spPr>
          <a:xfrm>
            <a:off x="1981200" y="2286000"/>
            <a:ext cx="5105400" cy="3657599"/>
          </a:xfrm>
        </p:spPr>
        <p:txBody>
          <a:bodyPr>
            <a:normAutofit/>
          </a:bodyPr>
          <a:lstStyle/>
          <a:p>
            <a:pPr marL="0" indent="0">
              <a:lnSpc>
                <a:spcPct val="150000"/>
              </a:lnSpc>
              <a:spcBef>
                <a:spcPts val="0"/>
              </a:spcBef>
              <a:buNone/>
            </a:pPr>
            <a:r>
              <a:rPr lang="en-US" sz="6000" b="1" dirty="0">
                <a:latin typeface="Arial" panose="020B0604020202020204" pitchFamily="34" charset="0"/>
                <a:cs typeface="Arial" panose="020B0604020202020204" pitchFamily="34" charset="0"/>
              </a:rPr>
              <a:t>Intro, </a:t>
            </a:r>
            <a:r>
              <a:rPr lang="en-US" sz="6000" b="1" dirty="0" smtClean="0">
                <a:latin typeface="Arial" panose="020B0604020202020204" pitchFamily="34" charset="0"/>
                <a:cs typeface="Arial" panose="020B0604020202020204" pitchFamily="34" charset="0"/>
              </a:rPr>
              <a:t>SV.</a:t>
            </a:r>
            <a:endParaRPr lang="en-US" sz="6000" b="1" dirty="0">
              <a:latin typeface="Arial" panose="020B0604020202020204" pitchFamily="34" charset="0"/>
              <a:cs typeface="Arial" panose="020B0604020202020204" pitchFamily="34" charset="0"/>
            </a:endParaRPr>
          </a:p>
          <a:p>
            <a:pPr marL="0" indent="0">
              <a:lnSpc>
                <a:spcPct val="150000"/>
              </a:lnSpc>
              <a:spcBef>
                <a:spcPts val="0"/>
              </a:spcBef>
              <a:buNone/>
            </a:pPr>
            <a:r>
              <a:rPr lang="en-US" sz="6000" b="1" dirty="0">
                <a:latin typeface="Arial" panose="020B0604020202020204" pitchFamily="34" charset="0"/>
                <a:cs typeface="Arial" panose="020B0604020202020204" pitchFamily="34" charset="0"/>
              </a:rPr>
              <a:t>SV; TE, SV.</a:t>
            </a:r>
          </a:p>
          <a:p>
            <a:pPr marL="0" indent="0">
              <a:buNone/>
            </a:pPr>
            <a:endParaRPr lang="en-US" sz="3600" dirty="0"/>
          </a:p>
        </p:txBody>
      </p:sp>
    </p:spTree>
    <p:extLst>
      <p:ext uri="{BB962C8B-B14F-4D97-AF65-F5344CB8AC3E}">
        <p14:creationId xmlns:p14="http://schemas.microsoft.com/office/powerpoint/2010/main" val="166586405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7030A0">
            <a:alpha val="20000"/>
          </a:srgbClr>
        </a:solidFill>
        <a:effectLst/>
      </p:bgPr>
    </p:bg>
    <p:spTree>
      <p:nvGrpSpPr>
        <p:cNvPr id="1" name=""/>
        <p:cNvGrpSpPr/>
        <p:nvPr/>
      </p:nvGrpSpPr>
      <p:grpSpPr>
        <a:xfrm>
          <a:off x="0" y="0"/>
          <a:ext cx="0" cy="0"/>
          <a:chOff x="0" y="0"/>
          <a:chExt cx="0" cy="0"/>
        </a:xfrm>
      </p:grpSpPr>
      <p:sp>
        <p:nvSpPr>
          <p:cNvPr id="2" name="Rectangle 1"/>
          <p:cNvSpPr/>
          <p:nvPr/>
        </p:nvSpPr>
        <p:spPr>
          <a:xfrm>
            <a:off x="2400300" y="1676400"/>
            <a:ext cx="4343400" cy="3650230"/>
          </a:xfrm>
          <a:prstGeom prst="rect">
            <a:avLst/>
          </a:prstGeom>
        </p:spPr>
        <p:txBody>
          <a:bodyPr wrap="square">
            <a:spAutoFit/>
          </a:bodyPr>
          <a:lstStyle/>
          <a:p>
            <a:pPr>
              <a:lnSpc>
                <a:spcPct val="130000"/>
              </a:lnSpc>
              <a:tabLst>
                <a:tab pos="457200" algn="l"/>
                <a:tab pos="3544888" algn="r"/>
              </a:tabLst>
            </a:pPr>
            <a:r>
              <a:rPr lang="en-US" sz="4400" dirty="0" smtClean="0"/>
              <a:t>		</a:t>
            </a:r>
            <a:r>
              <a:rPr lang="en-US" sz="4800" dirty="0" smtClean="0"/>
              <a:t>3,500</a:t>
            </a:r>
          </a:p>
          <a:p>
            <a:pPr>
              <a:lnSpc>
                <a:spcPct val="130000"/>
              </a:lnSpc>
              <a:tabLst>
                <a:tab pos="457200" algn="l"/>
                <a:tab pos="3544888" algn="r"/>
              </a:tabLst>
            </a:pPr>
            <a:r>
              <a:rPr lang="en-US" sz="4800" dirty="0" smtClean="0"/>
              <a:t> 		13,500</a:t>
            </a:r>
          </a:p>
          <a:p>
            <a:pPr>
              <a:lnSpc>
                <a:spcPct val="130000"/>
              </a:lnSpc>
              <a:tabLst>
                <a:tab pos="457200" algn="l"/>
                <a:tab pos="3544888" algn="r"/>
              </a:tabLst>
            </a:pPr>
            <a:r>
              <a:rPr lang="en-US" sz="4800" dirty="0" smtClean="0"/>
              <a:t> 	135,000,000</a:t>
            </a:r>
          </a:p>
          <a:p>
            <a:pPr>
              <a:tabLst>
                <a:tab pos="457200" algn="l"/>
              </a:tabLst>
            </a:pPr>
            <a:endParaRPr lang="en-US" sz="4400" dirty="0"/>
          </a:p>
        </p:txBody>
      </p:sp>
      <p:sp>
        <p:nvSpPr>
          <p:cNvPr id="3" name="Title 2"/>
          <p:cNvSpPr>
            <a:spLocks noGrp="1"/>
          </p:cNvSpPr>
          <p:nvPr>
            <p:ph type="title"/>
          </p:nvPr>
        </p:nvSpPr>
        <p:spPr/>
        <p:txBody>
          <a:bodyPr>
            <a:normAutofit/>
          </a:bodyPr>
          <a:lstStyle/>
          <a:p>
            <a:r>
              <a:rPr lang="en-US" sz="4800" b="1" dirty="0"/>
              <a:t>Numbers </a:t>
            </a:r>
            <a:r>
              <a:rPr lang="en-US" sz="4800" b="1" dirty="0" smtClean="0"/>
              <a:t>four or more digits</a:t>
            </a:r>
            <a:r>
              <a:rPr lang="en-US" sz="4800" b="1" dirty="0"/>
              <a:t>: </a:t>
            </a:r>
            <a:endParaRPr lang="en-US" sz="4800" dirty="0"/>
          </a:p>
        </p:txBody>
      </p:sp>
    </p:spTree>
    <p:extLst>
      <p:ext uri="{BB962C8B-B14F-4D97-AF65-F5344CB8AC3E}">
        <p14:creationId xmlns:p14="http://schemas.microsoft.com/office/powerpoint/2010/main" val="28559213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304800" y="274638"/>
            <a:ext cx="8763000" cy="792162"/>
          </a:xfrm>
        </p:spPr>
        <p:txBody>
          <a:bodyPr>
            <a:noAutofit/>
          </a:bodyPr>
          <a:lstStyle/>
          <a:p>
            <a:r>
              <a:rPr lang="en-US" b="1" dirty="0" smtClean="0">
                <a:solidFill>
                  <a:srgbClr val="F1E2D3"/>
                </a:solidFill>
              </a:rPr>
              <a:t>Commas: They’re about the Clauses!</a:t>
            </a:r>
            <a:endParaRPr lang="en-US" b="1" dirty="0">
              <a:solidFill>
                <a:srgbClr val="F1E2D3"/>
              </a:solidFill>
            </a:endParaRPr>
          </a:p>
        </p:txBody>
      </p:sp>
      <p:sp>
        <p:nvSpPr>
          <p:cNvPr id="4" name="Content Placeholder 3"/>
          <p:cNvSpPr>
            <a:spLocks noGrp="1"/>
          </p:cNvSpPr>
          <p:nvPr>
            <p:ph idx="1"/>
          </p:nvPr>
        </p:nvSpPr>
        <p:spPr>
          <a:xfrm>
            <a:off x="1219200" y="1219200"/>
            <a:ext cx="7162800" cy="4953000"/>
          </a:xfrm>
        </p:spPr>
        <p:txBody>
          <a:bodyPr>
            <a:normAutofit/>
          </a:bodyPr>
          <a:lstStyle/>
          <a:p>
            <a:pPr marL="514350" indent="-514350">
              <a:spcBef>
                <a:spcPts val="0"/>
              </a:spcBef>
              <a:spcAft>
                <a:spcPts val="1800"/>
              </a:spcAft>
              <a:buFont typeface="+mj-lt"/>
              <a:buAutoNum type="arabicPeriod"/>
            </a:pPr>
            <a:r>
              <a:rPr lang="en-US" sz="4000" b="1" dirty="0" smtClean="0">
                <a:solidFill>
                  <a:srgbClr val="F1E2D3"/>
                </a:solidFill>
                <a:latin typeface="Arial" panose="020B0604020202020204" pitchFamily="34" charset="0"/>
                <a:cs typeface="Arial" panose="020B0604020202020204" pitchFamily="34" charset="0"/>
              </a:rPr>
              <a:t>Intro, SV.</a:t>
            </a:r>
          </a:p>
          <a:p>
            <a:pPr marL="514350" indent="-514350">
              <a:spcBef>
                <a:spcPts val="0"/>
              </a:spcBef>
              <a:spcAft>
                <a:spcPts val="1800"/>
              </a:spcAft>
              <a:buFont typeface="+mj-lt"/>
              <a:buAutoNum type="arabicPeriod"/>
            </a:pPr>
            <a:r>
              <a:rPr lang="en-US" sz="4000" b="1" dirty="0" smtClean="0">
                <a:solidFill>
                  <a:srgbClr val="F1E2D3"/>
                </a:solidFill>
                <a:latin typeface="Arial" panose="020B0604020202020204" pitchFamily="34" charset="0"/>
                <a:cs typeface="Arial" panose="020B0604020202020204" pitchFamily="34" charset="0"/>
              </a:rPr>
              <a:t>SV, {FANBOYS} SV.</a:t>
            </a:r>
          </a:p>
          <a:p>
            <a:pPr marL="514350" indent="-514350">
              <a:spcBef>
                <a:spcPts val="0"/>
              </a:spcBef>
              <a:spcAft>
                <a:spcPts val="1800"/>
              </a:spcAft>
              <a:buFont typeface="+mj-lt"/>
              <a:buAutoNum type="arabicPeriod"/>
            </a:pPr>
            <a:r>
              <a:rPr lang="en-US" sz="4000" b="1" dirty="0" smtClean="0">
                <a:solidFill>
                  <a:srgbClr val="F1E2D3"/>
                </a:solidFill>
                <a:latin typeface="Arial" panose="020B0604020202020204" pitchFamily="34" charset="0"/>
                <a:cs typeface="Arial" panose="020B0604020202020204" pitchFamily="34" charset="0"/>
              </a:rPr>
              <a:t>S, insertion, V.</a:t>
            </a:r>
          </a:p>
          <a:p>
            <a:pPr marL="514350" indent="-514350">
              <a:spcBef>
                <a:spcPts val="0"/>
              </a:spcBef>
              <a:spcAft>
                <a:spcPts val="1800"/>
              </a:spcAft>
              <a:buFont typeface="+mj-lt"/>
              <a:buAutoNum type="arabicPeriod"/>
            </a:pPr>
            <a:r>
              <a:rPr lang="en-US" sz="4000" b="1" dirty="0" smtClean="0">
                <a:solidFill>
                  <a:srgbClr val="F1E2D3"/>
                </a:solidFill>
                <a:latin typeface="Arial" panose="020B0604020202020204" pitchFamily="34" charset="0"/>
                <a:cs typeface="Arial" panose="020B0604020202020204" pitchFamily="34" charset="0"/>
              </a:rPr>
              <a:t>Separate Items in Lists</a:t>
            </a:r>
          </a:p>
          <a:p>
            <a:pPr marL="514350" indent="-514350">
              <a:spcBef>
                <a:spcPts val="0"/>
              </a:spcBef>
              <a:spcAft>
                <a:spcPts val="1800"/>
              </a:spcAft>
              <a:buFont typeface="+mj-lt"/>
              <a:buAutoNum type="arabicPeriod"/>
            </a:pPr>
            <a:r>
              <a:rPr lang="en-US" sz="4000" b="1" dirty="0" smtClean="0">
                <a:solidFill>
                  <a:srgbClr val="F1E2D3"/>
                </a:solidFill>
                <a:latin typeface="Arial" panose="020B0604020202020204" pitchFamily="34" charset="0"/>
                <a:cs typeface="Arial" panose="020B0604020202020204" pitchFamily="34" charset="0"/>
              </a:rPr>
              <a:t>“Tags” tacked onto IC. </a:t>
            </a:r>
          </a:p>
        </p:txBody>
      </p:sp>
    </p:spTree>
    <p:extLst>
      <p:ext uri="{BB962C8B-B14F-4D97-AF65-F5344CB8AC3E}">
        <p14:creationId xmlns:p14="http://schemas.microsoft.com/office/powerpoint/2010/main" val="33474186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Works Cited</a:t>
            </a:r>
            <a:endParaRPr lang="en-US" b="1" dirty="0"/>
          </a:p>
        </p:txBody>
      </p:sp>
      <p:sp>
        <p:nvSpPr>
          <p:cNvPr id="3" name="Content Placeholder 2"/>
          <p:cNvSpPr>
            <a:spLocks noGrp="1"/>
          </p:cNvSpPr>
          <p:nvPr>
            <p:ph idx="1"/>
          </p:nvPr>
        </p:nvSpPr>
        <p:spPr/>
        <p:txBody>
          <a:bodyPr/>
          <a:lstStyle/>
          <a:p>
            <a:pPr marL="463550" indent="-463550">
              <a:buNone/>
            </a:pPr>
            <a:r>
              <a:rPr lang="en-US" b="1" dirty="0">
                <a:latin typeface="Arial" panose="020B0604020202020204" pitchFamily="34" charset="0"/>
                <a:cs typeface="Arial" panose="020B0604020202020204" pitchFamily="34" charset="0"/>
              </a:rPr>
              <a:t>Hacker, Diana. </a:t>
            </a:r>
            <a:r>
              <a:rPr lang="en-US" b="1" i="1" dirty="0">
                <a:latin typeface="Arial" panose="020B0604020202020204" pitchFamily="34" charset="0"/>
                <a:cs typeface="Arial" panose="020B0604020202020204" pitchFamily="34" charset="0"/>
              </a:rPr>
              <a:t>A Writer’s Reference.</a:t>
            </a:r>
            <a:r>
              <a:rPr lang="en-US" b="1" dirty="0">
                <a:latin typeface="Arial" panose="020B0604020202020204" pitchFamily="34" charset="0"/>
                <a:cs typeface="Arial" panose="020B0604020202020204" pitchFamily="34" charset="0"/>
              </a:rPr>
              <a:t> 6</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ed. New York: Bedford/St. Martin’s, 2008</a:t>
            </a:r>
            <a:r>
              <a:rPr lang="en-US" b="1" dirty="0" smtClean="0">
                <a:latin typeface="Arial" panose="020B0604020202020204" pitchFamily="34" charset="0"/>
                <a:cs typeface="Arial" panose="020B0604020202020204" pitchFamily="34" charset="0"/>
              </a:rPr>
              <a:t>. Print.</a:t>
            </a:r>
            <a:endParaRPr lang="en-US" b="1"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801639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304800" y="457200"/>
            <a:ext cx="8534400" cy="5638800"/>
          </a:xfrm>
        </p:spPr>
        <p:txBody>
          <a:bodyPr>
            <a:normAutofit/>
          </a:bodyPr>
          <a:lstStyle/>
          <a:p>
            <a:pPr marL="0" indent="0">
              <a:spcBef>
                <a:spcPts val="0"/>
              </a:spcBef>
              <a:spcAft>
                <a:spcPts val="1800"/>
              </a:spcAft>
              <a:buNone/>
            </a:pPr>
            <a:r>
              <a:rPr lang="en-US" sz="6000" b="1" dirty="0" smtClean="0">
                <a:latin typeface="Arial" panose="020B0604020202020204" pitchFamily="34" charset="0"/>
                <a:cs typeface="Arial" panose="020B0604020202020204" pitchFamily="34" charset="0"/>
              </a:rPr>
              <a:t>2) Between clauses: </a:t>
            </a:r>
          </a:p>
          <a:p>
            <a:pPr marL="0" indent="0">
              <a:lnSpc>
                <a:spcPct val="130000"/>
              </a:lnSpc>
              <a:spcBef>
                <a:spcPts val="0"/>
              </a:spcBef>
              <a:spcAft>
                <a:spcPts val="1800"/>
              </a:spcAft>
              <a:buNone/>
            </a:pPr>
            <a:r>
              <a:rPr lang="en-US" sz="6000" b="1" dirty="0" smtClean="0">
                <a:latin typeface="Arial" panose="020B0604020202020204" pitchFamily="34" charset="0"/>
                <a:cs typeface="Arial" panose="020B0604020202020204" pitchFamily="34" charset="0"/>
              </a:rPr>
              <a:t>	</a:t>
            </a:r>
            <a:r>
              <a:rPr lang="en-US" sz="5200" b="1" dirty="0" smtClean="0">
                <a:latin typeface="Arial" panose="020B0604020202020204" pitchFamily="34" charset="0"/>
                <a:cs typeface="Arial" panose="020B0604020202020204" pitchFamily="34" charset="0"/>
              </a:rPr>
              <a:t>SV, {FANBOYS} SV. </a:t>
            </a:r>
            <a:br>
              <a:rPr lang="en-US" sz="5200" b="1" dirty="0" smtClean="0">
                <a:latin typeface="Arial" panose="020B0604020202020204" pitchFamily="34" charset="0"/>
                <a:cs typeface="Arial" panose="020B0604020202020204" pitchFamily="34" charset="0"/>
              </a:rPr>
            </a:br>
            <a:r>
              <a:rPr lang="en-US" sz="5200" b="1" dirty="0" smtClean="0">
                <a:latin typeface="Arial" panose="020B0604020202020204" pitchFamily="34" charset="0"/>
                <a:cs typeface="Arial" panose="020B0604020202020204" pitchFamily="34" charset="0"/>
              </a:rPr>
              <a:t>	SV, DC. </a:t>
            </a:r>
            <a:br>
              <a:rPr lang="en-US" sz="5200" b="1" dirty="0" smtClean="0">
                <a:latin typeface="Arial" panose="020B0604020202020204" pitchFamily="34" charset="0"/>
                <a:cs typeface="Arial" panose="020B0604020202020204" pitchFamily="34" charset="0"/>
              </a:rPr>
            </a:br>
            <a:r>
              <a:rPr lang="en-US" sz="5200" b="1" dirty="0" smtClean="0">
                <a:latin typeface="Arial" panose="020B0604020202020204" pitchFamily="34" charset="0"/>
                <a:cs typeface="Arial" panose="020B0604020202020204" pitchFamily="34" charset="0"/>
              </a:rPr>
              <a:t>	SV, {FANBOYS} SV, DC.</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5532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914400" y="533400"/>
            <a:ext cx="7924800" cy="5592763"/>
          </a:xfrm>
        </p:spPr>
        <p:txBody>
          <a:bodyPr>
            <a:noAutofit/>
          </a:bodyPr>
          <a:lstStyle/>
          <a:p>
            <a:pPr marL="514350" indent="-514350">
              <a:lnSpc>
                <a:spcPct val="114000"/>
              </a:lnSpc>
              <a:spcBef>
                <a:spcPts val="0"/>
              </a:spcBef>
              <a:spcAft>
                <a:spcPts val="1800"/>
              </a:spcAft>
              <a:buFont typeface="+mj-lt"/>
              <a:buAutoNum type="arabicParenR" startAt="3"/>
            </a:pPr>
            <a:r>
              <a:rPr lang="en-US" sz="6000" b="1" dirty="0" smtClean="0">
                <a:latin typeface="Arial" panose="020B0604020202020204" pitchFamily="34" charset="0"/>
                <a:cs typeface="Arial" panose="020B0604020202020204" pitchFamily="34" charset="0"/>
              </a:rPr>
              <a:t> To insert elements </a:t>
            </a:r>
            <a:br>
              <a:rPr lang="en-US" sz="6000" b="1" dirty="0" smtClean="0">
                <a:latin typeface="Arial" panose="020B0604020202020204" pitchFamily="34" charset="0"/>
                <a:cs typeface="Arial" panose="020B0604020202020204" pitchFamily="34" charset="0"/>
              </a:rPr>
            </a:br>
            <a:r>
              <a:rPr lang="en-US" sz="6000" b="1" dirty="0" smtClean="0">
                <a:latin typeface="Arial" panose="020B0604020202020204" pitchFamily="34" charset="0"/>
                <a:cs typeface="Arial" panose="020B0604020202020204" pitchFamily="34" charset="0"/>
              </a:rPr>
              <a:t>	into clauses: </a:t>
            </a:r>
          </a:p>
          <a:p>
            <a:pPr marL="0" indent="0">
              <a:lnSpc>
                <a:spcPct val="114000"/>
              </a:lnSpc>
              <a:spcBef>
                <a:spcPts val="0"/>
              </a:spcBef>
              <a:spcAft>
                <a:spcPts val="1200"/>
              </a:spcAft>
              <a:buNone/>
            </a:pPr>
            <a:r>
              <a:rPr lang="en-US" sz="6000" b="1" dirty="0">
                <a:latin typeface="Arial" panose="020B0604020202020204" pitchFamily="34" charset="0"/>
                <a:cs typeface="Arial" panose="020B0604020202020204" pitchFamily="34" charset="0"/>
              </a:rPr>
              <a:t>	</a:t>
            </a:r>
            <a:r>
              <a:rPr lang="en-US" sz="6000" b="1" dirty="0" smtClean="0">
                <a:latin typeface="Arial" panose="020B0604020202020204" pitchFamily="34" charset="0"/>
                <a:cs typeface="Arial" panose="020B0604020202020204" pitchFamily="34" charset="0"/>
              </a:rPr>
              <a:t>S, phrase, V.</a:t>
            </a:r>
          </a:p>
          <a:p>
            <a:pPr marL="0" indent="0">
              <a:lnSpc>
                <a:spcPct val="114000"/>
              </a:lnSpc>
              <a:spcBef>
                <a:spcPts val="0"/>
              </a:spcBef>
              <a:spcAft>
                <a:spcPts val="1200"/>
              </a:spcAft>
              <a:buNone/>
            </a:pPr>
            <a:r>
              <a:rPr lang="en-US" sz="6000" b="1" dirty="0" smtClean="0">
                <a:latin typeface="Arial" panose="020B0604020202020204" pitchFamily="34" charset="0"/>
                <a:cs typeface="Arial" panose="020B0604020202020204" pitchFamily="34" charset="0"/>
              </a:rPr>
              <a:t>	S, clause, V.</a:t>
            </a:r>
          </a:p>
        </p:txBody>
      </p:sp>
    </p:spTree>
    <p:extLst>
      <p:ext uri="{BB962C8B-B14F-4D97-AF65-F5344CB8AC3E}">
        <p14:creationId xmlns:p14="http://schemas.microsoft.com/office/powerpoint/2010/main" val="3016877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762000" y="457200"/>
            <a:ext cx="7924800" cy="5668963"/>
          </a:xfrm>
        </p:spPr>
        <p:txBody>
          <a:bodyPr/>
          <a:lstStyle/>
          <a:p>
            <a:pPr marL="0" indent="0">
              <a:spcBef>
                <a:spcPts val="0"/>
              </a:spcBef>
              <a:buNone/>
            </a:pPr>
            <a:r>
              <a:rPr lang="en-US" sz="6000" b="1" dirty="0" smtClean="0">
                <a:latin typeface="Arial" panose="020B0604020202020204" pitchFamily="34" charset="0"/>
                <a:cs typeface="Arial" panose="020B0604020202020204" pitchFamily="34" charset="0"/>
              </a:rPr>
              <a:t>4) To separate items </a:t>
            </a:r>
            <a:br>
              <a:rPr lang="en-US" sz="6000" b="1" dirty="0" smtClean="0">
                <a:latin typeface="Arial" panose="020B0604020202020204" pitchFamily="34" charset="0"/>
                <a:cs typeface="Arial" panose="020B0604020202020204" pitchFamily="34" charset="0"/>
              </a:rPr>
            </a:br>
            <a:r>
              <a:rPr lang="en-US" sz="6000" b="1" dirty="0" smtClean="0">
                <a:latin typeface="Arial" panose="020B0604020202020204" pitchFamily="34" charset="0"/>
                <a:cs typeface="Arial" panose="020B0604020202020204" pitchFamily="34" charset="0"/>
              </a:rPr>
              <a:t>	in a list: 	</a:t>
            </a:r>
          </a:p>
          <a:p>
            <a:pPr marL="0" indent="0">
              <a:spcBef>
                <a:spcPts val="0"/>
              </a:spcBef>
              <a:buNone/>
            </a:pPr>
            <a:r>
              <a:rPr lang="en-US" sz="6000" b="1" dirty="0">
                <a:latin typeface="Arial" panose="020B0604020202020204" pitchFamily="34" charset="0"/>
                <a:cs typeface="Arial" panose="020B0604020202020204" pitchFamily="34" charset="0"/>
              </a:rPr>
              <a:t>	</a:t>
            </a:r>
            <a:r>
              <a:rPr lang="en-US" sz="6000" b="1" dirty="0" smtClean="0">
                <a:latin typeface="Arial" panose="020B0604020202020204" pitchFamily="34" charset="0"/>
                <a:cs typeface="Arial" panose="020B0604020202020204" pitchFamily="34" charset="0"/>
              </a:rPr>
              <a:t>a</a:t>
            </a:r>
            <a:r>
              <a:rPr lang="en-US" sz="8000" b="1" dirty="0" smtClean="0">
                <a:latin typeface="Arial" panose="020B0604020202020204" pitchFamily="34" charset="0"/>
                <a:cs typeface="Arial" panose="020B0604020202020204" pitchFamily="34" charset="0"/>
              </a:rPr>
              <a:t>,</a:t>
            </a:r>
            <a:r>
              <a:rPr lang="en-US" sz="6000" b="1" dirty="0" smtClean="0">
                <a:latin typeface="Arial" panose="020B0604020202020204" pitchFamily="34" charset="0"/>
                <a:cs typeface="Arial" panose="020B0604020202020204" pitchFamily="34" charset="0"/>
              </a:rPr>
              <a:t> b</a:t>
            </a:r>
            <a:r>
              <a:rPr lang="en-US" sz="8000" b="1" dirty="0" smtClean="0">
                <a:latin typeface="Arial" panose="020B0604020202020204" pitchFamily="34" charset="0"/>
                <a:cs typeface="Arial" panose="020B0604020202020204" pitchFamily="34" charset="0"/>
              </a:rPr>
              <a:t>,</a:t>
            </a:r>
            <a:r>
              <a:rPr lang="en-US" sz="6000" b="1" dirty="0" smtClean="0">
                <a:latin typeface="Arial" panose="020B0604020202020204" pitchFamily="34" charset="0"/>
                <a:cs typeface="Arial" panose="020B0604020202020204" pitchFamily="34" charset="0"/>
              </a:rPr>
              <a:t> and c</a:t>
            </a:r>
          </a:p>
          <a:p>
            <a:pPr marL="0" indent="0">
              <a:spcBef>
                <a:spcPts val="0"/>
              </a:spcBef>
              <a:buNone/>
            </a:pPr>
            <a:r>
              <a:rPr lang="en-US" sz="6000" b="1" dirty="0">
                <a:latin typeface="Arial" panose="020B0604020202020204" pitchFamily="34" charset="0"/>
                <a:cs typeface="Arial" panose="020B0604020202020204" pitchFamily="34" charset="0"/>
              </a:rPr>
              <a:t>	</a:t>
            </a:r>
            <a:r>
              <a:rPr lang="en-US" sz="6000" b="1" dirty="0" err="1" smtClean="0">
                <a:latin typeface="Arial" panose="020B0604020202020204" pitchFamily="34" charset="0"/>
                <a:cs typeface="Arial" panose="020B0604020202020204" pitchFamily="34" charset="0"/>
              </a:rPr>
              <a:t>adj</a:t>
            </a:r>
            <a:r>
              <a:rPr lang="en-US" sz="8000" b="1" dirty="0" smtClean="0">
                <a:latin typeface="Arial" panose="020B0604020202020204" pitchFamily="34" charset="0"/>
                <a:cs typeface="Arial" panose="020B0604020202020204" pitchFamily="34" charset="0"/>
              </a:rPr>
              <a:t>,</a:t>
            </a:r>
            <a:r>
              <a:rPr lang="en-US" sz="6000" b="1" dirty="0" smtClean="0">
                <a:latin typeface="Arial" panose="020B0604020202020204" pitchFamily="34" charset="0"/>
                <a:cs typeface="Arial" panose="020B0604020202020204" pitchFamily="34" charset="0"/>
              </a:rPr>
              <a:t> </a:t>
            </a:r>
            <a:r>
              <a:rPr lang="en-US" sz="6000" b="1" dirty="0" err="1" smtClean="0">
                <a:latin typeface="Arial" panose="020B0604020202020204" pitchFamily="34" charset="0"/>
                <a:cs typeface="Arial" panose="020B0604020202020204" pitchFamily="34" charset="0"/>
              </a:rPr>
              <a:t>adj</a:t>
            </a:r>
            <a:r>
              <a:rPr lang="en-US" sz="6000" b="1" dirty="0" smtClean="0">
                <a:latin typeface="Arial" panose="020B0604020202020204" pitchFamily="34" charset="0"/>
                <a:cs typeface="Arial" panose="020B0604020202020204" pitchFamily="34" charset="0"/>
              </a:rPr>
              <a:t> noun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1713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457200"/>
            <a:ext cx="8382000" cy="5668963"/>
          </a:xfrm>
        </p:spPr>
        <p:txBody>
          <a:bodyPr/>
          <a:lstStyle/>
          <a:p>
            <a:pPr marL="914400" indent="-914400">
              <a:buFont typeface="+mj-lt"/>
              <a:buAutoNum type="arabicParenR" startAt="5"/>
            </a:pPr>
            <a:r>
              <a:rPr lang="en-US" sz="6000" b="1" dirty="0" smtClean="0">
                <a:latin typeface="Arial" panose="020B0604020202020204" pitchFamily="34" charset="0"/>
                <a:cs typeface="Arial" panose="020B0604020202020204" pitchFamily="34" charset="0"/>
              </a:rPr>
              <a:t>Tags:</a:t>
            </a:r>
          </a:p>
          <a:p>
            <a:pPr marL="0" indent="0">
              <a:spcBef>
                <a:spcPts val="1800"/>
              </a:spcBef>
              <a:buNone/>
              <a:tabLst>
                <a:tab pos="463550" algn="l"/>
              </a:tabLst>
            </a:pPr>
            <a:r>
              <a:rPr lang="en-US" sz="6000" b="1" dirty="0" smtClean="0">
                <a:latin typeface="Arial" panose="020B0604020202020204" pitchFamily="34" charset="0"/>
                <a:cs typeface="Arial" panose="020B0604020202020204" pitchFamily="34" charset="0"/>
              </a:rPr>
              <a:t> 	I </a:t>
            </a:r>
            <a:r>
              <a:rPr lang="en-US" sz="6000" b="1" dirty="0">
                <a:latin typeface="Arial" panose="020B0604020202020204" pitchFamily="34" charset="0"/>
                <a:cs typeface="Arial" panose="020B0604020202020204" pitchFamily="34" charset="0"/>
              </a:rPr>
              <a:t>said, “I quote</a:t>
            </a:r>
            <a:r>
              <a:rPr lang="en-US" sz="6000" b="1" dirty="0" smtClean="0">
                <a:latin typeface="Arial" panose="020B0604020202020204" pitchFamily="34" charset="0"/>
                <a:cs typeface="Arial" panose="020B0604020202020204" pitchFamily="34" charset="0"/>
              </a:rPr>
              <a:t>.”</a:t>
            </a:r>
          </a:p>
          <a:p>
            <a:pPr marL="0" indent="0">
              <a:spcBef>
                <a:spcPts val="1800"/>
              </a:spcBef>
              <a:buNone/>
              <a:tabLst>
                <a:tab pos="463550" algn="l"/>
              </a:tabLst>
            </a:pPr>
            <a:r>
              <a:rPr lang="en-US" sz="6000" b="1" dirty="0" smtClean="0">
                <a:latin typeface="Arial" panose="020B0604020202020204" pitchFamily="34" charset="0"/>
                <a:cs typeface="Arial" panose="020B0604020202020204" pitchFamily="34" charset="0"/>
              </a:rPr>
              <a:t>“Frankly, my dear,” he </a:t>
            </a:r>
            <a:r>
              <a:rPr lang="en-US" sz="6000" b="1" dirty="0">
                <a:latin typeface="Arial" panose="020B0604020202020204" pitchFamily="34" charset="0"/>
                <a:cs typeface="Arial" panose="020B0604020202020204" pitchFamily="34" charset="0"/>
              </a:rPr>
              <a:t>	</a:t>
            </a:r>
            <a:r>
              <a:rPr lang="en-US" sz="6000" b="1" dirty="0" smtClean="0">
                <a:latin typeface="Arial" panose="020B0604020202020204" pitchFamily="34" charset="0"/>
                <a:cs typeface="Arial" panose="020B0604020202020204" pitchFamily="34" charset="0"/>
              </a:rPr>
              <a:t>said, “I </a:t>
            </a:r>
            <a:r>
              <a:rPr lang="en-US" sz="6000" b="1" dirty="0">
                <a:latin typeface="Arial" panose="020B0604020202020204" pitchFamily="34" charset="0"/>
                <a:cs typeface="Arial" panose="020B0604020202020204" pitchFamily="34" charset="0"/>
              </a:rPr>
              <a:t>quote, too.”</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0509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1035</TotalTime>
  <Words>2863</Words>
  <Application>Microsoft Office PowerPoint</Application>
  <PresentationFormat>On-screen Show (4:3)</PresentationFormat>
  <Paragraphs>241</Paragraphs>
  <Slides>52</Slides>
  <Notes>40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52</vt:i4>
      </vt:variant>
    </vt:vector>
  </HeadingPairs>
  <TitlesOfParts>
    <vt:vector size="55" baseType="lpstr">
      <vt:lpstr>Arial</vt:lpstr>
      <vt:lpstr>Calibri</vt:lpstr>
      <vt:lpstr>Office Theme</vt:lpstr>
      <vt:lpstr>PowerPoint Presentation</vt:lpstr>
      <vt:lpstr>Goals For Today</vt:lpstr>
      <vt:lpstr>The Comma: The Traffic Cop</vt:lpstr>
      <vt:lpstr>Five Main Comma Rules –A Preview—</vt:lpstr>
      <vt:lpstr>1) After sentence      introductions: </vt:lpstr>
      <vt:lpstr>PowerPoint Presentation</vt:lpstr>
      <vt:lpstr>PowerPoint Presentation</vt:lpstr>
      <vt:lpstr>PowerPoint Presentation</vt:lpstr>
      <vt:lpstr>PowerPoint Presentation</vt:lpstr>
      <vt:lpstr>Let’s Examine the 5 in Detail</vt:lpstr>
      <vt:lpstr>PowerPoint Presentation</vt:lpstr>
      <vt:lpstr>PowerPoint Presentation</vt:lpstr>
      <vt:lpstr>Independent Clause</vt:lpstr>
      <vt:lpstr>PowerPoint Presentation</vt:lpstr>
      <vt:lpstr>PowerPoint Presentation</vt:lpstr>
      <vt:lpstr>PowerPoint Presentation</vt:lpstr>
      <vt:lpstr>PowerPoint Presentation</vt:lpstr>
      <vt:lpstr>Sentence Introduction Examples</vt:lpstr>
      <vt:lpstr>2) Comma Between Clauses</vt:lpstr>
      <vt:lpstr>Comma Between Clauses</vt:lpstr>
      <vt:lpstr>Keep compound elements together! </vt:lpstr>
      <vt:lpstr>No Commas in Compounds</vt:lpstr>
      <vt:lpstr>No Commas in Compounds</vt:lpstr>
      <vt:lpstr>No Commas in Compounds</vt:lpstr>
      <vt:lpstr>No Commas in Compounds</vt:lpstr>
      <vt:lpstr>2) Comma Between Clauses</vt:lpstr>
      <vt:lpstr>Clause, optional element.</vt:lpstr>
      <vt:lpstr>Clause, optional element.</vt:lpstr>
      <vt:lpstr>Clause, {FANBOYS} clause.</vt:lpstr>
      <vt:lpstr>Clause, {FANBOYS} clause.</vt:lpstr>
      <vt:lpstr>3) To insert a phrase into a clause</vt:lpstr>
      <vt:lpstr>Phrase Inserted into Clause</vt:lpstr>
      <vt:lpstr>Phrase Inserted into Clause</vt:lpstr>
      <vt:lpstr>Inserted Adjective Clause: </vt:lpstr>
      <vt:lpstr>Prepositional phrases or verbal phrases functioning as adjectives:</vt:lpstr>
      <vt:lpstr>Appositives (nonessential)</vt:lpstr>
      <vt:lpstr>PowerPoint Presentation</vt:lpstr>
      <vt:lpstr>The writer’s purpose can determine  if info essential or not:</vt:lpstr>
      <vt:lpstr>PowerPoint Presentation</vt:lpstr>
      <vt:lpstr>4) Items in a list</vt:lpstr>
      <vt:lpstr>Separate Items in a List</vt:lpstr>
      <vt:lpstr>PowerPoint Presentation</vt:lpstr>
      <vt:lpstr>No comma: cumulative adjectives</vt:lpstr>
      <vt:lpstr>5) Tags</vt:lpstr>
      <vt:lpstr>PowerPoint Presentation</vt:lpstr>
      <vt:lpstr>PowerPoint Presentation</vt:lpstr>
      <vt:lpstr>Other Uses of the Comma</vt:lpstr>
      <vt:lpstr>Place names, except ZIP</vt:lpstr>
      <vt:lpstr>Title Following Name</vt:lpstr>
      <vt:lpstr>Numbers four or more digits: </vt:lpstr>
      <vt:lpstr>Commas: They’re about the Clauses!</vt:lpstr>
      <vt:lpstr>Works Cited</vt:lpstr>
    </vt:vector>
  </TitlesOfParts>
  <Company>Bellevue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Kayleen Doornbos</cp:lastModifiedBy>
  <cp:revision>123</cp:revision>
  <dcterms:created xsi:type="dcterms:W3CDTF">2013-11-08T20:37:24Z</dcterms:created>
  <dcterms:modified xsi:type="dcterms:W3CDTF">2016-01-26T23:18:46Z</dcterms:modified>
</cp:coreProperties>
</file>